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12"/>
  </p:notesMasterIdLst>
  <p:sldIdLst>
    <p:sldId id="256" r:id="rId5"/>
    <p:sldId id="257" r:id="rId6"/>
    <p:sldId id="270" r:id="rId7"/>
    <p:sldId id="259" r:id="rId8"/>
    <p:sldId id="262" r:id="rId9"/>
    <p:sldId id="261" r:id="rId10"/>
    <p:sldId id="263" r:id="rId11"/>
    <p:sldId id="264" r:id="rId12"/>
    <p:sldId id="266" r:id="rId13"/>
    <p:sldId id="267" r:id="rId14"/>
    <p:sldId id="268" r:id="rId15"/>
    <p:sldId id="269" r:id="rId16"/>
    <p:sldId id="271" r:id="rId17"/>
    <p:sldId id="272" r:id="rId18"/>
    <p:sldId id="274" r:id="rId19"/>
    <p:sldId id="276" r:id="rId20"/>
    <p:sldId id="277" r:id="rId21"/>
    <p:sldId id="279" r:id="rId22"/>
    <p:sldId id="280" r:id="rId23"/>
    <p:sldId id="281" r:id="rId24"/>
    <p:sldId id="282" r:id="rId25"/>
    <p:sldId id="284" r:id="rId26"/>
    <p:sldId id="283" r:id="rId27"/>
    <p:sldId id="448" r:id="rId28"/>
    <p:sldId id="457" r:id="rId29"/>
    <p:sldId id="449" r:id="rId30"/>
    <p:sldId id="285" r:id="rId31"/>
    <p:sldId id="286" r:id="rId32"/>
    <p:sldId id="287" r:id="rId33"/>
    <p:sldId id="443" r:id="rId34"/>
    <p:sldId id="290" r:id="rId35"/>
    <p:sldId id="291" r:id="rId36"/>
    <p:sldId id="445" r:id="rId37"/>
    <p:sldId id="446" r:id="rId38"/>
    <p:sldId id="295" r:id="rId39"/>
    <p:sldId id="297" r:id="rId40"/>
    <p:sldId id="298" r:id="rId41"/>
    <p:sldId id="450" r:id="rId42"/>
    <p:sldId id="451" r:id="rId43"/>
    <p:sldId id="453" r:id="rId44"/>
    <p:sldId id="455" r:id="rId45"/>
    <p:sldId id="456" r:id="rId46"/>
    <p:sldId id="397" r:id="rId47"/>
    <p:sldId id="399" r:id="rId48"/>
    <p:sldId id="402" r:id="rId49"/>
    <p:sldId id="315" r:id="rId50"/>
    <p:sldId id="316" r:id="rId51"/>
    <p:sldId id="317" r:id="rId52"/>
    <p:sldId id="319" r:id="rId53"/>
    <p:sldId id="318" r:id="rId54"/>
    <p:sldId id="320" r:id="rId55"/>
    <p:sldId id="454" r:id="rId56"/>
    <p:sldId id="322" r:id="rId57"/>
    <p:sldId id="323" r:id="rId58"/>
    <p:sldId id="324" r:id="rId59"/>
    <p:sldId id="326" r:id="rId60"/>
    <p:sldId id="327" r:id="rId61"/>
    <p:sldId id="328" r:id="rId62"/>
    <p:sldId id="330" r:id="rId63"/>
    <p:sldId id="331" r:id="rId64"/>
    <p:sldId id="332" r:id="rId65"/>
    <p:sldId id="421" r:id="rId66"/>
    <p:sldId id="422" r:id="rId67"/>
    <p:sldId id="423" r:id="rId68"/>
    <p:sldId id="424" r:id="rId69"/>
    <p:sldId id="425" r:id="rId70"/>
    <p:sldId id="426" r:id="rId71"/>
    <p:sldId id="427" r:id="rId72"/>
    <p:sldId id="428" r:id="rId73"/>
    <p:sldId id="429" r:id="rId74"/>
    <p:sldId id="430" r:id="rId75"/>
    <p:sldId id="431" r:id="rId76"/>
    <p:sldId id="432" r:id="rId77"/>
    <p:sldId id="433" r:id="rId78"/>
    <p:sldId id="434" r:id="rId79"/>
    <p:sldId id="435" r:id="rId80"/>
    <p:sldId id="436" r:id="rId81"/>
    <p:sldId id="437" r:id="rId82"/>
    <p:sldId id="438" r:id="rId83"/>
    <p:sldId id="439" r:id="rId84"/>
    <p:sldId id="352" r:id="rId85"/>
    <p:sldId id="354" r:id="rId86"/>
    <p:sldId id="355" r:id="rId87"/>
    <p:sldId id="353" r:id="rId88"/>
    <p:sldId id="413" r:id="rId89"/>
    <p:sldId id="409" r:id="rId90"/>
    <p:sldId id="412" r:id="rId91"/>
    <p:sldId id="356" r:id="rId92"/>
    <p:sldId id="357" r:id="rId93"/>
    <p:sldId id="358" r:id="rId94"/>
    <p:sldId id="359" r:id="rId95"/>
    <p:sldId id="360" r:id="rId96"/>
    <p:sldId id="361" r:id="rId97"/>
    <p:sldId id="362" r:id="rId98"/>
    <p:sldId id="363" r:id="rId99"/>
    <p:sldId id="364" r:id="rId100"/>
    <p:sldId id="365" r:id="rId101"/>
    <p:sldId id="366" r:id="rId102"/>
    <p:sldId id="367" r:id="rId103"/>
    <p:sldId id="368" r:id="rId104"/>
    <p:sldId id="369" r:id="rId105"/>
    <p:sldId id="372" r:id="rId106"/>
    <p:sldId id="371" r:id="rId107"/>
    <p:sldId id="373" r:id="rId108"/>
    <p:sldId id="374" r:id="rId109"/>
    <p:sldId id="441" r:id="rId110"/>
    <p:sldId id="378" r:id="rId111"/>
  </p:sldIdLst>
  <p:sldSz cx="9144000" cy="6858000" type="screen4x3"/>
  <p:notesSz cx="6950075"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09">
          <p15:clr>
            <a:srgbClr val="A4A3A4"/>
          </p15:clr>
        </p15:guide>
        <p15:guide id="2" pos="219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mthabet" initials="mt" lastIdx="0" clrIdx="0"/>
  <p:cmAuthor id="1" name="shannono@olemiss.edu" initials="s" lastIdx="4" clrIdx="1">
    <p:extLst>
      <p:ext uri="{19B8F6BF-5375-455C-9EA6-DF929625EA0E}">
        <p15:presenceInfo xmlns:p15="http://schemas.microsoft.com/office/powerpoint/2012/main" userId="shannono@olemiss.edu"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580" autoAdjust="0"/>
    <p:restoredTop sz="70307" autoAdjust="0"/>
  </p:normalViewPr>
  <p:slideViewPr>
    <p:cSldViewPr>
      <p:cViewPr varScale="1">
        <p:scale>
          <a:sx n="81" d="100"/>
          <a:sy n="81" d="100"/>
        </p:scale>
        <p:origin x="2082" y="6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5952"/>
    </p:cViewPr>
  </p:sorterViewPr>
  <p:notesViewPr>
    <p:cSldViewPr>
      <p:cViewPr varScale="1">
        <p:scale>
          <a:sx n="65" d="100"/>
          <a:sy n="65" d="100"/>
        </p:scale>
        <p:origin x="-2766" y="-102"/>
      </p:cViewPr>
      <p:guideLst>
        <p:guide orient="horz" pos="2909"/>
        <p:guide pos="219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117" Type="http://schemas.openxmlformats.org/officeDocument/2006/relationships/tableStyles" Target="tableStyles.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12" Type="http://schemas.openxmlformats.org/officeDocument/2006/relationships/notesMaster" Target="notesMasters/notesMaster1.xml"/><Relationship Id="rId16" Type="http://schemas.openxmlformats.org/officeDocument/2006/relationships/slide" Target="slides/slide12.xml"/><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102" Type="http://schemas.openxmlformats.org/officeDocument/2006/relationships/slide" Target="slides/slide98.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slide" Target="slides/slide9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113" Type="http://schemas.openxmlformats.org/officeDocument/2006/relationships/commentAuthors" Target="commentAuthors.xml"/><Relationship Id="rId80" Type="http://schemas.openxmlformats.org/officeDocument/2006/relationships/slide" Target="slides/slide76.xml"/><Relationship Id="rId85" Type="http://schemas.openxmlformats.org/officeDocument/2006/relationships/slide" Target="slides/slide81.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08" Type="http://schemas.openxmlformats.org/officeDocument/2006/relationships/slide" Target="slides/slide104.xml"/><Relationship Id="rId54" Type="http://schemas.openxmlformats.org/officeDocument/2006/relationships/slide" Target="slides/slide50.xml"/><Relationship Id="rId70" Type="http://schemas.openxmlformats.org/officeDocument/2006/relationships/slide" Target="slides/slide66.xml"/><Relationship Id="rId75" Type="http://schemas.openxmlformats.org/officeDocument/2006/relationships/slide" Target="slides/slide71.xml"/><Relationship Id="rId91" Type="http://schemas.openxmlformats.org/officeDocument/2006/relationships/slide" Target="slides/slide87.xml"/><Relationship Id="rId96" Type="http://schemas.openxmlformats.org/officeDocument/2006/relationships/slide" Target="slides/slide92.xml"/><Relationship Id="rId1" Type="http://schemas.openxmlformats.org/officeDocument/2006/relationships/customXml" Target="../customXml/item1.xml"/><Relationship Id="rId6" Type="http://schemas.openxmlformats.org/officeDocument/2006/relationships/slide" Target="slides/slide2.xml"/><Relationship Id="rId23" Type="http://schemas.openxmlformats.org/officeDocument/2006/relationships/slide" Target="slides/slide19.xml"/><Relationship Id="rId28" Type="http://schemas.openxmlformats.org/officeDocument/2006/relationships/slide" Target="slides/slide24.xml"/><Relationship Id="rId49" Type="http://schemas.openxmlformats.org/officeDocument/2006/relationships/slide" Target="slides/slide45.xml"/><Relationship Id="rId114" Type="http://schemas.openxmlformats.org/officeDocument/2006/relationships/presProps" Target="presProp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slide" Target="slides/slide10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15" Type="http://schemas.openxmlformats.org/officeDocument/2006/relationships/viewProps" Target="viewProps.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3" Type="http://schemas.openxmlformats.org/officeDocument/2006/relationships/customXml" Target="../customXml/item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116" Type="http://schemas.openxmlformats.org/officeDocument/2006/relationships/theme" Target="theme/theme1.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slide" Target="slides/slide107.xml"/><Relationship Id="rId15" Type="http://schemas.openxmlformats.org/officeDocument/2006/relationships/slide" Target="slides/slide11.xml"/><Relationship Id="rId36" Type="http://schemas.openxmlformats.org/officeDocument/2006/relationships/slide" Target="slides/slide32.xml"/><Relationship Id="rId57" Type="http://schemas.openxmlformats.org/officeDocument/2006/relationships/slide" Target="slides/slide53.xml"/><Relationship Id="rId106" Type="http://schemas.openxmlformats.org/officeDocument/2006/relationships/slide" Target="slides/slide10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11699" cy="46180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36769" y="0"/>
            <a:ext cx="3011699" cy="461804"/>
          </a:xfrm>
          <a:prstGeom prst="rect">
            <a:avLst/>
          </a:prstGeom>
        </p:spPr>
        <p:txBody>
          <a:bodyPr vert="horz" lIns="93177" tIns="46589" rIns="93177" bIns="46589" rtlCol="0"/>
          <a:lstStyle>
            <a:lvl1pPr algn="r">
              <a:defRPr sz="1200"/>
            </a:lvl1pPr>
          </a:lstStyle>
          <a:p>
            <a:fld id="{DE29F036-F355-4B7F-88B8-6E87969DA46E}" type="datetimeFigureOut">
              <a:rPr lang="en-US" smtClean="0"/>
              <a:pPr/>
              <a:t>1/6/2021</a:t>
            </a:fld>
            <a:endParaRPr lang="en-US"/>
          </a:p>
        </p:txBody>
      </p:sp>
      <p:sp>
        <p:nvSpPr>
          <p:cNvPr id="4" name="Slide Image Placeholder 3"/>
          <p:cNvSpPr>
            <a:spLocks noGrp="1" noRot="1" noChangeAspect="1"/>
          </p:cNvSpPr>
          <p:nvPr>
            <p:ph type="sldImg" idx="2"/>
          </p:nvPr>
        </p:nvSpPr>
        <p:spPr>
          <a:xfrm>
            <a:off x="1165225" y="692150"/>
            <a:ext cx="4619625" cy="3463925"/>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695008" y="4387136"/>
            <a:ext cx="5560060" cy="4156234"/>
          </a:xfrm>
          <a:prstGeom prst="rect">
            <a:avLst/>
          </a:prstGeom>
        </p:spPr>
        <p:txBody>
          <a:bodyPr vert="horz" lIns="93177" tIns="46589" rIns="93177" bIns="46589"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1" y="8772669"/>
            <a:ext cx="3011699" cy="461804"/>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36769" y="8772669"/>
            <a:ext cx="3011699" cy="461804"/>
          </a:xfrm>
          <a:prstGeom prst="rect">
            <a:avLst/>
          </a:prstGeom>
        </p:spPr>
        <p:txBody>
          <a:bodyPr vert="horz" lIns="93177" tIns="46589" rIns="93177" bIns="46589" rtlCol="0" anchor="b"/>
          <a:lstStyle>
            <a:lvl1pPr algn="r">
              <a:defRPr sz="1200"/>
            </a:lvl1pPr>
          </a:lstStyle>
          <a:p>
            <a:fld id="{F32660A4-79C6-4881-B868-A3A9C2FA6C1C}" type="slidenum">
              <a:rPr lang="en-US" smtClean="0"/>
              <a:pPr/>
              <a:t>‹#›</a:t>
            </a:fld>
            <a:endParaRPr lang="en-US"/>
          </a:p>
        </p:txBody>
      </p:sp>
    </p:spTree>
    <p:extLst>
      <p:ext uri="{BB962C8B-B14F-4D97-AF65-F5344CB8AC3E}">
        <p14:creationId xmlns:p14="http://schemas.microsoft.com/office/powerpoint/2010/main" val="21072723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32660A4-79C6-4881-B868-A3A9C2FA6C1C}"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We know some of you are very familiar with the operation of these programs, while others may be familiar with only some aspects of the programs.  This presentation is designed to:</a:t>
            </a:r>
          </a:p>
          <a:p>
            <a:endParaRPr lang="en-US" dirty="0" smtClean="0"/>
          </a:p>
          <a:p>
            <a:pPr>
              <a:buFontTx/>
              <a:buChar char="•"/>
            </a:pPr>
            <a:r>
              <a:rPr lang="en-US" dirty="0" smtClean="0"/>
              <a:t>Give you an overview of the programs administered by USDA Food and Nutrition Service in cooperation with you at the SAs</a:t>
            </a:r>
          </a:p>
          <a:p>
            <a:pPr>
              <a:buFontTx/>
              <a:buChar char="•"/>
            </a:pPr>
            <a:endParaRPr lang="en-US" dirty="0" smtClean="0"/>
          </a:p>
          <a:p>
            <a:pPr>
              <a:buFontTx/>
              <a:buChar char="•"/>
            </a:pPr>
            <a:r>
              <a:rPr lang="en-US" dirty="0" smtClean="0"/>
              <a:t>Help you understand the role that you and your State Agency play in a very large and important nationwide program</a:t>
            </a:r>
          </a:p>
          <a:p>
            <a:endParaRPr lang="en-US" dirty="0" smtClean="0"/>
          </a:p>
          <a:p>
            <a:pPr>
              <a:buFontTx/>
              <a:buChar char="•"/>
            </a:pPr>
            <a:r>
              <a:rPr lang="en-US" dirty="0" smtClean="0"/>
              <a:t>Provide information sources to help you understand program requirements.  In many cases, the information you need is available to you through resources we will discuss today.</a:t>
            </a:r>
          </a:p>
          <a:p>
            <a:pPr>
              <a:buFontTx/>
              <a:buChar char="•"/>
            </a:pPr>
            <a:endParaRPr lang="en-US" dirty="0" smtClean="0"/>
          </a:p>
          <a:p>
            <a:endParaRPr lang="en-US" dirty="0" smtClean="0"/>
          </a:p>
        </p:txBody>
      </p:sp>
      <p:sp>
        <p:nvSpPr>
          <p:cNvPr id="4" name="Slide Number Placeholder 3"/>
          <p:cNvSpPr>
            <a:spLocks noGrp="1"/>
          </p:cNvSpPr>
          <p:nvPr>
            <p:ph type="sldNum" sz="quarter" idx="10"/>
          </p:nvPr>
        </p:nvSpPr>
        <p:spPr/>
        <p:txBody>
          <a:bodyPr/>
          <a:lstStyle/>
          <a:p>
            <a:fld id="{F32660A4-79C6-4881-B868-A3A9C2FA6C1C}"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32660A4-79C6-4881-B868-A3A9C2FA6C1C}" type="slidenum">
              <a:rPr lang="en-US" smtClean="0"/>
              <a:pPr/>
              <a:t>3</a:t>
            </a:fld>
            <a:endParaRPr lang="en-US"/>
          </a:p>
        </p:txBody>
      </p:sp>
    </p:spTree>
    <p:extLst>
      <p:ext uri="{BB962C8B-B14F-4D97-AF65-F5344CB8AC3E}">
        <p14:creationId xmlns:p14="http://schemas.microsoft.com/office/powerpoint/2010/main" val="41414777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31774">
              <a:defRPr/>
            </a:pPr>
            <a:r>
              <a:rPr lang="en-US" dirty="0" smtClean="0"/>
              <a:t>Here is the</a:t>
            </a:r>
            <a:r>
              <a:rPr lang="en-US" baseline="0" dirty="0" smtClean="0"/>
              <a:t> School Programs</a:t>
            </a:r>
            <a:r>
              <a:rPr lang="en-US" dirty="0" smtClean="0"/>
              <a:t> website where</a:t>
            </a:r>
            <a:r>
              <a:rPr lang="en-US" baseline="0" dirty="0" smtClean="0"/>
              <a:t> you can find the policies and resources that we are discussing today.  </a:t>
            </a:r>
            <a:endParaRPr lang="en-US" dirty="0" smtClean="0"/>
          </a:p>
          <a:p>
            <a:endParaRPr lang="en-US" dirty="0"/>
          </a:p>
        </p:txBody>
      </p:sp>
      <p:sp>
        <p:nvSpPr>
          <p:cNvPr id="4" name="Slide Number Placeholder 3"/>
          <p:cNvSpPr>
            <a:spLocks noGrp="1"/>
          </p:cNvSpPr>
          <p:nvPr>
            <p:ph type="sldNum" sz="quarter" idx="10"/>
          </p:nvPr>
        </p:nvSpPr>
        <p:spPr/>
        <p:txBody>
          <a:bodyPr/>
          <a:lstStyle/>
          <a:p>
            <a:fld id="{F32660A4-79C6-4881-B868-A3A9C2FA6C1C}"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310545" indent="-310545">
              <a:defRPr/>
            </a:pPr>
            <a:r>
              <a:rPr lang="en-US" dirty="0" smtClean="0"/>
              <a:t>The Under Secretary is responsible for Food and Nutrition Service (FNS) </a:t>
            </a:r>
          </a:p>
          <a:p>
            <a:pPr marL="310545" indent="-310545">
              <a:defRPr/>
            </a:pPr>
            <a:endParaRPr lang="en-US" dirty="0" smtClean="0"/>
          </a:p>
          <a:p>
            <a:pPr marL="310545" indent="-310545">
              <a:defRPr/>
            </a:pPr>
            <a:r>
              <a:rPr lang="en-US" dirty="0" smtClean="0"/>
              <a:t>Within USDA, CNPP is where scientific research is linked with the nutritional needs of the public. CNPP develops </a:t>
            </a:r>
            <a:r>
              <a:rPr lang="en-US" i="1" dirty="0" smtClean="0"/>
              <a:t>The Dietary Guidelines for Americans</a:t>
            </a:r>
            <a:r>
              <a:rPr lang="en-US" i="0" baseline="0" dirty="0" smtClean="0"/>
              <a:t> (with HHS) </a:t>
            </a:r>
            <a:r>
              <a:rPr lang="en-US" dirty="0" smtClean="0"/>
              <a:t>which is the nutrition foundation for the school meal programs and all government nutrition policy.</a:t>
            </a:r>
          </a:p>
          <a:p>
            <a:pPr marL="310545" indent="-310545">
              <a:defRPr/>
            </a:pPr>
            <a:endParaRPr lang="en-US" dirty="0" smtClean="0"/>
          </a:p>
          <a:p>
            <a:pPr marL="310545" indent="-310545">
              <a:defRPr/>
            </a:pPr>
            <a:r>
              <a:rPr lang="en-US" dirty="0" smtClean="0"/>
              <a:t>CNPP</a:t>
            </a:r>
            <a:r>
              <a:rPr lang="en-US" baseline="0" dirty="0" smtClean="0"/>
              <a:t> is also responsible for Choose MyPlate.gov</a:t>
            </a:r>
            <a:endParaRPr lang="en-US" dirty="0" smtClean="0"/>
          </a:p>
          <a:p>
            <a:pPr marL="310545" indent="-310545">
              <a:defRPr/>
            </a:pPr>
            <a:endParaRPr lang="en-US" dirty="0" smtClean="0"/>
          </a:p>
          <a:p>
            <a:pPr marL="310545" indent="-310545">
              <a:defRPr/>
            </a:pPr>
            <a:r>
              <a:rPr lang="en-US" dirty="0" smtClean="0"/>
              <a:t>FNS increases food security and reduces hunger in partnership with cooperating organizations.</a:t>
            </a:r>
          </a:p>
          <a:p>
            <a:pPr marL="310545" indent="-310545">
              <a:defRPr/>
            </a:pPr>
            <a:endParaRPr lang="en-US" dirty="0" smtClean="0"/>
          </a:p>
          <a:p>
            <a:pPr marL="310545" indent="-310545">
              <a:defRPr/>
            </a:pPr>
            <a:r>
              <a:rPr lang="en-US" dirty="0" smtClean="0"/>
              <a:t>FNS program areas include: </a:t>
            </a:r>
          </a:p>
          <a:p>
            <a:pPr marL="776365" lvl="1" indent="-310545">
              <a:defRPr/>
            </a:pPr>
            <a:r>
              <a:rPr lang="en-US" dirty="0" smtClean="0"/>
              <a:t>Child Nutrition (CN)</a:t>
            </a:r>
          </a:p>
          <a:p>
            <a:pPr marL="776365" lvl="1" indent="-310545">
              <a:defRPr/>
            </a:pPr>
            <a:r>
              <a:rPr lang="en-US" dirty="0" smtClean="0"/>
              <a:t>Supplemental</a:t>
            </a:r>
            <a:r>
              <a:rPr lang="en-US" baseline="0" dirty="0" smtClean="0"/>
              <a:t> Nutrition Assistance Program (SNAP)</a:t>
            </a:r>
          </a:p>
          <a:p>
            <a:pPr marL="776365" lvl="1" indent="-310545">
              <a:defRPr/>
            </a:pPr>
            <a:r>
              <a:rPr lang="en-US" baseline="0" dirty="0" smtClean="0"/>
              <a:t>Special Supplemental Nutrition Program for Women, Infants, and Children (WIC)</a:t>
            </a:r>
          </a:p>
          <a:p>
            <a:pPr marL="776365" lvl="1" indent="-310545">
              <a:defRPr/>
            </a:pPr>
            <a:r>
              <a:rPr lang="en-US" baseline="0" dirty="0" smtClean="0"/>
              <a:t>Center for Nutrition Policy and Promotion (CNPP)</a:t>
            </a:r>
          </a:p>
          <a:p>
            <a:pPr marL="776365" lvl="1" indent="-310545">
              <a:defRPr/>
            </a:pPr>
            <a:r>
              <a:rPr lang="en-US" baseline="0" dirty="0" smtClean="0"/>
              <a:t>USDA Foods Programs (TEFAP, CSFP, FDPIR, and USDA Foods)</a:t>
            </a:r>
          </a:p>
          <a:p>
            <a:pPr marL="776365" lvl="1" indent="-310545">
              <a:defRPr/>
            </a:pPr>
            <a:r>
              <a:rPr lang="en-US" dirty="0" smtClean="0"/>
              <a:t> </a:t>
            </a:r>
          </a:p>
          <a:p>
            <a:pPr marL="776365" lvl="1" indent="-310545">
              <a:defRPr/>
            </a:pPr>
            <a:endParaRPr lang="en-US" dirty="0" smtClean="0"/>
          </a:p>
          <a:p>
            <a:pPr marL="776365" lvl="1" indent="-310545">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F32660A4-79C6-4881-B868-A3A9C2FA6C1C}"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p:spPr>
        <p:txBody>
          <a:bodyPr/>
          <a:lstStyle/>
          <a:p>
            <a:pPr defTabSz="931811"/>
            <a:fld id="{9708CF71-6B1D-41A8-BF60-2E72F0D366DF}" type="slidenum">
              <a:rPr lang="en-US" smtClean="0"/>
              <a:pPr defTabSz="931811"/>
              <a:t>6</a:t>
            </a:fld>
            <a:endParaRPr lang="en-US" dirty="0" smtClean="0"/>
          </a:p>
        </p:txBody>
      </p:sp>
      <p:sp>
        <p:nvSpPr>
          <p:cNvPr id="208899" name="Rectangle 3"/>
          <p:cNvSpPr>
            <a:spLocks noGrp="1" noChangeArrowheads="1"/>
          </p:cNvSpPr>
          <p:nvPr>
            <p:ph type="body" idx="1"/>
          </p:nvPr>
        </p:nvSpPr>
        <p:spPr>
          <a:ln/>
        </p:spPr>
        <p:txBody>
          <a:bodyPr/>
          <a:lstStyle/>
          <a:p>
            <a:pPr>
              <a:defRPr/>
            </a:pPr>
            <a:r>
              <a:rPr lang="en-US" b="1" dirty="0" smtClean="0"/>
              <a:t>7 FNS Regional Offices</a:t>
            </a:r>
          </a:p>
          <a:p>
            <a:pPr marL="342831" indent="-342831">
              <a:buFont typeface="+mj-lt"/>
              <a:buAutoNum type="arabicPeriod"/>
              <a:defRPr/>
            </a:pPr>
            <a:r>
              <a:rPr lang="en-US" dirty="0" smtClean="0"/>
              <a:t>Mid Atlantic --  Robbinsville, NJ (Delaware,</a:t>
            </a:r>
            <a:r>
              <a:rPr lang="en-US" baseline="0" dirty="0" smtClean="0"/>
              <a:t> DC, Maryland, New Jersey, Pennsylvania, Puerto Rico, Virginia, and West Virginia)</a:t>
            </a:r>
            <a:endParaRPr lang="en-US" dirty="0" smtClean="0"/>
          </a:p>
          <a:p>
            <a:pPr marL="342831" indent="-342831">
              <a:buFont typeface="+mj-lt"/>
              <a:buAutoNum type="arabicPeriod"/>
              <a:defRPr/>
            </a:pPr>
            <a:r>
              <a:rPr lang="en-US" dirty="0" smtClean="0"/>
              <a:t>Midwest – Chicago, IL (Illinois, Indiana,</a:t>
            </a:r>
            <a:r>
              <a:rPr lang="en-US" baseline="0" dirty="0" smtClean="0"/>
              <a:t> Iowa, Michigan, Minnesota, Ohio, and Wisconsin)</a:t>
            </a:r>
            <a:endParaRPr lang="en-US" dirty="0" smtClean="0"/>
          </a:p>
          <a:p>
            <a:pPr marL="342831" indent="-342831">
              <a:buFont typeface="+mj-lt"/>
              <a:buAutoNum type="arabicPeriod"/>
              <a:defRPr/>
            </a:pPr>
            <a:r>
              <a:rPr lang="en-US" dirty="0" smtClean="0"/>
              <a:t>Mountain Plains – Denver, CO (Colorado, Kansas,</a:t>
            </a:r>
            <a:r>
              <a:rPr lang="en-US" baseline="0" dirty="0" smtClean="0"/>
              <a:t> Missouri, Montana, Nebraska, North Dakota, South Dakota, and Wyoming)</a:t>
            </a:r>
            <a:endParaRPr lang="en-US" dirty="0" smtClean="0"/>
          </a:p>
          <a:p>
            <a:pPr marL="342831" marR="0" lvl="0" indent="-342831" algn="l" defTabSz="914400" rtl="0" eaLnBrk="1" fontAlgn="auto" latinLnBrk="0" hangingPunct="1">
              <a:lnSpc>
                <a:spcPct val="100000"/>
              </a:lnSpc>
              <a:spcBef>
                <a:spcPts val="0"/>
              </a:spcBef>
              <a:spcAft>
                <a:spcPts val="0"/>
              </a:spcAft>
              <a:buClrTx/>
              <a:buSzTx/>
              <a:buFont typeface="+mj-lt"/>
              <a:buAutoNum type="arabicPeriod"/>
              <a:tabLst/>
              <a:defRPr/>
            </a:pPr>
            <a:r>
              <a:rPr lang="en-US" dirty="0" smtClean="0"/>
              <a:t>Northeast --  Boston, MA (Connecticut, Maine, Massachusetts, New Hampshire,</a:t>
            </a:r>
            <a:r>
              <a:rPr lang="en-US" baseline="0" dirty="0" smtClean="0"/>
              <a:t> New York, Rhode Island, Vermont, and Virgin Islands)</a:t>
            </a:r>
            <a:endParaRPr lang="en-US" dirty="0" smtClean="0"/>
          </a:p>
          <a:p>
            <a:pPr marL="342831" indent="-342831">
              <a:buFont typeface="+mj-lt"/>
              <a:buAutoNum type="arabicPeriod"/>
              <a:defRPr/>
            </a:pPr>
            <a:r>
              <a:rPr lang="en-US" dirty="0" smtClean="0"/>
              <a:t>Southeast  --  Atlanta, GA (Alabama, Florida, Georgia, Kentucky, Mississippi, North Carolina, South Carolina, and Tennessee)</a:t>
            </a:r>
          </a:p>
          <a:p>
            <a:pPr marL="342831" marR="0" lvl="0" indent="-342831" algn="l" defTabSz="914400" rtl="0" eaLnBrk="1" fontAlgn="auto" latinLnBrk="0" hangingPunct="1">
              <a:lnSpc>
                <a:spcPct val="100000"/>
              </a:lnSpc>
              <a:spcBef>
                <a:spcPts val="0"/>
              </a:spcBef>
              <a:spcAft>
                <a:spcPts val="0"/>
              </a:spcAft>
              <a:buClrTx/>
              <a:buSzTx/>
              <a:buFont typeface="+mj-lt"/>
              <a:buAutoNum type="arabicPeriod"/>
              <a:tabLst/>
              <a:defRPr/>
            </a:pPr>
            <a:r>
              <a:rPr lang="en-US" dirty="0" smtClean="0"/>
              <a:t>Southwest  --  Dallas, TX (Arizona,</a:t>
            </a:r>
            <a:r>
              <a:rPr lang="en-US" baseline="0" dirty="0" smtClean="0"/>
              <a:t> Arkansas, Louisiana, New Mexico, Oklahoma, Texas, and Utah)</a:t>
            </a:r>
            <a:endParaRPr lang="en-US" dirty="0" smtClean="0"/>
          </a:p>
          <a:p>
            <a:pPr marL="342831" indent="-342831">
              <a:buFont typeface="+mj-lt"/>
              <a:buAutoNum type="arabicPeriod"/>
              <a:defRPr/>
            </a:pPr>
            <a:r>
              <a:rPr lang="en-US" dirty="0" smtClean="0"/>
              <a:t>Western --  San Francisco, CA  (Alaska, California, Hawaii,</a:t>
            </a:r>
            <a:r>
              <a:rPr lang="en-US" baseline="0" dirty="0" smtClean="0"/>
              <a:t> Idaho, Nevada, Oregon, Washington, Guam, Northern Mariana Islands, and American Samoa)</a:t>
            </a:r>
            <a:endParaRPr lang="en-US" dirty="0" smtClean="0"/>
          </a:p>
        </p:txBody>
      </p:sp>
      <p:sp>
        <p:nvSpPr>
          <p:cNvPr id="233476" name="Slide Image Placeholder 9"/>
          <p:cNvSpPr>
            <a:spLocks noGrp="1" noRot="1" noChangeAspect="1" noTextEdit="1"/>
          </p:cNvSpPr>
          <p:nvPr>
            <p:ph type="sldImg"/>
          </p:nvPr>
        </p:nvSpPr>
        <p:spPr>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As you can see, the Administrative flow originates in FNS National Office (HQ</a:t>
            </a:r>
            <a:r>
              <a:rPr lang="en-US" baseline="0" dirty="0" smtClean="0"/>
              <a:t> in Alexandria, VA)</a:t>
            </a:r>
            <a:r>
              <a:rPr lang="en-US" dirty="0" smtClean="0"/>
              <a:t>.</a:t>
            </a:r>
          </a:p>
          <a:p>
            <a:endParaRPr lang="en-US" dirty="0" smtClean="0"/>
          </a:p>
          <a:p>
            <a:r>
              <a:rPr lang="en-US" dirty="0" smtClean="0"/>
              <a:t>State Agencies (SAs) include : </a:t>
            </a:r>
          </a:p>
          <a:p>
            <a:pPr>
              <a:buFontTx/>
              <a:buChar char="•"/>
            </a:pPr>
            <a:r>
              <a:rPr lang="en-US" dirty="0" smtClean="0"/>
              <a:t> Washington DC  </a:t>
            </a:r>
          </a:p>
          <a:p>
            <a:pPr>
              <a:buFontTx/>
              <a:buChar char="•"/>
            </a:pPr>
            <a:r>
              <a:rPr lang="en-US" dirty="0" smtClean="0"/>
              <a:t> Puerto Rico</a:t>
            </a:r>
          </a:p>
          <a:p>
            <a:pPr>
              <a:buFontTx/>
              <a:buChar char="•"/>
            </a:pPr>
            <a:r>
              <a:rPr lang="en-US" dirty="0" smtClean="0"/>
              <a:t> Virgin Islands</a:t>
            </a:r>
          </a:p>
          <a:p>
            <a:pPr>
              <a:buFontTx/>
              <a:buChar char="•"/>
            </a:pPr>
            <a:r>
              <a:rPr lang="en-US" dirty="0" smtClean="0"/>
              <a:t> Guam</a:t>
            </a:r>
          </a:p>
          <a:p>
            <a:endParaRPr lang="en-US" dirty="0" smtClean="0"/>
          </a:p>
          <a:p>
            <a:r>
              <a:rPr lang="en-US" dirty="0" smtClean="0"/>
              <a:t>Dual agencies include: </a:t>
            </a:r>
          </a:p>
          <a:p>
            <a:pPr>
              <a:buFontTx/>
              <a:buChar char="•"/>
            </a:pPr>
            <a:r>
              <a:rPr lang="en-US" dirty="0" smtClean="0"/>
              <a:t>Arkansas (NSLP Private – DHS; NSLP Public – Dept. of Ed) </a:t>
            </a:r>
          </a:p>
          <a:p>
            <a:pPr>
              <a:buFontTx/>
              <a:buChar char="•"/>
            </a:pPr>
            <a:r>
              <a:rPr lang="en-US" dirty="0" smtClean="0"/>
              <a:t> Oklahoma (NSLP Private – DHS; NSLP Public – Dept. of Ed)</a:t>
            </a:r>
          </a:p>
          <a:p>
            <a:pPr>
              <a:buFontTx/>
              <a:buChar char="•"/>
            </a:pPr>
            <a:endParaRPr lang="en-US" dirty="0" smtClean="0"/>
          </a:p>
          <a:p>
            <a:pPr>
              <a:buFontTx/>
              <a:buNone/>
            </a:pPr>
            <a:r>
              <a:rPr lang="en-US" dirty="0" smtClean="0"/>
              <a:t>Dual</a:t>
            </a:r>
            <a:r>
              <a:rPr lang="en-US" baseline="0" dirty="0" smtClean="0"/>
              <a:t> agencies separate between private and public schools, some states, like VA and CO, are prohibited from operating program at private schools due to state constitution.</a:t>
            </a:r>
            <a:endParaRPr lang="en-US" dirty="0" smtClean="0"/>
          </a:p>
          <a:p>
            <a:endParaRPr lang="en-US" dirty="0" smtClean="0"/>
          </a:p>
          <a:p>
            <a:r>
              <a:rPr lang="en-US" i="0" dirty="0" smtClean="0"/>
              <a:t>It</a:t>
            </a:r>
            <a:r>
              <a:rPr lang="en-US" i="0" baseline="0" dirty="0" smtClean="0"/>
              <a:t> is important to n</a:t>
            </a:r>
            <a:r>
              <a:rPr lang="en-US" i="0" dirty="0" smtClean="0"/>
              <a:t>ote</a:t>
            </a:r>
            <a:r>
              <a:rPr lang="en-US" i="0" baseline="0" dirty="0" smtClean="0"/>
              <a:t> that i</a:t>
            </a:r>
            <a:r>
              <a:rPr lang="en-US" i="0" dirty="0" smtClean="0"/>
              <a:t>n </a:t>
            </a:r>
            <a:r>
              <a:rPr lang="en-US" dirty="0" smtClean="0"/>
              <a:t>Texas</a:t>
            </a:r>
            <a:r>
              <a:rPr lang="en-US" baseline="0" dirty="0" smtClean="0"/>
              <a:t>, </a:t>
            </a:r>
            <a:r>
              <a:rPr lang="en-US" dirty="0" smtClean="0"/>
              <a:t>New Jersey, Florida, and Nevada the State Department of Agriculture administers the programs.</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F32660A4-79C6-4881-B868-A3A9C2FA6C1C}"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Responsibilities of HQ and the regions differ.  This slide shows the basic differences.</a:t>
            </a:r>
          </a:p>
          <a:p>
            <a:endParaRPr lang="en-US" dirty="0" smtClean="0"/>
          </a:p>
          <a:p>
            <a:r>
              <a:rPr lang="en-US" dirty="0" smtClean="0"/>
              <a:t>In essence, the National Office in Alexandria :</a:t>
            </a:r>
          </a:p>
          <a:p>
            <a:endParaRPr lang="en-US" dirty="0" smtClean="0"/>
          </a:p>
          <a:p>
            <a:pPr marL="171450" indent="-171450">
              <a:buFont typeface="Arial" panose="020B0604020202020204" pitchFamily="34" charset="0"/>
              <a:buChar char="•"/>
            </a:pPr>
            <a:r>
              <a:rPr lang="en-US" dirty="0" smtClean="0"/>
              <a:t>Develops program policies and regulations that are consistent with the law and current nutrition science;</a:t>
            </a:r>
          </a:p>
          <a:p>
            <a:pPr marL="171450" indent="-171450">
              <a:buFont typeface="Arial" panose="020B0604020202020204" pitchFamily="34" charset="0"/>
              <a:buChar char="•"/>
            </a:pPr>
            <a:r>
              <a:rPr lang="en-US" dirty="0" smtClean="0"/>
              <a:t>Disburses Federal funds provided to those who operate the programs; and</a:t>
            </a:r>
          </a:p>
          <a:p>
            <a:pPr marL="171450" indent="-171450">
              <a:buFont typeface="Arial" panose="020B0604020202020204" pitchFamily="34" charset="0"/>
              <a:buChar char="•"/>
            </a:pPr>
            <a:r>
              <a:rPr lang="en-US" dirty="0" smtClean="0"/>
              <a:t>Develops technical assistance resources and guidance, and oversees program management to maximize effectiveness and value to clients and taxpayers.</a:t>
            </a:r>
          </a:p>
          <a:p>
            <a:endParaRPr lang="en-US" dirty="0" smtClean="0"/>
          </a:p>
          <a:p>
            <a:r>
              <a:rPr lang="en-US" dirty="0" smtClean="0"/>
              <a:t>The Regional Offices: </a:t>
            </a:r>
          </a:p>
          <a:p>
            <a:pPr>
              <a:buFontTx/>
              <a:buChar char="•"/>
            </a:pPr>
            <a:r>
              <a:rPr lang="en-US" dirty="0" smtClean="0"/>
              <a:t> implement the regulations</a:t>
            </a:r>
          </a:p>
          <a:p>
            <a:pPr>
              <a:buFontTx/>
              <a:buChar char="•"/>
            </a:pPr>
            <a:r>
              <a:rPr lang="en-US" dirty="0" smtClean="0"/>
              <a:t> offer technical assistance to SAs, and </a:t>
            </a:r>
          </a:p>
          <a:p>
            <a:pPr>
              <a:buFontTx/>
              <a:buChar char="•"/>
            </a:pPr>
            <a:r>
              <a:rPr lang="en-US" dirty="0" smtClean="0"/>
              <a:t> conduct management evaluations of individual SAs.  </a:t>
            </a:r>
          </a:p>
          <a:p>
            <a:pPr>
              <a:buFontTx/>
              <a:buChar char="•"/>
            </a:pPr>
            <a:endParaRPr lang="en-US" dirty="0" smtClean="0"/>
          </a:p>
          <a:p>
            <a:pPr>
              <a:buFontTx/>
              <a:buNone/>
            </a:pPr>
            <a:r>
              <a:rPr lang="en-US" dirty="0" smtClean="0"/>
              <a:t>State agency</a:t>
            </a:r>
            <a:r>
              <a:rPr lang="en-US" baseline="0" dirty="0" smtClean="0"/>
              <a:t> staff should contact their regional office as their first resource. And Local Education Agency (LEA)/School Food Authority (SFA) staff should go to their State agency for assistance. </a:t>
            </a:r>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F32660A4-79C6-4881-B868-A3A9C2FA6C1C}"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Themes:</a:t>
            </a:r>
          </a:p>
          <a:p>
            <a:r>
              <a:rPr lang="en-US" dirty="0" smtClean="0"/>
              <a:t>	1)</a:t>
            </a:r>
            <a:r>
              <a:rPr lang="en-US" baseline="0" dirty="0" smtClean="0"/>
              <a:t> State partnership</a:t>
            </a:r>
          </a:p>
          <a:p>
            <a:r>
              <a:rPr lang="en-US" baseline="0" dirty="0" smtClean="0"/>
              <a:t>	2) Building healthy habits that last a lifetime</a:t>
            </a:r>
            <a:endParaRPr lang="en-US" dirty="0" smtClean="0"/>
          </a:p>
          <a:p>
            <a:endParaRPr lang="en-US" dirty="0" smtClean="0"/>
          </a:p>
          <a:p>
            <a:r>
              <a:rPr lang="en-US" dirty="0" smtClean="0"/>
              <a:t>FNS provides children and needy families better access to food and a more healthful diet through its food assistance programs and comprehensive nutrition education efforts.</a:t>
            </a:r>
          </a:p>
          <a:p>
            <a:endParaRPr lang="en-US" dirty="0" smtClean="0"/>
          </a:p>
          <a:p>
            <a:r>
              <a:rPr lang="en-US" dirty="0" smtClean="0"/>
              <a:t>Rather than simply providing food, FNS also works to empower program participants with knowledge of the link between diet and health. This element is what makes USDA’s school feeding programs different from other programs around the world. </a:t>
            </a:r>
          </a:p>
          <a:p>
            <a:endParaRPr lang="en-US" dirty="0" smtClean="0"/>
          </a:p>
          <a:p>
            <a:r>
              <a:rPr lang="en-US" dirty="0" smtClean="0"/>
              <a:t>FNS also works in partnership with States in all its programs:</a:t>
            </a:r>
          </a:p>
          <a:p>
            <a:pPr>
              <a:buFontTx/>
              <a:buChar char="•"/>
            </a:pPr>
            <a:r>
              <a:rPr lang="en-US" dirty="0" smtClean="0"/>
              <a:t>FNS provides funding for the programs and sets the key requirements. FNS funds a significant portion of the State’s administrative expenses and also provides cash reimbursements for meals and commodity foods to help support local operators.</a:t>
            </a:r>
          </a:p>
          <a:p>
            <a:pPr>
              <a:buFontTx/>
              <a:buChar char="•"/>
            </a:pPr>
            <a:r>
              <a:rPr lang="en-US" dirty="0" smtClean="0"/>
              <a:t>SAs handle most of the day-to-day administrative aspects of the program because the circumstances in which the program is operated can differ from state to state.   SAs also provide technical assistance and training to the local SFAs and monitor compliance.</a:t>
            </a:r>
          </a:p>
          <a:p>
            <a:endParaRPr lang="en-US" dirty="0"/>
          </a:p>
        </p:txBody>
      </p:sp>
      <p:sp>
        <p:nvSpPr>
          <p:cNvPr id="4" name="Slide Number Placeholder 3"/>
          <p:cNvSpPr>
            <a:spLocks noGrp="1"/>
          </p:cNvSpPr>
          <p:nvPr>
            <p:ph type="sldNum" sz="quarter" idx="10"/>
          </p:nvPr>
        </p:nvSpPr>
        <p:spPr/>
        <p:txBody>
          <a:bodyPr/>
          <a:lstStyle/>
          <a:p>
            <a:fld id="{F32660A4-79C6-4881-B868-A3A9C2FA6C1C}"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slide gives an indication of the broad</a:t>
            </a:r>
            <a:r>
              <a:rPr lang="en-US" baseline="0" dirty="0" smtClean="0"/>
              <a:t> </a:t>
            </a:r>
            <a:r>
              <a:rPr lang="en-US" dirty="0" smtClean="0"/>
              <a:t>scope of the CNP:</a:t>
            </a:r>
          </a:p>
          <a:p>
            <a:endParaRPr lang="en-US" dirty="0" smtClean="0"/>
          </a:p>
          <a:p>
            <a:pPr marL="171450" indent="-171450">
              <a:buFont typeface="Arial" panose="020B0604020202020204" pitchFamily="34" charset="0"/>
              <a:buChar char="•"/>
            </a:pPr>
            <a:r>
              <a:rPr lang="en-US" dirty="0" smtClean="0"/>
              <a:t>The NSLP serves nutritionally balanced, low-cost or free lunches daily to more than 30 million children each school day through more than 100,000 public and non-profit private schools and residential child care institutions. </a:t>
            </a:r>
          </a:p>
          <a:p>
            <a:pPr marL="171450" indent="-171450">
              <a:buFont typeface="Arial" panose="020B0604020202020204" pitchFamily="34" charset="0"/>
              <a:buChar char="•"/>
            </a:pPr>
            <a:endParaRPr lang="en-US" dirty="0" smtClean="0"/>
          </a:p>
          <a:p>
            <a:pPr marL="171450" indent="-171450">
              <a:buFont typeface="Arial" panose="020B0604020202020204" pitchFamily="34" charset="0"/>
              <a:buChar char="•"/>
            </a:pPr>
            <a:r>
              <a:rPr lang="en-US" dirty="0" smtClean="0"/>
              <a:t>The breakfast program operates serves about 14 million children daily in about 91,000 schools.</a:t>
            </a:r>
          </a:p>
          <a:p>
            <a:pPr marL="171450" indent="-171450">
              <a:buFont typeface="Arial" panose="020B0604020202020204" pitchFamily="34" charset="0"/>
              <a:buChar char="•"/>
            </a:pPr>
            <a:endParaRPr lang="en-US" dirty="0" smtClean="0"/>
          </a:p>
          <a:p>
            <a:pPr marL="171450" indent="-171450">
              <a:buFont typeface="Arial" panose="020B0604020202020204" pitchFamily="34" charset="0"/>
              <a:buChar char="•"/>
            </a:pPr>
            <a:r>
              <a:rPr lang="en-US" dirty="0" smtClean="0"/>
              <a:t>NSLP/SBP reimbursement is about $16 billion.</a:t>
            </a:r>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Almost</a:t>
            </a:r>
            <a:r>
              <a:rPr lang="en-US" baseline="0" dirty="0" smtClean="0"/>
              <a:t> a</a:t>
            </a:r>
            <a:r>
              <a:rPr lang="en-US" dirty="0" smtClean="0"/>
              <a:t>ll public schools in the United States participate in the NSLP. </a:t>
            </a:r>
          </a:p>
          <a:p>
            <a:r>
              <a:rPr lang="en-US" dirty="0" smtClean="0"/>
              <a:t>Student participation in the NSLP is approximately 60 percent of enrollment in participating schools. Free lunches are estimated at 67 percent of all lunches served.</a:t>
            </a:r>
          </a:p>
          <a:p>
            <a:endParaRPr lang="en-US" dirty="0" smtClean="0"/>
          </a:p>
          <a:p>
            <a:r>
              <a:rPr lang="en-US" dirty="0" smtClean="0"/>
              <a:t>ADP = average daily participation</a:t>
            </a:r>
            <a:endParaRPr lang="en-US" dirty="0"/>
          </a:p>
        </p:txBody>
      </p:sp>
      <p:sp>
        <p:nvSpPr>
          <p:cNvPr id="4" name="Slide Number Placeholder 3"/>
          <p:cNvSpPr>
            <a:spLocks noGrp="1"/>
          </p:cNvSpPr>
          <p:nvPr>
            <p:ph type="sldNum" sz="quarter" idx="10"/>
          </p:nvPr>
        </p:nvSpPr>
        <p:spPr/>
        <p:txBody>
          <a:bodyPr/>
          <a:lstStyle/>
          <a:p>
            <a:fld id="{F32660A4-79C6-4881-B868-A3A9C2FA6C1C}"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a:lnSpc>
                <a:spcPct val="90000"/>
              </a:lnSpc>
            </a:pPr>
            <a:r>
              <a:rPr lang="en-US" dirty="0" smtClean="0"/>
              <a:t>The</a:t>
            </a:r>
            <a:r>
              <a:rPr lang="en-US" baseline="0" dirty="0" smtClean="0"/>
              <a:t> Richard B. Russell </a:t>
            </a:r>
            <a:r>
              <a:rPr lang="en-US" dirty="0" smtClean="0"/>
              <a:t>National School Lunch Act (1946) is the authorizing legislation for the National School Lunch Program (NSLP), which was established “… as a measure of national security, to safeguard the health and well-being of the Nation’s children and to encourage the domestic consumption of nutritious commodities…”</a:t>
            </a:r>
          </a:p>
          <a:p>
            <a:pPr>
              <a:lnSpc>
                <a:spcPct val="90000"/>
              </a:lnSpc>
            </a:pPr>
            <a:endParaRPr lang="en-US" dirty="0" smtClean="0"/>
          </a:p>
          <a:p>
            <a:pPr>
              <a:lnSpc>
                <a:spcPct val="90000"/>
              </a:lnSpc>
            </a:pPr>
            <a:r>
              <a:rPr lang="en-US" dirty="0" smtClean="0"/>
              <a:t>The National School Lunch Program (NSLP) also includes the service of Afterschool Snacks, as well as the Seamless Summer Option.</a:t>
            </a:r>
          </a:p>
          <a:p>
            <a:pPr>
              <a:lnSpc>
                <a:spcPct val="90000"/>
              </a:lnSpc>
            </a:pPr>
            <a:endParaRPr lang="en-US" dirty="0" smtClean="0"/>
          </a:p>
          <a:p>
            <a:pPr>
              <a:lnSpc>
                <a:spcPct val="90000"/>
              </a:lnSpc>
            </a:pPr>
            <a:r>
              <a:rPr lang="en-US" dirty="0" smtClean="0"/>
              <a:t>The National</a:t>
            </a:r>
            <a:r>
              <a:rPr lang="en-US" baseline="0" dirty="0" smtClean="0"/>
              <a:t> School Lunch Act (</a:t>
            </a:r>
            <a:r>
              <a:rPr lang="en-US" dirty="0" smtClean="0"/>
              <a:t>NSLA) also authorizes the Child and Adult Care Food Program (CACFP), which includes the service of meals and snacks in eligible</a:t>
            </a:r>
            <a:r>
              <a:rPr lang="en-US" baseline="0" dirty="0" smtClean="0"/>
              <a:t> afterschool programs in low-income areas</a:t>
            </a:r>
            <a:r>
              <a:rPr lang="en-US" dirty="0" smtClean="0"/>
              <a:t>.</a:t>
            </a:r>
          </a:p>
          <a:p>
            <a:pPr>
              <a:lnSpc>
                <a:spcPct val="90000"/>
              </a:lnSpc>
            </a:pPr>
            <a:endParaRPr lang="en-US" dirty="0" smtClean="0"/>
          </a:p>
          <a:p>
            <a:pPr>
              <a:lnSpc>
                <a:spcPct val="90000"/>
              </a:lnSpc>
            </a:pPr>
            <a:r>
              <a:rPr lang="en-US" dirty="0" smtClean="0"/>
              <a:t>The Fresh Fruit and Vegetable Program (FFVP) and Summer Food Service Program (SFSP) comes under the National School Lunch Act (NSLA), as well. </a:t>
            </a:r>
          </a:p>
          <a:p>
            <a:pPr>
              <a:lnSpc>
                <a:spcPct val="90000"/>
              </a:lnSpc>
            </a:pPr>
            <a:endParaRPr lang="en-US" dirty="0" smtClean="0"/>
          </a:p>
          <a:p>
            <a:r>
              <a:rPr lang="en-US" dirty="0" smtClean="0"/>
              <a:t>Twenty years later Congress passed the Child Nutrition Act of 1966. Expanded and modernized the school meal programs;</a:t>
            </a:r>
            <a:r>
              <a:rPr lang="en-US" baseline="0" dirty="0" smtClean="0"/>
              <a:t> e</a:t>
            </a:r>
            <a:r>
              <a:rPr lang="en-US" dirty="0" smtClean="0"/>
              <a:t>stablished the School Breakfast Program (SBP);</a:t>
            </a:r>
            <a:r>
              <a:rPr lang="en-US" baseline="0" dirty="0" smtClean="0"/>
              <a:t> c</a:t>
            </a:r>
            <a:r>
              <a:rPr lang="en-US" dirty="0" smtClean="0"/>
              <a:t>onsolidated administration of school meals under a single Department (USDA) </a:t>
            </a:r>
          </a:p>
          <a:p>
            <a:pPr>
              <a:lnSpc>
                <a:spcPct val="90000"/>
              </a:lnSpc>
            </a:pPr>
            <a:endParaRPr lang="en-US" dirty="0" smtClean="0"/>
          </a:p>
          <a:p>
            <a:r>
              <a:rPr lang="en-US" dirty="0" smtClean="0"/>
              <a:t>These are two primary </a:t>
            </a:r>
            <a:r>
              <a:rPr lang="en-US" u="sng" dirty="0" smtClean="0"/>
              <a:t>laws</a:t>
            </a:r>
            <a:r>
              <a:rPr lang="en-US" u="none" dirty="0" smtClean="0"/>
              <a:t> </a:t>
            </a:r>
            <a:r>
              <a:rPr lang="en-US" dirty="0" smtClean="0"/>
              <a:t>that guide the CN programs. </a:t>
            </a:r>
          </a:p>
          <a:p>
            <a:endParaRPr lang="en-US" sz="800" dirty="0" smtClean="0"/>
          </a:p>
          <a:p>
            <a:r>
              <a:rPr lang="en-US" dirty="0" smtClean="0"/>
              <a:t>In addition, FNS issues:</a:t>
            </a:r>
          </a:p>
          <a:p>
            <a:pPr>
              <a:buFont typeface="Arial" pitchFamily="34" charset="0"/>
              <a:buChar char="•"/>
            </a:pPr>
            <a:r>
              <a:rPr lang="en-US" u="sng" dirty="0" smtClean="0"/>
              <a:t>regulations</a:t>
            </a:r>
            <a:r>
              <a:rPr lang="en-US" dirty="0" smtClean="0"/>
              <a:t> to implement the legislative requirements and</a:t>
            </a:r>
          </a:p>
          <a:p>
            <a:pPr>
              <a:buFont typeface="Arial" pitchFamily="34" charset="0"/>
              <a:buChar char="•"/>
            </a:pPr>
            <a:r>
              <a:rPr lang="en-US" u="sng" dirty="0" smtClean="0"/>
              <a:t>Guidance memorandum and instructions</a:t>
            </a:r>
            <a:r>
              <a:rPr lang="en-US" dirty="0" smtClean="0"/>
              <a:t> that address specific issues or aspects of the programs.   </a:t>
            </a:r>
          </a:p>
          <a:p>
            <a:pPr>
              <a:lnSpc>
                <a:spcPct val="90000"/>
              </a:lnSpc>
            </a:pPr>
            <a:endParaRPr lang="en-US" dirty="0" smtClean="0"/>
          </a:p>
          <a:p>
            <a:pPr>
              <a:lnSpc>
                <a:spcPct val="90000"/>
              </a:lnSpc>
            </a:pPr>
            <a:endParaRPr lang="en-US" dirty="0" smtClean="0"/>
          </a:p>
          <a:p>
            <a:endParaRPr lang="en-US" dirty="0"/>
          </a:p>
        </p:txBody>
      </p:sp>
      <p:sp>
        <p:nvSpPr>
          <p:cNvPr id="4" name="Slide Number Placeholder 3"/>
          <p:cNvSpPr>
            <a:spLocks noGrp="1"/>
          </p:cNvSpPr>
          <p:nvPr>
            <p:ph type="sldNum" sz="quarter" idx="10"/>
          </p:nvPr>
        </p:nvSpPr>
        <p:spPr/>
        <p:txBody>
          <a:bodyPr/>
          <a:lstStyle/>
          <a:p>
            <a:fld id="{F32660A4-79C6-4881-B868-A3A9C2FA6C1C}"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32660A4-79C6-4881-B868-A3A9C2FA6C1C}" type="slidenum">
              <a:rPr lang="en-US" smtClean="0"/>
              <a:pPr/>
              <a:t>12</a:t>
            </a:fld>
            <a:endParaRPr lang="en-US"/>
          </a:p>
        </p:txBody>
      </p:sp>
    </p:spTree>
    <p:extLst>
      <p:ext uri="{BB962C8B-B14F-4D97-AF65-F5344CB8AC3E}">
        <p14:creationId xmlns:p14="http://schemas.microsoft.com/office/powerpoint/2010/main" val="39437172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nSpc>
                <a:spcPct val="90000"/>
              </a:lnSpc>
            </a:pPr>
            <a:endParaRPr lang="en-US" dirty="0" smtClean="0"/>
          </a:p>
          <a:p>
            <a:pPr marL="0" marR="0" indent="0" algn="l" defTabSz="914400" rtl="0" eaLnBrk="1" fontAlgn="auto" latinLnBrk="0" hangingPunct="1">
              <a:lnSpc>
                <a:spcPct val="90000"/>
              </a:lnSpc>
              <a:spcBef>
                <a:spcPts val="0"/>
              </a:spcBef>
              <a:spcAft>
                <a:spcPts val="0"/>
              </a:spcAft>
              <a:buClrTx/>
              <a:buSzTx/>
              <a:buFontTx/>
              <a:buNone/>
              <a:tabLst/>
              <a:defRPr/>
            </a:pPr>
            <a:r>
              <a:rPr lang="en-US" dirty="0" smtClean="0"/>
              <a:t>When FNS issue a </a:t>
            </a:r>
            <a:r>
              <a:rPr lang="en-US" u="sng" dirty="0" smtClean="0"/>
              <a:t>proposed rule</a:t>
            </a:r>
            <a:r>
              <a:rPr lang="en-US" dirty="0" smtClean="0"/>
              <a:t> describing a new requirements or changes to an existing requirement, the public has an opportunity to comment, typically 60 days.</a:t>
            </a:r>
          </a:p>
          <a:p>
            <a:pPr marL="0" marR="0" indent="0" algn="l" defTabSz="914400" rtl="0" eaLnBrk="1" fontAlgn="auto" latinLnBrk="0" hangingPunct="1">
              <a:lnSpc>
                <a:spcPct val="90000"/>
              </a:lnSpc>
              <a:spcBef>
                <a:spcPts val="0"/>
              </a:spcBef>
              <a:spcAft>
                <a:spcPts val="0"/>
              </a:spcAft>
              <a:buClrTx/>
              <a:buSzTx/>
              <a:buFontTx/>
              <a:buNone/>
              <a:tabLst/>
              <a:defRPr/>
            </a:pPr>
            <a:r>
              <a:rPr lang="en-US" dirty="0" smtClean="0"/>
              <a:t>This is the time for Program operators can to share their views.</a:t>
            </a:r>
          </a:p>
          <a:p>
            <a:pPr>
              <a:lnSpc>
                <a:spcPct val="90000"/>
              </a:lnSpc>
            </a:pPr>
            <a:endParaRPr lang="en-US" dirty="0" smtClean="0"/>
          </a:p>
          <a:p>
            <a:pPr>
              <a:lnSpc>
                <a:spcPct val="90000"/>
              </a:lnSpc>
            </a:pPr>
            <a:r>
              <a:rPr lang="en-US" dirty="0" smtClean="0"/>
              <a:t>FNS then evaluates</a:t>
            </a:r>
            <a:r>
              <a:rPr lang="en-US" baseline="0" dirty="0" smtClean="0"/>
              <a:t> </a:t>
            </a:r>
            <a:r>
              <a:rPr lang="en-US" dirty="0" smtClean="0"/>
              <a:t>the comments</a:t>
            </a:r>
            <a:r>
              <a:rPr lang="en-US" baseline="0" dirty="0" smtClean="0"/>
              <a:t> and incorporates relevant changes and suggestions i</a:t>
            </a:r>
            <a:r>
              <a:rPr lang="en-US" dirty="0" smtClean="0"/>
              <a:t>nto a </a:t>
            </a:r>
            <a:r>
              <a:rPr lang="en-US" u="sng" dirty="0" smtClean="0"/>
              <a:t>final rule</a:t>
            </a:r>
            <a:r>
              <a:rPr lang="en-US" dirty="0" smtClean="0"/>
              <a:t>.   The requirement</a:t>
            </a:r>
            <a:r>
              <a:rPr lang="en-US" baseline="0" dirty="0" smtClean="0"/>
              <a:t> is then codified in t</a:t>
            </a:r>
            <a:r>
              <a:rPr lang="en-US" dirty="0" smtClean="0"/>
              <a:t>he Code of Federal Regulations.</a:t>
            </a:r>
          </a:p>
          <a:p>
            <a:pPr>
              <a:lnSpc>
                <a:spcPct val="90000"/>
              </a:lnSpc>
            </a:pPr>
            <a:endParaRPr lang="en-US" dirty="0" smtClean="0"/>
          </a:p>
          <a:p>
            <a:pPr>
              <a:lnSpc>
                <a:spcPct val="90000"/>
              </a:lnSpc>
            </a:pPr>
            <a:r>
              <a:rPr lang="en-US" dirty="0" smtClean="0"/>
              <a:t>An </a:t>
            </a:r>
            <a:r>
              <a:rPr lang="en-US" u="sng" dirty="0" smtClean="0"/>
              <a:t>Interim Rule</a:t>
            </a:r>
            <a:r>
              <a:rPr lang="en-US" dirty="0" smtClean="0"/>
              <a:t> combines the features of a proposed rule and a final rule.  It’s used in cases where there is an urgent need to put regulatory changes into place immediately while simultaneously taking comments.  </a:t>
            </a:r>
          </a:p>
          <a:p>
            <a:pPr>
              <a:lnSpc>
                <a:spcPct val="90000"/>
              </a:lnSpc>
            </a:pPr>
            <a:endParaRPr lang="en-US" dirty="0" smtClean="0"/>
          </a:p>
          <a:p>
            <a:pPr>
              <a:lnSpc>
                <a:spcPct val="90000"/>
              </a:lnSpc>
            </a:pPr>
            <a:r>
              <a:rPr lang="en-US" dirty="0" smtClean="0"/>
              <a:t>An interim rule has both a comment period and an effective date.   FNS may do an interim to get operational experience before finalizing a provision.  For example, in the competitive</a:t>
            </a:r>
            <a:r>
              <a:rPr lang="en-US" baseline="0" dirty="0" smtClean="0"/>
              <a:t> foods rule which will be discussed later.</a:t>
            </a:r>
            <a:endParaRPr lang="en-US" dirty="0" smtClean="0"/>
          </a:p>
          <a:p>
            <a:pPr>
              <a:lnSpc>
                <a:spcPct val="90000"/>
              </a:lnSpc>
            </a:pPr>
            <a:endParaRPr lang="en-US" dirty="0" smtClean="0"/>
          </a:p>
          <a:p>
            <a:pPr>
              <a:lnSpc>
                <a:spcPct val="90000"/>
              </a:lnSpc>
            </a:pPr>
            <a:r>
              <a:rPr lang="en-US" u="sng" dirty="0" smtClean="0"/>
              <a:t>Notices</a:t>
            </a:r>
            <a:r>
              <a:rPr lang="en-US" dirty="0" smtClean="0"/>
              <a:t>:  A Notice is published for public information but it does not include a public comment period.  Examples of Notices are: National Average Payments-NAPs, and Income Eligibility Guidelines-IEGs).  Public meetings are also announced via Notices.</a:t>
            </a:r>
          </a:p>
          <a:p>
            <a:pPr>
              <a:lnSpc>
                <a:spcPct val="90000"/>
              </a:lnSpc>
            </a:pPr>
            <a:endParaRPr lang="en-US" dirty="0" smtClean="0"/>
          </a:p>
          <a:p>
            <a:pPr>
              <a:lnSpc>
                <a:spcPct val="90000"/>
              </a:lnSpc>
            </a:pPr>
            <a:r>
              <a:rPr lang="en-US" dirty="0" smtClean="0"/>
              <a:t>Regulations are posted on the FNS website and on www.regulations.gov. </a:t>
            </a:r>
          </a:p>
          <a:p>
            <a:pPr>
              <a:lnSpc>
                <a:spcPct val="90000"/>
              </a:lnSpc>
            </a:pPr>
            <a:endParaRPr lang="en-US" dirty="0" smtClean="0"/>
          </a:p>
        </p:txBody>
      </p:sp>
      <p:sp>
        <p:nvSpPr>
          <p:cNvPr id="4" name="Slide Number Placeholder 3"/>
          <p:cNvSpPr>
            <a:spLocks noGrp="1"/>
          </p:cNvSpPr>
          <p:nvPr>
            <p:ph type="sldNum" sz="quarter" idx="10"/>
          </p:nvPr>
        </p:nvSpPr>
        <p:spPr/>
        <p:txBody>
          <a:bodyPr/>
          <a:lstStyle/>
          <a:p>
            <a:fld id="{F32660A4-79C6-4881-B868-A3A9C2FA6C1C}" type="slidenum">
              <a:rPr lang="en-US" smtClean="0"/>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As child nutrition professionals and civic-minded citizens, you are a part of the regulatory process. </a:t>
            </a:r>
          </a:p>
          <a:p>
            <a:endParaRPr lang="en-US" dirty="0" smtClean="0"/>
          </a:p>
          <a:p>
            <a:r>
              <a:rPr lang="en-US" dirty="0" smtClean="0"/>
              <a:t>You are encouraged</a:t>
            </a:r>
            <a:r>
              <a:rPr lang="en-US" baseline="0" dirty="0" smtClean="0"/>
              <a:t> </a:t>
            </a:r>
            <a:r>
              <a:rPr lang="en-US" dirty="0" smtClean="0"/>
              <a:t>to view and comment on proposed and interim rules.</a:t>
            </a:r>
          </a:p>
          <a:p>
            <a:r>
              <a:rPr lang="en-US" dirty="0" smtClean="0"/>
              <a:t>Please visit www.regulations.gov and follow the online instructions.</a:t>
            </a:r>
          </a:p>
          <a:p>
            <a:endParaRPr lang="en-US" dirty="0" smtClean="0"/>
          </a:p>
          <a:p>
            <a:pPr eaLnBrk="1" hangingPunct="1"/>
            <a:r>
              <a:rPr lang="en-US" i="0" dirty="0" smtClean="0"/>
              <a:t>FNS reads and evaluates all comments.  It is not necessary to submit duplicate comments via paper/fax/email.  A comment will only be counted once.  Regulations.gov is the best way to submit comments.</a:t>
            </a:r>
          </a:p>
          <a:p>
            <a:pPr eaLnBrk="1" hangingPunct="1"/>
            <a:endParaRPr lang="en-US" i="1" dirty="0" smtClean="0"/>
          </a:p>
          <a:p>
            <a:pPr eaLnBrk="1" hangingPunct="1"/>
            <a:r>
              <a:rPr lang="en-US" dirty="0" smtClean="0"/>
              <a:t>Please note that the comments become public information by law and anyone can read them.</a:t>
            </a:r>
            <a:endParaRPr lang="en-US" u="sng" dirty="0" smtClean="0"/>
          </a:p>
          <a:p>
            <a:endParaRPr lang="en-US" u="sng" dirty="0" smtClean="0"/>
          </a:p>
          <a:p>
            <a:endParaRPr lang="en-US" dirty="0"/>
          </a:p>
        </p:txBody>
      </p:sp>
      <p:sp>
        <p:nvSpPr>
          <p:cNvPr id="4" name="Slide Number Placeholder 3"/>
          <p:cNvSpPr>
            <a:spLocks noGrp="1"/>
          </p:cNvSpPr>
          <p:nvPr>
            <p:ph type="sldNum" sz="quarter" idx="10"/>
          </p:nvPr>
        </p:nvSpPr>
        <p:spPr/>
        <p:txBody>
          <a:bodyPr/>
          <a:lstStyle/>
          <a:p>
            <a:fld id="{F32660A4-79C6-4881-B868-A3A9C2FA6C1C}" type="slidenum">
              <a:rPr lang="en-US" smtClean="0"/>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TITLE 7 CHAPTER II of the Code of Federal Regulations has the regulations for the Child Nutrition Programs administered by FNS.  For the lunch program regulations, see Part 210 which spells out the requirements for the NSLP including meal pattern requirements, claims, reimbursement formulas, etc.  </a:t>
            </a:r>
          </a:p>
          <a:p>
            <a:endParaRPr lang="en-US" dirty="0" smtClean="0"/>
          </a:p>
          <a:p>
            <a:r>
              <a:rPr lang="en-US" dirty="0" smtClean="0"/>
              <a:t>You can find the documents on the FNS website in pdf format, so you can search by keyword.</a:t>
            </a:r>
          </a:p>
          <a:p>
            <a:endParaRPr lang="en-US" dirty="0"/>
          </a:p>
        </p:txBody>
      </p:sp>
      <p:sp>
        <p:nvSpPr>
          <p:cNvPr id="4" name="Slide Number Placeholder 3"/>
          <p:cNvSpPr>
            <a:spLocks noGrp="1"/>
          </p:cNvSpPr>
          <p:nvPr>
            <p:ph type="sldNum" sz="quarter" idx="10"/>
          </p:nvPr>
        </p:nvSpPr>
        <p:spPr/>
        <p:txBody>
          <a:bodyPr/>
          <a:lstStyle/>
          <a:p>
            <a:fld id="{F32660A4-79C6-4881-B868-A3A9C2FA6C1C}" type="slidenum">
              <a:rPr lang="en-US" smtClean="0"/>
              <a:pPr/>
              <a:t>15</a:t>
            </a:fld>
            <a:endParaRPr lang="en-US"/>
          </a:p>
        </p:txBody>
      </p:sp>
    </p:spTree>
    <p:extLst>
      <p:ext uri="{BB962C8B-B14F-4D97-AF65-F5344CB8AC3E}">
        <p14:creationId xmlns:p14="http://schemas.microsoft.com/office/powerpoint/2010/main" val="10761979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slide shows where to find the regulations for the school meals programs on the FNS website:</a:t>
            </a:r>
          </a:p>
          <a:p>
            <a:endParaRPr lang="en-US" dirty="0" smtClean="0"/>
          </a:p>
          <a:p>
            <a:r>
              <a:rPr lang="en-US" dirty="0" smtClean="0"/>
              <a:t>Part 210 contains the requirements for the NSLP and part 220 addresses the requirements for the SBP.</a:t>
            </a:r>
          </a:p>
          <a:p>
            <a:endParaRPr lang="en-US" dirty="0" smtClean="0"/>
          </a:p>
          <a:p>
            <a:r>
              <a:rPr lang="en-US" dirty="0" smtClean="0"/>
              <a:t>Many of the requirements in Part 210 are applicable to the Breakfast program and can be found to some extent in Part 220.</a:t>
            </a:r>
          </a:p>
          <a:p>
            <a:endParaRPr lang="en-US" dirty="0" smtClean="0"/>
          </a:p>
          <a:p>
            <a:r>
              <a:rPr lang="en-US" dirty="0" smtClean="0"/>
              <a:t>Part 245 covers free and reduced price eligibility.</a:t>
            </a:r>
          </a:p>
          <a:p>
            <a:r>
              <a:rPr lang="en-US" dirty="0" smtClean="0"/>
              <a:t>Part 215 covers the Special</a:t>
            </a:r>
            <a:r>
              <a:rPr lang="en-US" baseline="0" dirty="0" smtClean="0"/>
              <a:t> Milk Program.  </a:t>
            </a:r>
          </a:p>
          <a:p>
            <a:r>
              <a:rPr lang="en-US" baseline="0" dirty="0" smtClean="0"/>
              <a:t>Part 235 covers State administrative expense funds.  </a:t>
            </a:r>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F32660A4-79C6-4881-B868-A3A9C2FA6C1C}" type="slidenum">
              <a:rPr lang="en-US" smtClean="0"/>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is Table of Contents for Part 210 and includes several Subparts with broad topics.</a:t>
            </a:r>
          </a:p>
          <a:p>
            <a:endParaRPr lang="en-US" dirty="0" smtClean="0"/>
          </a:p>
          <a:p>
            <a:r>
              <a:rPr lang="en-US" dirty="0" smtClean="0"/>
              <a:t>Each Section address a specific topic.  The section numbers include a part number, a period, and a sequential number that starts with “1.”</a:t>
            </a:r>
          </a:p>
          <a:p>
            <a:r>
              <a:rPr lang="en-US" dirty="0" smtClean="0"/>
              <a:t>For example:</a:t>
            </a:r>
          </a:p>
          <a:p>
            <a:pPr lvl="1">
              <a:buFontTx/>
              <a:buChar char="•"/>
            </a:pPr>
            <a:r>
              <a:rPr lang="en-US" dirty="0" smtClean="0"/>
              <a:t> 210.2 contains definitions</a:t>
            </a:r>
          </a:p>
          <a:p>
            <a:pPr lvl="1">
              <a:buFontTx/>
              <a:buChar char="•"/>
            </a:pPr>
            <a:r>
              <a:rPr lang="en-US" dirty="0" smtClean="0"/>
              <a:t> 210.9 explains in detail the agreement between the SFAs and the State agencies</a:t>
            </a:r>
          </a:p>
          <a:p>
            <a:pPr lvl="1">
              <a:buFontTx/>
              <a:buChar char="•"/>
            </a:pPr>
            <a:r>
              <a:rPr lang="en-US" dirty="0" smtClean="0"/>
              <a:t> 210.10 contains the meal pattern requirements</a:t>
            </a:r>
          </a:p>
          <a:p>
            <a:endParaRPr lang="en-US" dirty="0"/>
          </a:p>
        </p:txBody>
      </p:sp>
      <p:sp>
        <p:nvSpPr>
          <p:cNvPr id="4" name="Slide Number Placeholder 3"/>
          <p:cNvSpPr>
            <a:spLocks noGrp="1"/>
          </p:cNvSpPr>
          <p:nvPr>
            <p:ph type="sldNum" sz="quarter" idx="10"/>
          </p:nvPr>
        </p:nvSpPr>
        <p:spPr/>
        <p:txBody>
          <a:bodyPr/>
          <a:lstStyle/>
          <a:p>
            <a:fld id="{F32660A4-79C6-4881-B868-A3A9C2FA6C1C}" type="slidenum">
              <a:rPr lang="en-US" smtClean="0"/>
              <a:pPr/>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At</a:t>
            </a:r>
            <a:r>
              <a:rPr lang="en-US" baseline="0" dirty="0" smtClean="0"/>
              <a:t> this time, we will briefly cover the rules related to several different aspects of school meal operations.</a:t>
            </a:r>
            <a:endParaRPr lang="en-US" dirty="0"/>
          </a:p>
        </p:txBody>
      </p:sp>
      <p:sp>
        <p:nvSpPr>
          <p:cNvPr id="4" name="Slide Number Placeholder 3"/>
          <p:cNvSpPr>
            <a:spLocks noGrp="1"/>
          </p:cNvSpPr>
          <p:nvPr>
            <p:ph type="sldNum" sz="quarter" idx="10"/>
          </p:nvPr>
        </p:nvSpPr>
        <p:spPr/>
        <p:txBody>
          <a:bodyPr/>
          <a:lstStyle/>
          <a:p>
            <a:fld id="{F32660A4-79C6-4881-B868-A3A9C2FA6C1C}" type="slidenum">
              <a:rPr lang="en-US" smtClean="0"/>
              <a:pPr/>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defRPr/>
            </a:pPr>
            <a:r>
              <a:rPr lang="en-US" dirty="0" smtClean="0"/>
              <a:t>Some provisions of the regulations refer to LEA and some refer to SFA.</a:t>
            </a:r>
          </a:p>
          <a:p>
            <a:pPr>
              <a:defRPr/>
            </a:pPr>
            <a:endParaRPr lang="en-US" dirty="0" smtClean="0"/>
          </a:p>
          <a:p>
            <a:pPr>
              <a:defRPr/>
            </a:pPr>
            <a:r>
              <a:rPr lang="en-US" dirty="0" smtClean="0"/>
              <a:t>When an SFA wants to operate the NSLP or SBP, they must enter into a legal agreement with the State administering agency.</a:t>
            </a:r>
          </a:p>
          <a:p>
            <a:pPr>
              <a:defRPr/>
            </a:pPr>
            <a:r>
              <a:rPr lang="en-US" dirty="0" smtClean="0"/>
              <a:t>The SFA usually is a school district</a:t>
            </a:r>
            <a:r>
              <a:rPr lang="en-US" baseline="0" dirty="0" smtClean="0"/>
              <a:t> but the SFA may include sites that are under another school district, such as charter or private schools. </a:t>
            </a:r>
            <a:endParaRPr lang="en-US" dirty="0" smtClean="0"/>
          </a:p>
          <a:p>
            <a:pPr>
              <a:defRPr/>
            </a:pPr>
            <a:endParaRPr lang="en-US" dirty="0" smtClean="0"/>
          </a:p>
          <a:p>
            <a:pPr>
              <a:defRPr/>
            </a:pPr>
            <a:r>
              <a:rPr lang="en-US" dirty="0" smtClean="0"/>
              <a:t>The</a:t>
            </a:r>
            <a:r>
              <a:rPr lang="en-US" baseline="0" dirty="0" smtClean="0"/>
              <a:t> sc</a:t>
            </a:r>
            <a:r>
              <a:rPr lang="en-US" dirty="0" smtClean="0"/>
              <a:t>hool district and LEA are usually the entity responsible for the overall governing and running of the public schools in a county or city or is the private school sponsor.</a:t>
            </a:r>
          </a:p>
          <a:p>
            <a:pPr>
              <a:defRPr/>
            </a:pPr>
            <a:endParaRPr lang="en-US" dirty="0" smtClean="0"/>
          </a:p>
          <a:p>
            <a:pPr>
              <a:defRPr/>
            </a:pPr>
            <a:r>
              <a:rPr lang="en-US" dirty="0" smtClean="0"/>
              <a:t>The term LEA is used primarily in</a:t>
            </a:r>
            <a:r>
              <a:rPr lang="en-US" baseline="0" dirty="0" smtClean="0"/>
              <a:t> relation to free/reduced price meal application and eligibility/certification/verification processes. </a:t>
            </a:r>
            <a:r>
              <a:rPr lang="en-US" dirty="0" smtClean="0"/>
              <a:t> </a:t>
            </a:r>
          </a:p>
          <a:p>
            <a:pPr>
              <a:defRPr/>
            </a:pPr>
            <a:endParaRPr lang="en-US" dirty="0" smtClean="0"/>
          </a:p>
          <a:p>
            <a:pPr>
              <a:defRPr/>
            </a:pPr>
            <a:r>
              <a:rPr lang="en-US" dirty="0" smtClean="0"/>
              <a:t>So, let’s talk about some of the requirements</a:t>
            </a:r>
            <a:r>
              <a:rPr lang="en-US" baseline="0" dirty="0" smtClean="0"/>
              <a:t> for operating a Program.</a:t>
            </a:r>
            <a:endParaRPr lang="en-US" dirty="0" smtClean="0"/>
          </a:p>
          <a:p>
            <a:endParaRPr lang="en-US" dirty="0"/>
          </a:p>
        </p:txBody>
      </p:sp>
      <p:sp>
        <p:nvSpPr>
          <p:cNvPr id="4" name="Slide Number Placeholder 3"/>
          <p:cNvSpPr>
            <a:spLocks noGrp="1"/>
          </p:cNvSpPr>
          <p:nvPr>
            <p:ph type="sldNum" sz="quarter" idx="10"/>
          </p:nvPr>
        </p:nvSpPr>
        <p:spPr/>
        <p:txBody>
          <a:bodyPr/>
          <a:lstStyle/>
          <a:p>
            <a:fld id="{F32660A4-79C6-4881-B868-A3A9C2FA6C1C}" type="slidenum">
              <a:rPr lang="en-US" smtClean="0"/>
              <a:pPr/>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SFA has to maintain a non-profit</a:t>
            </a:r>
            <a:r>
              <a:rPr lang="en-US" baseline="0" dirty="0" smtClean="0"/>
              <a:t> food service operation.</a:t>
            </a:r>
          </a:p>
          <a:p>
            <a:endParaRPr lang="en-US" baseline="0" dirty="0" smtClean="0"/>
          </a:p>
          <a:p>
            <a:r>
              <a:rPr lang="en-US" baseline="0" dirty="0" smtClean="0"/>
              <a:t>This means that they have to observe limitations on:</a:t>
            </a:r>
          </a:p>
          <a:p>
            <a:endParaRPr lang="en-US" baseline="0" dirty="0" smtClean="0"/>
          </a:p>
          <a:p>
            <a:pPr>
              <a:buFont typeface="Arial" pitchFamily="34" charset="0"/>
              <a:buChar char="•"/>
            </a:pPr>
            <a:r>
              <a:rPr lang="en-US" baseline="0" dirty="0" smtClean="0"/>
              <a:t>Food service revenues</a:t>
            </a:r>
          </a:p>
          <a:p>
            <a:pPr>
              <a:buFont typeface="Arial" pitchFamily="34" charset="0"/>
              <a:buChar char="•"/>
            </a:pPr>
            <a:r>
              <a:rPr lang="en-US" baseline="0" dirty="0" smtClean="0"/>
              <a:t>Competitive foods </a:t>
            </a:r>
          </a:p>
          <a:p>
            <a:pPr>
              <a:buFont typeface="Arial" pitchFamily="34" charset="0"/>
              <a:buChar char="•"/>
            </a:pPr>
            <a:r>
              <a:rPr lang="en-US" baseline="0" dirty="0" smtClean="0"/>
              <a:t>Managing their finances, and keeping track of all revenues and expenditures</a:t>
            </a:r>
          </a:p>
          <a:p>
            <a:pPr>
              <a:buFont typeface="Arial" pitchFamily="34" charset="0"/>
              <a:buNone/>
            </a:pPr>
            <a:endParaRPr lang="en-US" baseline="0" dirty="0" smtClean="0"/>
          </a:p>
          <a:p>
            <a:pPr>
              <a:buFont typeface="Arial" pitchFamily="34" charset="0"/>
              <a:buNone/>
            </a:pPr>
            <a:r>
              <a:rPr lang="en-US" baseline="0" dirty="0" smtClean="0"/>
              <a:t>Money must be be used for the meal program – to make improvements to the Program(s)</a:t>
            </a:r>
          </a:p>
          <a:p>
            <a:pPr>
              <a:buFont typeface="Arial" pitchFamily="34" charset="0"/>
              <a:buNone/>
            </a:pPr>
            <a:endParaRPr lang="en-US" baseline="0" dirty="0" smtClean="0"/>
          </a:p>
          <a:p>
            <a:pPr>
              <a:buFont typeface="Arial" pitchFamily="34" charset="0"/>
              <a:buNone/>
            </a:pPr>
            <a:r>
              <a:rPr lang="en-US" baseline="0" dirty="0" smtClean="0"/>
              <a:t>Any money from competitive foods must accrue to the non-profit food service account.</a:t>
            </a:r>
          </a:p>
        </p:txBody>
      </p:sp>
      <p:sp>
        <p:nvSpPr>
          <p:cNvPr id="4" name="Slide Number Placeholder 3"/>
          <p:cNvSpPr>
            <a:spLocks noGrp="1"/>
          </p:cNvSpPr>
          <p:nvPr>
            <p:ph type="sldNum" sz="quarter" idx="10"/>
          </p:nvPr>
        </p:nvSpPr>
        <p:spPr/>
        <p:txBody>
          <a:bodyPr/>
          <a:lstStyle/>
          <a:p>
            <a:fld id="{F32660A4-79C6-4881-B868-A3A9C2FA6C1C}" type="slidenum">
              <a:rPr lang="en-US" smtClean="0"/>
              <a:pPr/>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dirty="0" smtClean="0"/>
              <a:t>Reimbursable</a:t>
            </a:r>
            <a:r>
              <a:rPr lang="en-US" sz="1200" baseline="0" dirty="0" smtClean="0"/>
              <a:t> meals are </a:t>
            </a:r>
            <a:r>
              <a:rPr lang="en-US" sz="1200" dirty="0" smtClean="0"/>
              <a:t>priced as units.</a:t>
            </a:r>
          </a:p>
          <a:p>
            <a:endParaRPr lang="en-US" sz="1200" dirty="0" smtClean="0"/>
          </a:p>
          <a:p>
            <a:r>
              <a:rPr lang="en-US" sz="1200" dirty="0" smtClean="0"/>
              <a:t>A complete reimbursable meal has a unit price for all components</a:t>
            </a:r>
            <a:r>
              <a:rPr lang="en-US" sz="1200" baseline="0" dirty="0" smtClean="0"/>
              <a:t> or all components selected that meet the offer versus serve requirements.  However, the SFA may set different prices because the components of different meals may be more costly than others.  For example, the c</a:t>
            </a:r>
            <a:r>
              <a:rPr lang="en-US" sz="1200" dirty="0" smtClean="0"/>
              <a:t>hef salad meal may</a:t>
            </a:r>
            <a:r>
              <a:rPr lang="en-US" sz="1200" baseline="0" dirty="0" smtClean="0"/>
              <a:t> be</a:t>
            </a:r>
            <a:r>
              <a:rPr lang="en-US" sz="1200" dirty="0" smtClean="0"/>
              <a:t> $2.50, while the salmon burger meal may</a:t>
            </a:r>
            <a:r>
              <a:rPr lang="en-US" sz="1200" baseline="0" dirty="0" smtClean="0"/>
              <a:t> be</a:t>
            </a:r>
            <a:r>
              <a:rPr lang="en-US" sz="1200" dirty="0" smtClean="0"/>
              <a:t> $2.75.  The price of a meal is set by the SFA,</a:t>
            </a:r>
            <a:r>
              <a:rPr lang="en-US" sz="1200" baseline="0" dirty="0" smtClean="0"/>
              <a:t> and is based on the SFA’s food and labor costs as well as the requirements of paid lunch equity which we’ll talk about relative to the reimbursement rates. </a:t>
            </a:r>
            <a:endParaRPr lang="en-US" sz="1200" dirty="0" smtClean="0"/>
          </a:p>
          <a:p>
            <a:endParaRPr lang="en-US" sz="1200" dirty="0" smtClean="0"/>
          </a:p>
        </p:txBody>
      </p:sp>
      <p:sp>
        <p:nvSpPr>
          <p:cNvPr id="4" name="Slide Number Placeholder 3"/>
          <p:cNvSpPr>
            <a:spLocks noGrp="1"/>
          </p:cNvSpPr>
          <p:nvPr>
            <p:ph type="sldNum" sz="quarter" idx="10"/>
          </p:nvPr>
        </p:nvSpPr>
        <p:spPr/>
        <p:txBody>
          <a:bodyPr/>
          <a:lstStyle/>
          <a:p>
            <a:fld id="{F32660A4-79C6-4881-B868-A3A9C2FA6C1C}" type="slidenum">
              <a:rPr lang="en-US" smtClean="0"/>
              <a:pPr/>
              <a:t>21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Another important</a:t>
            </a:r>
            <a:r>
              <a:rPr lang="en-US" baseline="0" dirty="0" smtClean="0"/>
              <a:t> aspect of the meal service is WHEN the meals are served.</a:t>
            </a:r>
            <a:endParaRPr lang="en-US" dirty="0" smtClean="0"/>
          </a:p>
          <a:p>
            <a:endParaRPr lang="en-US" dirty="0" smtClean="0"/>
          </a:p>
          <a:p>
            <a:r>
              <a:rPr lang="en-US" dirty="0" smtClean="0"/>
              <a:t>The SFA agrees to serve lunches during the lunch period, between the hours of 10:00 am and 2:00 pm. </a:t>
            </a:r>
          </a:p>
          <a:p>
            <a:endParaRPr lang="en-US" dirty="0" smtClean="0"/>
          </a:p>
          <a:p>
            <a:r>
              <a:rPr lang="en-US" dirty="0" smtClean="0"/>
              <a:t>Much</a:t>
            </a:r>
            <a:r>
              <a:rPr lang="en-US" baseline="0" dirty="0" smtClean="0"/>
              <a:t> to parents’ (and maybe kids’ dismay), there is n</a:t>
            </a:r>
            <a:r>
              <a:rPr lang="en-US" dirty="0" smtClean="0"/>
              <a:t>o requirement for meal length.  </a:t>
            </a:r>
          </a:p>
          <a:p>
            <a:endParaRPr lang="en-US" dirty="0" smtClean="0"/>
          </a:p>
          <a:p>
            <a:r>
              <a:rPr lang="en-US" dirty="0" smtClean="0"/>
              <a:t>The lunches must meet the minimum nutrition requirements prescribed in 210.10.</a:t>
            </a:r>
          </a:p>
          <a:p>
            <a:endParaRPr lang="en-US" dirty="0" smtClean="0"/>
          </a:p>
          <a:p>
            <a:pPr defTabSz="931774" eaLnBrk="0" fontAlgn="base" hangingPunct="0">
              <a:spcBef>
                <a:spcPct val="30000"/>
              </a:spcBef>
              <a:spcAft>
                <a:spcPct val="0"/>
              </a:spcAft>
              <a:defRPr/>
            </a:pPr>
            <a:r>
              <a:rPr lang="en-US" dirty="0" smtClean="0"/>
              <a:t>Schools are required to display signage outlining the </a:t>
            </a:r>
            <a:r>
              <a:rPr lang="en-US" baseline="0" dirty="0" smtClean="0"/>
              <a:t>components that make up a complete, reimbursable meal.  This is intended to help kids know what they’re supposed to take (e.g., 2 of 3 fruit choices) and reduce the unintended purchase of a la carte foods.</a:t>
            </a:r>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F32660A4-79C6-4881-B868-A3A9C2FA6C1C}" type="slidenum">
              <a:rPr lang="en-US" smtClean="0"/>
              <a:pPr/>
              <a:t>22</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a:t>
            </a:r>
            <a:r>
              <a:rPr lang="en-US" baseline="0" dirty="0" smtClean="0"/>
              <a:t> point-of-service (POS) is important in the School Meal Programs.  That’s the point where the student has selected their meal, and the cashier determines whether or not it’s reimbursable, and notes the meal based on the students’ eligibility category (paid, reduced-price, or free)</a:t>
            </a:r>
            <a:endParaRPr lang="en-US" dirty="0" smtClean="0"/>
          </a:p>
          <a:p>
            <a:endParaRPr lang="en-US" dirty="0" smtClean="0"/>
          </a:p>
          <a:p>
            <a:r>
              <a:rPr lang="en-US" dirty="0" smtClean="0"/>
              <a:t>In a standard</a:t>
            </a:r>
            <a:r>
              <a:rPr lang="en-US" baseline="0" dirty="0" smtClean="0"/>
              <a:t> counting and claiming situation, t</a:t>
            </a:r>
            <a:r>
              <a:rPr lang="en-US" dirty="0" smtClean="0"/>
              <a:t>he SFA has to count the number of free, reduced price and paid reimbursable meals served to eligible children at the point of service (or through another system approved by the State).</a:t>
            </a:r>
          </a:p>
          <a:p>
            <a:endParaRPr lang="en-US" dirty="0" smtClean="0"/>
          </a:p>
          <a:p>
            <a:r>
              <a:rPr lang="en-US" dirty="0" smtClean="0"/>
              <a:t>Schools must count meals at a point where they must be able to accurately determine:</a:t>
            </a:r>
          </a:p>
          <a:p>
            <a:pPr marL="813685" lvl="1" indent="-347798">
              <a:buFont typeface="Calibri" pitchFamily="34" charset="0"/>
              <a:buAutoNum type="arabicPeriod"/>
            </a:pPr>
            <a:r>
              <a:rPr lang="en-US" dirty="0" smtClean="0"/>
              <a:t> If those meals contain all the required food components</a:t>
            </a:r>
            <a:r>
              <a:rPr lang="en-US" baseline="0" dirty="0" smtClean="0"/>
              <a:t> in the required amounts</a:t>
            </a:r>
            <a:r>
              <a:rPr lang="en-US" dirty="0" smtClean="0"/>
              <a:t>; AND</a:t>
            </a:r>
          </a:p>
          <a:p>
            <a:pPr marL="813685" lvl="1" indent="-347798">
              <a:buFont typeface="Calibri" pitchFamily="34" charset="0"/>
              <a:buAutoNum type="arabicPeriod"/>
            </a:pPr>
            <a:r>
              <a:rPr lang="en-US" dirty="0" smtClean="0"/>
              <a:t>The eligibility status of the child receiving the meal.</a:t>
            </a:r>
          </a:p>
          <a:p>
            <a:pPr marL="813685" lvl="1" indent="-347798">
              <a:buFont typeface="Calibri" pitchFamily="34" charset="0"/>
              <a:buAutoNum type="arabicPeriod"/>
            </a:pPr>
            <a:endParaRPr lang="en-US" dirty="0" smtClean="0"/>
          </a:p>
          <a:p>
            <a:pPr marL="356485" lvl="0" indent="-347798">
              <a:buFont typeface="Calibri" pitchFamily="34" charset="0"/>
              <a:buNone/>
            </a:pPr>
            <a:r>
              <a:rPr lang="en-US" dirty="0" smtClean="0"/>
              <a:t>The</a:t>
            </a:r>
            <a:r>
              <a:rPr lang="en-US" baseline="0" dirty="0" smtClean="0"/>
              <a:t> meal count is the foundation for the SFA’s claims for reimbursement.</a:t>
            </a:r>
            <a:endParaRPr lang="en-US" dirty="0" smtClean="0"/>
          </a:p>
          <a:p>
            <a:pPr marL="813685" lvl="1" indent="-347798">
              <a:buFont typeface="Calibri" pitchFamily="34" charset="0"/>
              <a:buAutoNum type="arabicPeriod"/>
            </a:pPr>
            <a:endParaRPr lang="en-US" dirty="0" smtClean="0"/>
          </a:p>
          <a:p>
            <a:pPr marL="356485" lvl="0" indent="-347798" algn="l">
              <a:buFont typeface="Calibri" pitchFamily="34" charset="0"/>
              <a:buNone/>
            </a:pPr>
            <a:r>
              <a:rPr lang="en-US" dirty="0" smtClean="0"/>
              <a:t>Schools</a:t>
            </a:r>
            <a:r>
              <a:rPr lang="en-US" baseline="0" dirty="0" smtClean="0"/>
              <a:t> can offer foods after POS but schools need some type of monitoring in place to ensure that children take required components, in appropriate quantities, and that food safety measures are in place.  An example of this is with salad bars and fruit/vegetable bars.</a:t>
            </a:r>
            <a:endParaRPr lang="en-US" dirty="0" smtClean="0"/>
          </a:p>
        </p:txBody>
      </p:sp>
      <p:sp>
        <p:nvSpPr>
          <p:cNvPr id="4" name="Slide Number Placeholder 3"/>
          <p:cNvSpPr>
            <a:spLocks noGrp="1"/>
          </p:cNvSpPr>
          <p:nvPr>
            <p:ph type="sldNum" sz="quarter" idx="10"/>
          </p:nvPr>
        </p:nvSpPr>
        <p:spPr/>
        <p:txBody>
          <a:bodyPr/>
          <a:lstStyle/>
          <a:p>
            <a:fld id="{F32660A4-79C6-4881-B868-A3A9C2FA6C1C}" type="slidenum">
              <a:rPr lang="en-US" smtClean="0"/>
              <a:pPr/>
              <a:t>23</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pPr defTabSz="924458">
              <a:defRPr/>
            </a:pPr>
            <a:r>
              <a:rPr lang="en-US" i="1" dirty="0" smtClean="0"/>
              <a:t>**PLEASE ADJUST/SHORTEN NOTES AS NEEDED**</a:t>
            </a:r>
          </a:p>
          <a:p>
            <a:pPr defTabSz="924458">
              <a:defRPr/>
            </a:pPr>
            <a:endParaRPr lang="en-US" dirty="0" smtClean="0"/>
          </a:p>
          <a:p>
            <a:pPr defTabSz="924458">
              <a:defRPr/>
            </a:pPr>
            <a:r>
              <a:rPr lang="en-US" dirty="0" smtClean="0"/>
              <a:t>An issue that sometimes</a:t>
            </a:r>
            <a:r>
              <a:rPr lang="en-US" baseline="0" dirty="0" smtClean="0"/>
              <a:t> surfaces at the Point of Service is unpaid meal charges. </a:t>
            </a:r>
            <a:r>
              <a:rPr lang="en-US" dirty="0" smtClean="0"/>
              <a:t>We recognize that this can</a:t>
            </a:r>
            <a:r>
              <a:rPr lang="en-US" baseline="0" dirty="0" smtClean="0"/>
              <a:t> be a significant problem for many SFAs. </a:t>
            </a:r>
            <a:endParaRPr lang="en-US" dirty="0" smtClean="0"/>
          </a:p>
          <a:p>
            <a:pPr defTabSz="924458">
              <a:defRPr/>
            </a:pPr>
            <a:r>
              <a:rPr lang="en-US" dirty="0" smtClean="0"/>
              <a:t>This slide shows FNS guidance and resources intended to assist State agencies, districts and schools with this issue. </a:t>
            </a:r>
          </a:p>
          <a:p>
            <a:endParaRPr lang="en-US" dirty="0" smtClean="0"/>
          </a:p>
          <a:p>
            <a:r>
              <a:rPr lang="en-US" dirty="0" smtClean="0"/>
              <a:t>The first resource is the </a:t>
            </a:r>
            <a:r>
              <a:rPr lang="en-US" baseline="0" dirty="0" smtClean="0"/>
              <a:t>“</a:t>
            </a:r>
            <a:r>
              <a:rPr lang="en-US" b="1" baseline="0" dirty="0" smtClean="0"/>
              <a:t>local charge policy requirement</a:t>
            </a:r>
            <a:r>
              <a:rPr lang="en-US" baseline="0" dirty="0" smtClean="0"/>
              <a:t>” </a:t>
            </a:r>
            <a:r>
              <a:rPr lang="en-US" b="0" baseline="0" dirty="0" smtClean="0"/>
              <a:t>(SP </a:t>
            </a:r>
            <a:r>
              <a:rPr lang="en-US" b="0" dirty="0" smtClean="0"/>
              <a:t>46-2016: Local Meal Charge Policies).</a:t>
            </a:r>
            <a:r>
              <a:rPr lang="en-US" b="0" baseline="0" dirty="0" smtClean="0"/>
              <a:t> This </a:t>
            </a:r>
            <a:r>
              <a:rPr lang="en-US" baseline="0" dirty="0" smtClean="0"/>
              <a:t>policy required all SFAs operating the school meal programs to have a written meal charge policy in place by SY 2017-2018, in other words, by July 1, 2017. </a:t>
            </a:r>
            <a:r>
              <a:rPr lang="en-US" dirty="0" smtClean="0"/>
              <a:t>Specifically, the memorandum states that the written policy must address situations where children participating at the reduced price or paid rate do not have money to cover the cost of a breakfast of lunch at the time of the meal service. Beyond this requirement, SFAs have discretion in developing their individual policies.</a:t>
            </a:r>
            <a:r>
              <a:rPr lang="en-US" baseline="0" dirty="0" smtClean="0"/>
              <a:t> USDA will not review the quality or content of policies.</a:t>
            </a:r>
            <a:endParaRPr lang="en-US" dirty="0" smtClean="0"/>
          </a:p>
          <a:p>
            <a:endParaRPr lang="en-US" dirty="0" smtClean="0"/>
          </a:p>
          <a:p>
            <a:r>
              <a:rPr lang="en-US" dirty="0" smtClean="0"/>
              <a:t>USDA</a:t>
            </a:r>
            <a:r>
              <a:rPr lang="en-US" baseline="0" dirty="0" smtClean="0"/>
              <a:t> also issued a memo to </a:t>
            </a:r>
            <a:r>
              <a:rPr lang="en-US" b="1" baseline="0" dirty="0" smtClean="0"/>
              <a:t>clarify how unpaid meal charges must be handled when meal charge debt is uncollectable </a:t>
            </a:r>
            <a:r>
              <a:rPr lang="en-US" b="0" baseline="0" dirty="0" smtClean="0"/>
              <a:t>(SP 47-2016: Clarification on Collection of Delinquent Meal Payments).</a:t>
            </a:r>
            <a:r>
              <a:rPr lang="en-US" baseline="0" dirty="0" smtClean="0"/>
              <a:t> This memo explains:</a:t>
            </a:r>
          </a:p>
          <a:p>
            <a:pPr marL="173336" indent="-173336">
              <a:buFont typeface="Arial" panose="020B0604020202020204" pitchFamily="34" charset="0"/>
              <a:buChar char="•"/>
            </a:pPr>
            <a:r>
              <a:rPr lang="en-US" baseline="0" dirty="0" smtClean="0"/>
              <a:t>The process of designating delinquent debt determined to be uncollectable as bad debt,</a:t>
            </a:r>
          </a:p>
          <a:p>
            <a:pPr marL="173336" indent="-173336">
              <a:buFont typeface="Arial" panose="020B0604020202020204" pitchFamily="34" charset="0"/>
              <a:buChar char="•"/>
            </a:pPr>
            <a:r>
              <a:rPr lang="en-US" baseline="0" dirty="0" smtClean="0"/>
              <a:t>The process of obtaining assistance to offset losses, and</a:t>
            </a:r>
          </a:p>
          <a:p>
            <a:pPr marL="173336" indent="-173336">
              <a:buFont typeface="Arial" panose="020B0604020202020204" pitchFamily="34" charset="0"/>
              <a:buChar char="•"/>
            </a:pPr>
            <a:r>
              <a:rPr lang="en-US" baseline="0" dirty="0" smtClean="0"/>
              <a:t>How Federal regulations and the definition of bad debt apply when meal charges are not collected.</a:t>
            </a:r>
          </a:p>
          <a:p>
            <a:pPr marL="173336" indent="-173336">
              <a:buFont typeface="Arial" panose="020B0604020202020204" pitchFamily="34" charset="0"/>
              <a:buChar char="•"/>
            </a:pPr>
            <a:endParaRPr lang="en-US" baseline="0" dirty="0" smtClean="0"/>
          </a:p>
          <a:p>
            <a:r>
              <a:rPr lang="en-US" baseline="0" dirty="0" smtClean="0"/>
              <a:t>And finally, USDA issued a new Q&amp;A memo about unpaid meal charges </a:t>
            </a:r>
            <a:r>
              <a:rPr lang="en-US" b="0" baseline="0" dirty="0" smtClean="0"/>
              <a:t>(SP 23-2017: Unpaid Meal Charges: Guidance and Q&amp;A). This memo </a:t>
            </a:r>
            <a:r>
              <a:rPr lang="en-US" baseline="0" dirty="0" smtClean="0"/>
              <a:t>is a supplement to the other policy memos I mentioned, and addresses common questions from State agencies, school districts, and local program operators on the topic.</a:t>
            </a:r>
          </a:p>
          <a:p>
            <a:endParaRPr lang="en-US" dirty="0" smtClean="0"/>
          </a:p>
          <a:p>
            <a:endParaRPr lang="en-US" dirty="0" smtClean="0"/>
          </a:p>
          <a:p>
            <a:pPr defTabSz="924458">
              <a:defRPr/>
            </a:pPr>
            <a:r>
              <a:rPr lang="en-US" b="1" dirty="0"/>
              <a:t>FOR REFERENCE ONLY:</a:t>
            </a:r>
          </a:p>
          <a:p>
            <a:r>
              <a:rPr lang="en-US" i="0" dirty="0" smtClean="0"/>
              <a:t>Links to the</a:t>
            </a:r>
            <a:r>
              <a:rPr lang="en-US" i="0" baseline="0" dirty="0" smtClean="0"/>
              <a:t> policy memos listed above:</a:t>
            </a:r>
            <a:endParaRPr lang="en-US" i="0" dirty="0" smtClean="0"/>
          </a:p>
          <a:p>
            <a:pPr marL="173336" indent="-173336">
              <a:buFont typeface="Arial" panose="020B0604020202020204" pitchFamily="34" charset="0"/>
              <a:buChar char="•"/>
            </a:pPr>
            <a:r>
              <a:rPr lang="en-US" i="0" dirty="0" smtClean="0"/>
              <a:t>SP 46-2016: https://www.fns.usda.gov/unpaid-meal-charges-local-meal-charge-policies</a:t>
            </a:r>
          </a:p>
          <a:p>
            <a:pPr marL="173336" indent="-173336">
              <a:buFont typeface="Arial" panose="020B0604020202020204" pitchFamily="34" charset="0"/>
              <a:buChar char="•"/>
            </a:pPr>
            <a:r>
              <a:rPr lang="en-US" i="0" dirty="0" smtClean="0"/>
              <a:t>SP 47-2016: https://www.fns.usda.gov/unpaid-meal-charges-clarification-collection-delinquent-meal-payments</a:t>
            </a:r>
          </a:p>
          <a:p>
            <a:pPr marL="173336" indent="-173336">
              <a:buFont typeface="Arial" panose="020B0604020202020204" pitchFamily="34" charset="0"/>
              <a:buChar char="•"/>
            </a:pPr>
            <a:r>
              <a:rPr lang="en-US" i="0" dirty="0" smtClean="0"/>
              <a:t>SP 23-2017:</a:t>
            </a:r>
            <a:r>
              <a:rPr lang="en-US" i="0" baseline="0" dirty="0" smtClean="0"/>
              <a:t> https://www.fns.usda.gov/school-meals/unpaid-meal-charges-guidance-and-q</a:t>
            </a:r>
            <a:endParaRPr lang="en-US" i="0"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3A53E70B-C6B7-4600-A896-E1C026ACC9AC}" type="slidenum">
              <a:rPr lang="en-US" smtClean="0">
                <a:solidFill>
                  <a:prstClr val="black"/>
                </a:solidFill>
              </a:rPr>
              <a:pPr/>
              <a:t>24</a:t>
            </a:fld>
            <a:endParaRPr lang="en-US">
              <a:solidFill>
                <a:prstClr val="black"/>
              </a:solidFill>
            </a:endParaRPr>
          </a:p>
        </p:txBody>
      </p:sp>
    </p:spTree>
    <p:extLst>
      <p:ext uri="{BB962C8B-B14F-4D97-AF65-F5344CB8AC3E}">
        <p14:creationId xmlns:p14="http://schemas.microsoft.com/office/powerpoint/2010/main" val="156642842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pPr defTabSz="924458">
              <a:defRPr/>
            </a:pPr>
            <a:r>
              <a:rPr lang="en-US" i="1" dirty="0" smtClean="0"/>
              <a:t>**PLEASE ADJUST/SHORTEN NOTES AS NEEDED**</a:t>
            </a:r>
          </a:p>
          <a:p>
            <a:pPr defTabSz="924458">
              <a:defRPr/>
            </a:pPr>
            <a:endParaRPr lang="en-US" dirty="0" smtClean="0"/>
          </a:p>
          <a:p>
            <a:pPr defTabSz="924458">
              <a:defRPr/>
            </a:pPr>
            <a:r>
              <a:rPr lang="en-US" dirty="0" smtClean="0"/>
              <a:t>An issue that sometimes</a:t>
            </a:r>
            <a:r>
              <a:rPr lang="en-US" baseline="0" dirty="0" smtClean="0"/>
              <a:t> surfaces at the Point of Service is unpaid meal charges. </a:t>
            </a:r>
            <a:r>
              <a:rPr lang="en-US" dirty="0" smtClean="0"/>
              <a:t>We recognize that this can</a:t>
            </a:r>
            <a:r>
              <a:rPr lang="en-US" baseline="0" dirty="0" smtClean="0"/>
              <a:t> be a significant problem for many SFAs. </a:t>
            </a:r>
            <a:endParaRPr lang="en-US" dirty="0" smtClean="0"/>
          </a:p>
          <a:p>
            <a:pPr defTabSz="924458">
              <a:defRPr/>
            </a:pPr>
            <a:r>
              <a:rPr lang="en-US" dirty="0" smtClean="0"/>
              <a:t>This slide shows FNS guidance and resources intended to assist State agencies, districts and schools with this issue. </a:t>
            </a:r>
          </a:p>
          <a:p>
            <a:endParaRPr lang="en-US" dirty="0" smtClean="0"/>
          </a:p>
          <a:p>
            <a:r>
              <a:rPr lang="en-US" dirty="0" smtClean="0"/>
              <a:t>The first resource is the </a:t>
            </a:r>
            <a:r>
              <a:rPr lang="en-US" baseline="0" dirty="0" smtClean="0"/>
              <a:t>“</a:t>
            </a:r>
            <a:r>
              <a:rPr lang="en-US" b="1" baseline="0" dirty="0" smtClean="0"/>
              <a:t>local charge policy requirement</a:t>
            </a:r>
            <a:r>
              <a:rPr lang="en-US" baseline="0" dirty="0" smtClean="0"/>
              <a:t>” </a:t>
            </a:r>
            <a:r>
              <a:rPr lang="en-US" b="0" baseline="0" dirty="0" smtClean="0"/>
              <a:t>(SP </a:t>
            </a:r>
            <a:r>
              <a:rPr lang="en-US" b="0" dirty="0" smtClean="0"/>
              <a:t>46-2016: Local Meal Charge Policies).</a:t>
            </a:r>
            <a:r>
              <a:rPr lang="en-US" b="0" baseline="0" dirty="0" smtClean="0"/>
              <a:t> This </a:t>
            </a:r>
            <a:r>
              <a:rPr lang="en-US" baseline="0" dirty="0" smtClean="0"/>
              <a:t>policy required all SFAs operating the school meal programs to have a written meal charge policy in place by SY 2017-2018, in other words, by July 1, 2017. </a:t>
            </a:r>
            <a:r>
              <a:rPr lang="en-US" dirty="0" smtClean="0"/>
              <a:t>Specifically, the memorandum states that the written policy must address situations where children participating at the reduced price or paid rate do not have money to cover the cost of a breakfast of lunch at the time of the meal service. Beyond this requirement, SFAs have discretion in developing their individual policies.</a:t>
            </a:r>
            <a:r>
              <a:rPr lang="en-US" baseline="0" dirty="0" smtClean="0"/>
              <a:t> USDA will not review the quality or content of policies.</a:t>
            </a:r>
            <a:endParaRPr lang="en-US" dirty="0" smtClean="0"/>
          </a:p>
          <a:p>
            <a:endParaRPr lang="en-US" dirty="0" smtClean="0"/>
          </a:p>
          <a:p>
            <a:r>
              <a:rPr lang="en-US" dirty="0" smtClean="0"/>
              <a:t>USDA</a:t>
            </a:r>
            <a:r>
              <a:rPr lang="en-US" baseline="0" dirty="0" smtClean="0"/>
              <a:t> also issued a memo to </a:t>
            </a:r>
            <a:r>
              <a:rPr lang="en-US" b="1" baseline="0" dirty="0" smtClean="0"/>
              <a:t>clarify how unpaid meal charges must be handled when meal charge debt is uncollectable </a:t>
            </a:r>
            <a:r>
              <a:rPr lang="en-US" b="0" baseline="0" dirty="0" smtClean="0"/>
              <a:t>(SP 47-2016: Clarification on Collection of Delinquent Meal Payments).</a:t>
            </a:r>
            <a:r>
              <a:rPr lang="en-US" baseline="0" dirty="0" smtClean="0"/>
              <a:t> This memo explains:</a:t>
            </a:r>
          </a:p>
          <a:p>
            <a:pPr marL="173336" indent="-173336">
              <a:buFont typeface="Arial" panose="020B0604020202020204" pitchFamily="34" charset="0"/>
              <a:buChar char="•"/>
            </a:pPr>
            <a:r>
              <a:rPr lang="en-US" baseline="0" dirty="0" smtClean="0"/>
              <a:t>The process of designating delinquent debt determined to be uncollectable as bad debt,</a:t>
            </a:r>
          </a:p>
          <a:p>
            <a:pPr marL="173336" indent="-173336">
              <a:buFont typeface="Arial" panose="020B0604020202020204" pitchFamily="34" charset="0"/>
              <a:buChar char="•"/>
            </a:pPr>
            <a:r>
              <a:rPr lang="en-US" baseline="0" dirty="0" smtClean="0"/>
              <a:t>The process of obtaining assistance to offset losses, and</a:t>
            </a:r>
          </a:p>
          <a:p>
            <a:pPr marL="173336" indent="-173336">
              <a:buFont typeface="Arial" panose="020B0604020202020204" pitchFamily="34" charset="0"/>
              <a:buChar char="•"/>
            </a:pPr>
            <a:r>
              <a:rPr lang="en-US" baseline="0" dirty="0" smtClean="0"/>
              <a:t>How Federal regulations and the definition of bad debt apply when meal charges are not collected.</a:t>
            </a:r>
          </a:p>
          <a:p>
            <a:pPr marL="173336" indent="-173336">
              <a:buFont typeface="Arial" panose="020B0604020202020204" pitchFamily="34" charset="0"/>
              <a:buChar char="•"/>
            </a:pPr>
            <a:endParaRPr lang="en-US" baseline="0" dirty="0" smtClean="0"/>
          </a:p>
          <a:p>
            <a:r>
              <a:rPr lang="en-US" baseline="0" dirty="0" smtClean="0"/>
              <a:t>And finally, USDA issued a new Q&amp;A memo about unpaid meal charges </a:t>
            </a:r>
            <a:r>
              <a:rPr lang="en-US" b="0" baseline="0" dirty="0" smtClean="0"/>
              <a:t>(SP 23-2017: Unpaid Meal Charges: Guidance and Q&amp;A). This memo </a:t>
            </a:r>
            <a:r>
              <a:rPr lang="en-US" baseline="0" dirty="0" smtClean="0"/>
              <a:t>is a supplement to the other policy memos I mentioned, and addresses common questions from State agencies, school districts, and local program operators on the topic.</a:t>
            </a:r>
          </a:p>
          <a:p>
            <a:endParaRPr lang="en-US" dirty="0" smtClean="0"/>
          </a:p>
          <a:p>
            <a:endParaRPr lang="en-US" dirty="0" smtClean="0"/>
          </a:p>
          <a:p>
            <a:pPr defTabSz="924458">
              <a:defRPr/>
            </a:pPr>
            <a:r>
              <a:rPr lang="en-US" b="1" dirty="0"/>
              <a:t>FOR REFERENCE ONLY:</a:t>
            </a:r>
          </a:p>
          <a:p>
            <a:r>
              <a:rPr lang="en-US" i="0" dirty="0" smtClean="0"/>
              <a:t>Links to the</a:t>
            </a:r>
            <a:r>
              <a:rPr lang="en-US" i="0" baseline="0" dirty="0" smtClean="0"/>
              <a:t> policy memos listed above:</a:t>
            </a:r>
            <a:endParaRPr lang="en-US" i="0" dirty="0" smtClean="0"/>
          </a:p>
          <a:p>
            <a:pPr marL="173336" indent="-173336">
              <a:buFont typeface="Arial" panose="020B0604020202020204" pitchFamily="34" charset="0"/>
              <a:buChar char="•"/>
            </a:pPr>
            <a:r>
              <a:rPr lang="en-US" i="0" dirty="0" smtClean="0"/>
              <a:t>SP 46-2016: https://www.fns.usda.gov/unpaid-meal-charges-local-meal-charge-policies</a:t>
            </a:r>
          </a:p>
          <a:p>
            <a:pPr marL="173336" indent="-173336">
              <a:buFont typeface="Arial" panose="020B0604020202020204" pitchFamily="34" charset="0"/>
              <a:buChar char="•"/>
            </a:pPr>
            <a:r>
              <a:rPr lang="en-US" i="0" dirty="0" smtClean="0"/>
              <a:t>SP 47-2016: https://www.fns.usda.gov/unpaid-meal-charges-clarification-collection-delinquent-meal-payments</a:t>
            </a:r>
          </a:p>
          <a:p>
            <a:pPr marL="173336" indent="-173336">
              <a:buFont typeface="Arial" panose="020B0604020202020204" pitchFamily="34" charset="0"/>
              <a:buChar char="•"/>
            </a:pPr>
            <a:r>
              <a:rPr lang="en-US" i="0" dirty="0" smtClean="0"/>
              <a:t>SP 23-2017:</a:t>
            </a:r>
            <a:r>
              <a:rPr lang="en-US" i="0" baseline="0" dirty="0" smtClean="0"/>
              <a:t> https://www.fns.usda.gov/school-meals/unpaid-meal-charges-guidance-and-q</a:t>
            </a:r>
            <a:endParaRPr lang="en-US" i="0"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3A53E70B-C6B7-4600-A896-E1C026ACC9AC}" type="slidenum">
              <a:rPr lang="en-US" smtClean="0">
                <a:solidFill>
                  <a:prstClr val="black"/>
                </a:solidFill>
              </a:rPr>
              <a:pPr/>
              <a:t>25</a:t>
            </a:fld>
            <a:endParaRPr lang="en-US">
              <a:solidFill>
                <a:prstClr val="black"/>
              </a:solidFill>
            </a:endParaRPr>
          </a:p>
        </p:txBody>
      </p:sp>
    </p:spTree>
    <p:extLst>
      <p:ext uri="{BB962C8B-B14F-4D97-AF65-F5344CB8AC3E}">
        <p14:creationId xmlns:p14="http://schemas.microsoft.com/office/powerpoint/2010/main" val="387129900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defTabSz="924458">
              <a:defRPr/>
            </a:pPr>
            <a:r>
              <a:rPr lang="en-US" i="1" dirty="0" smtClean="0"/>
              <a:t>**PLEASE ADJUST/SHORTEN NOTES AS NEEDED** </a:t>
            </a:r>
          </a:p>
          <a:p>
            <a:pPr defTabSz="924458">
              <a:defRPr/>
            </a:pPr>
            <a:endParaRPr lang="en-US" dirty="0" smtClean="0"/>
          </a:p>
          <a:p>
            <a:r>
              <a:rPr lang="en-US" dirty="0" smtClean="0"/>
              <a:t>Along</a:t>
            </a:r>
            <a:r>
              <a:rPr lang="en-US" baseline="0" dirty="0" smtClean="0"/>
              <a:t> with the policy guidance, USDA also developed new </a:t>
            </a:r>
            <a:r>
              <a:rPr lang="en-US" b="1" baseline="0" dirty="0" smtClean="0"/>
              <a:t>best practices resources </a:t>
            </a:r>
            <a:r>
              <a:rPr lang="en-US" baseline="0" dirty="0" smtClean="0"/>
              <a:t>designed to support State and local officials in their efforts to overcome the challenge of unpaid meal charges. All of these resources are available on a </a:t>
            </a:r>
            <a:r>
              <a:rPr lang="en-US" b="1" baseline="0" dirty="0" smtClean="0"/>
              <a:t>webpage </a:t>
            </a:r>
            <a:r>
              <a:rPr lang="en-US" baseline="0" dirty="0" smtClean="0"/>
              <a:t>devoted to unpaid meal charges, which USDA launched in the fall of 2016. On the webpage, you’ll find all of the policy guidance I mentioned, along with webinars, presentations, and a </a:t>
            </a:r>
            <a:r>
              <a:rPr lang="en-US" b="1" baseline="0" dirty="0" smtClean="0"/>
              <a:t>best practice guide </a:t>
            </a:r>
            <a:r>
              <a:rPr lang="en-US" baseline="0" dirty="0" smtClean="0"/>
              <a:t>USDA updated in May 2017. You can see a screen shot of the guide here, on the right hand side of the slide.</a:t>
            </a:r>
          </a:p>
          <a:p>
            <a:endParaRPr lang="en-US" baseline="0" dirty="0" smtClean="0"/>
          </a:p>
          <a:p>
            <a:r>
              <a:rPr lang="en-US" baseline="0" dirty="0" smtClean="0"/>
              <a:t>The guide shares specific tips program operators can use in their efforts to:</a:t>
            </a:r>
          </a:p>
          <a:p>
            <a:pPr marL="173336" indent="-173336">
              <a:buFont typeface="Arial" panose="020B0604020202020204" pitchFamily="34" charset="0"/>
              <a:buChar char="•"/>
            </a:pPr>
            <a:r>
              <a:rPr lang="en-US" baseline="0" dirty="0" smtClean="0"/>
              <a:t>Reach all eligible children,</a:t>
            </a:r>
          </a:p>
          <a:p>
            <a:pPr marL="173336" indent="-173336">
              <a:buFont typeface="Arial" panose="020B0604020202020204" pitchFamily="34" charset="0"/>
              <a:buChar char="•"/>
            </a:pPr>
            <a:r>
              <a:rPr lang="en-US" baseline="0" dirty="0" smtClean="0"/>
              <a:t>Assist families with the application,</a:t>
            </a:r>
          </a:p>
          <a:p>
            <a:pPr marL="173336" indent="-173336">
              <a:buFont typeface="Arial" panose="020B0604020202020204" pitchFamily="34" charset="0"/>
              <a:buChar char="•"/>
            </a:pPr>
            <a:r>
              <a:rPr lang="en-US" baseline="0" dirty="0" smtClean="0"/>
              <a:t>Make payment convenient,</a:t>
            </a:r>
          </a:p>
          <a:p>
            <a:pPr marL="173336" indent="-173336">
              <a:buFont typeface="Arial" panose="020B0604020202020204" pitchFamily="34" charset="0"/>
              <a:buChar char="•"/>
            </a:pPr>
            <a:r>
              <a:rPr lang="en-US" baseline="0" dirty="0" smtClean="0"/>
              <a:t>Send payment reminders,</a:t>
            </a:r>
          </a:p>
          <a:p>
            <a:pPr marL="173336" indent="-173336">
              <a:buFont typeface="Arial" panose="020B0604020202020204" pitchFamily="34" charset="0"/>
              <a:buChar char="•"/>
            </a:pPr>
            <a:r>
              <a:rPr lang="en-US" baseline="0" dirty="0" smtClean="0"/>
              <a:t>Get buy-in for a local meal charge policy,</a:t>
            </a:r>
          </a:p>
          <a:p>
            <a:pPr marL="173336" indent="-173336">
              <a:buFont typeface="Arial" panose="020B0604020202020204" pitchFamily="34" charset="0"/>
              <a:buChar char="•"/>
            </a:pPr>
            <a:r>
              <a:rPr lang="en-US" baseline="0" dirty="0" smtClean="0"/>
              <a:t>Prevent “lunch shaming,” or the embarrassment of children with school lunch debt, and</a:t>
            </a:r>
          </a:p>
          <a:p>
            <a:pPr marL="173336" indent="-173336">
              <a:buFont typeface="Arial" panose="020B0604020202020204" pitchFamily="34" charset="0"/>
              <a:buChar char="•"/>
            </a:pPr>
            <a:r>
              <a:rPr lang="en-US" baseline="0" dirty="0" smtClean="0"/>
              <a:t>Find alternative funding sources.</a:t>
            </a:r>
          </a:p>
          <a:p>
            <a:endParaRPr lang="en-US" baseline="0" dirty="0" smtClean="0"/>
          </a:p>
          <a:p>
            <a:pPr defTabSz="924458">
              <a:defRPr/>
            </a:pPr>
            <a:r>
              <a:rPr lang="en-US" b="1" dirty="0"/>
              <a:t>FOR REFERENCE ONLY:</a:t>
            </a:r>
          </a:p>
          <a:p>
            <a:r>
              <a:rPr lang="en-US" baseline="0" dirty="0" smtClean="0"/>
              <a:t>Link to the best practice guide: https://www.fns.usda.gov/school-meals/2017-edition-overcoming-unpaid-meal-challenge-proven-strategies-our-nations-schools </a:t>
            </a:r>
          </a:p>
        </p:txBody>
      </p:sp>
      <p:sp>
        <p:nvSpPr>
          <p:cNvPr id="4" name="Slide Number Placeholder 3"/>
          <p:cNvSpPr>
            <a:spLocks noGrp="1"/>
          </p:cNvSpPr>
          <p:nvPr>
            <p:ph type="sldNum" sz="quarter" idx="10"/>
          </p:nvPr>
        </p:nvSpPr>
        <p:spPr/>
        <p:txBody>
          <a:bodyPr/>
          <a:lstStyle/>
          <a:p>
            <a:fld id="{3A53E70B-C6B7-4600-A896-E1C026ACC9AC}" type="slidenum">
              <a:rPr lang="en-US" smtClean="0">
                <a:solidFill>
                  <a:prstClr val="black"/>
                </a:solidFill>
              </a:rPr>
              <a:pPr/>
              <a:t>26</a:t>
            </a:fld>
            <a:endParaRPr lang="en-US">
              <a:solidFill>
                <a:prstClr val="black"/>
              </a:solidFill>
            </a:endParaRPr>
          </a:p>
        </p:txBody>
      </p:sp>
    </p:spTree>
    <p:extLst>
      <p:ext uri="{BB962C8B-B14F-4D97-AF65-F5344CB8AC3E}">
        <p14:creationId xmlns:p14="http://schemas.microsoft.com/office/powerpoint/2010/main" val="95815811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Overt Identification means that it’s obvious</a:t>
            </a:r>
            <a:r>
              <a:rPr lang="en-US" baseline="0" dirty="0" smtClean="0"/>
              <a:t> who’s receiving a free or reduced-price meal.</a:t>
            </a:r>
            <a:endParaRPr lang="en-US" dirty="0" smtClean="0"/>
          </a:p>
          <a:p>
            <a:endParaRPr lang="en-US" dirty="0" smtClean="0"/>
          </a:p>
          <a:p>
            <a:r>
              <a:rPr lang="en-US" dirty="0" smtClean="0"/>
              <a:t>Schools can’t differentiate, in any way, among children receiving free, reduced or paid meals. In other words, they may not identify these kids by:</a:t>
            </a:r>
          </a:p>
          <a:p>
            <a:endParaRPr lang="en-US" dirty="0" smtClean="0"/>
          </a:p>
          <a:p>
            <a:pPr lvl="1">
              <a:buFontTx/>
              <a:buChar char="•"/>
            </a:pPr>
            <a:r>
              <a:rPr lang="en-US" dirty="0" smtClean="0"/>
              <a:t> serving them different meals</a:t>
            </a:r>
          </a:p>
          <a:p>
            <a:pPr lvl="1">
              <a:buFontTx/>
              <a:buChar char="•"/>
            </a:pPr>
            <a:r>
              <a:rPr lang="en-US" dirty="0" smtClean="0"/>
              <a:t> utilizing different color-coded tickets</a:t>
            </a:r>
          </a:p>
          <a:p>
            <a:pPr lvl="1">
              <a:buFontTx/>
              <a:buChar char="•"/>
            </a:pPr>
            <a:r>
              <a:rPr lang="en-US" dirty="0" smtClean="0"/>
              <a:t> employing separate lines</a:t>
            </a:r>
          </a:p>
          <a:p>
            <a:pPr lvl="1">
              <a:buFontTx/>
              <a:buChar char="•"/>
            </a:pPr>
            <a:r>
              <a:rPr lang="en-US" dirty="0" smtClean="0"/>
              <a:t> allowing an observer to identify the child’s eligibility status</a:t>
            </a:r>
          </a:p>
          <a:p>
            <a:endParaRPr lang="en-US" dirty="0" smtClean="0"/>
          </a:p>
          <a:p>
            <a:r>
              <a:rPr lang="en-US" dirty="0" smtClean="0"/>
              <a:t> We encourage schools to have a system using pre-purchased tickets, tokens, or debit cards so that </a:t>
            </a:r>
            <a:r>
              <a:rPr lang="en-US" baseline="0" dirty="0" smtClean="0"/>
              <a:t>no one knows who’s in what benefit category.</a:t>
            </a:r>
            <a:endParaRPr lang="en-US" dirty="0" smtClean="0"/>
          </a:p>
          <a:p>
            <a:endParaRPr lang="en-US" dirty="0"/>
          </a:p>
        </p:txBody>
      </p:sp>
      <p:sp>
        <p:nvSpPr>
          <p:cNvPr id="4" name="Slide Number Placeholder 3"/>
          <p:cNvSpPr>
            <a:spLocks noGrp="1"/>
          </p:cNvSpPr>
          <p:nvPr>
            <p:ph type="sldNum" sz="quarter" idx="10"/>
          </p:nvPr>
        </p:nvSpPr>
        <p:spPr/>
        <p:txBody>
          <a:bodyPr/>
          <a:lstStyle/>
          <a:p>
            <a:fld id="{F32660A4-79C6-4881-B868-A3A9C2FA6C1C}" type="slidenum">
              <a:rPr lang="en-US" smtClean="0"/>
              <a:pPr/>
              <a:t>27</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pPr>
              <a:defRPr/>
            </a:pPr>
            <a:r>
              <a:rPr lang="en-US" dirty="0" smtClean="0"/>
              <a:t>Food safety is</a:t>
            </a:r>
            <a:r>
              <a:rPr lang="en-US" baseline="0" dirty="0" smtClean="0"/>
              <a:t> another key aspect of the School Meal Programs.</a:t>
            </a:r>
            <a:endParaRPr lang="en-US" dirty="0" smtClean="0"/>
          </a:p>
          <a:p>
            <a:pPr>
              <a:defRPr/>
            </a:pPr>
            <a:endParaRPr lang="en-US" dirty="0" smtClean="0"/>
          </a:p>
          <a:p>
            <a:pPr>
              <a:defRPr/>
            </a:pPr>
            <a:r>
              <a:rPr lang="en-US" dirty="0" smtClean="0"/>
              <a:t>Schools across the Nation serve millions of lunches and breakfasts daily,</a:t>
            </a:r>
            <a:r>
              <a:rPr lang="en-US" baseline="0" dirty="0" smtClean="0"/>
              <a:t> and that means a</a:t>
            </a:r>
            <a:r>
              <a:rPr lang="en-US" dirty="0" smtClean="0"/>
              <a:t> large number of children could be affected by a school food safety problem.</a:t>
            </a:r>
          </a:p>
          <a:p>
            <a:pPr>
              <a:defRPr/>
            </a:pPr>
            <a:endParaRPr lang="en-US" dirty="0" smtClean="0"/>
          </a:p>
          <a:p>
            <a:pPr>
              <a:defRPr/>
            </a:pPr>
            <a:r>
              <a:rPr lang="en-US" dirty="0" smtClean="0"/>
              <a:t>Regulations require SFAs to follow sanitation and health standards established by State and local law.  See section 210.13(a)</a:t>
            </a:r>
            <a:r>
              <a:rPr lang="en-US" baseline="0" dirty="0" smtClean="0"/>
              <a:t> for more information.</a:t>
            </a:r>
            <a:endParaRPr lang="en-US" dirty="0" smtClean="0"/>
          </a:p>
          <a:p>
            <a:pPr>
              <a:defRPr/>
            </a:pPr>
            <a:endParaRPr lang="en-US" dirty="0" smtClean="0"/>
          </a:p>
          <a:p>
            <a:pPr>
              <a:defRPr/>
            </a:pPr>
            <a:r>
              <a:rPr lang="en-US" dirty="0" smtClean="0"/>
              <a:t>Regulations also require schools to obtain two food safety inspections per school year. This requirement is found in section 210.13(b). The food safety inspections must be conducted by a State or local governmental agency responsible for food safety inspections. USDA does not have authority to define the scope of the inspection or to specify a time interval between inspections. The inspection report must be posted in a visible location and must be released to the public upon request.  </a:t>
            </a:r>
          </a:p>
          <a:p>
            <a:pPr>
              <a:defRPr/>
            </a:pPr>
            <a:endParaRPr lang="en-US" dirty="0" smtClean="0"/>
          </a:p>
          <a:p>
            <a:pPr>
              <a:defRPr/>
            </a:pPr>
            <a:r>
              <a:rPr lang="en-US" dirty="0" smtClean="0"/>
              <a:t>States</a:t>
            </a:r>
            <a:r>
              <a:rPr lang="en-US" baseline="0" dirty="0" smtClean="0"/>
              <a:t> </a:t>
            </a:r>
            <a:r>
              <a:rPr lang="en-US" dirty="0" smtClean="0"/>
              <a:t>must report the total number of inspections obtained by their SFAs</a:t>
            </a:r>
            <a:r>
              <a:rPr lang="en-US" baseline="0" dirty="0" smtClean="0"/>
              <a:t>.  This information is posted on USDA’s public website.  </a:t>
            </a:r>
            <a:endParaRPr lang="en-US" dirty="0" smtClean="0"/>
          </a:p>
          <a:p>
            <a:pPr>
              <a:defRPr/>
            </a:pPr>
            <a:r>
              <a:rPr lang="en-US" dirty="0" smtClean="0"/>
              <a:t>  </a:t>
            </a:r>
          </a:p>
          <a:p>
            <a:pPr>
              <a:defRPr/>
            </a:pPr>
            <a:r>
              <a:rPr lang="en-US" dirty="0" smtClean="0"/>
              <a:t>SFAs are also required to implement a food safety program based on </a:t>
            </a:r>
            <a:r>
              <a:rPr lang="en-US" b="1" dirty="0" smtClean="0"/>
              <a:t>Hazard Analysis &amp; Critical Control Point (HACCP)</a:t>
            </a:r>
            <a:r>
              <a:rPr lang="en-US" dirty="0" smtClean="0"/>
              <a:t>.  This includes any facility or part of a facility in which food is stored, prepared or served. See </a:t>
            </a:r>
            <a:r>
              <a:rPr lang="en-US" baseline="0" dirty="0" smtClean="0"/>
              <a:t>SP 37- 2013 Enhancing the School Food Safety Program Frequently Asked Questions (FAQ).</a:t>
            </a:r>
          </a:p>
          <a:p>
            <a:pPr>
              <a:defRPr/>
            </a:pPr>
            <a:endParaRPr lang="en-US" baseline="0" dirty="0" smtClean="0"/>
          </a:p>
          <a:p>
            <a:pPr>
              <a:defRPr/>
            </a:pPr>
            <a:r>
              <a:rPr lang="en-US" dirty="0" smtClean="0"/>
              <a:t>There FNS website also has food safety guidance and resources </a:t>
            </a:r>
            <a:r>
              <a:rPr lang="en-US" baseline="0" dirty="0" smtClean="0"/>
              <a:t>for food service professionals.  </a:t>
            </a:r>
            <a:endParaRPr lang="en-US" dirty="0" smtClean="0"/>
          </a:p>
          <a:p>
            <a:pPr>
              <a:defRPr/>
            </a:pPr>
            <a:endParaRPr lang="en-US" dirty="0" smtClean="0"/>
          </a:p>
          <a:p>
            <a:pPr>
              <a:defRPr/>
            </a:pPr>
            <a:endParaRPr lang="en-US" dirty="0" smtClean="0"/>
          </a:p>
          <a:p>
            <a:pPr>
              <a:defRPr/>
            </a:pPr>
            <a:endParaRPr lang="en-US" dirty="0" smtClean="0"/>
          </a:p>
          <a:p>
            <a:pPr>
              <a:defRPr/>
            </a:pPr>
            <a:endParaRPr lang="en-US" dirty="0" smtClean="0"/>
          </a:p>
        </p:txBody>
      </p:sp>
      <p:sp>
        <p:nvSpPr>
          <p:cNvPr id="4" name="Slide Number Placeholder 3"/>
          <p:cNvSpPr>
            <a:spLocks noGrp="1"/>
          </p:cNvSpPr>
          <p:nvPr>
            <p:ph type="sldNum" sz="quarter" idx="10"/>
          </p:nvPr>
        </p:nvSpPr>
        <p:spPr/>
        <p:txBody>
          <a:bodyPr/>
          <a:lstStyle/>
          <a:p>
            <a:fld id="{F32660A4-79C6-4881-B868-A3A9C2FA6C1C}" type="slidenum">
              <a:rPr lang="en-US" smtClean="0"/>
              <a:pPr/>
              <a:t>28</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smtClean="0"/>
          </a:p>
          <a:p>
            <a:r>
              <a:rPr lang="en-US" dirty="0" smtClean="0"/>
              <a:t>The SFA has to retain each household’s application for at least three years. </a:t>
            </a:r>
          </a:p>
          <a:p>
            <a:endParaRPr lang="en-US" dirty="0" smtClean="0"/>
          </a:p>
          <a:p>
            <a:r>
              <a:rPr lang="en-US" dirty="0" smtClean="0"/>
              <a:t>These applications do not necessarily have to be hard copies. They could be electronic files, scanned images, microfiche (if anyone still used microfiche).  </a:t>
            </a:r>
          </a:p>
          <a:p>
            <a:endParaRPr lang="en-US" dirty="0" smtClean="0"/>
          </a:p>
          <a:p>
            <a:r>
              <a:rPr lang="en-US" dirty="0" smtClean="0"/>
              <a:t>The SA</a:t>
            </a:r>
            <a:r>
              <a:rPr lang="en-US" baseline="0" dirty="0" smtClean="0"/>
              <a:t> monitors r</a:t>
            </a:r>
            <a:r>
              <a:rPr lang="en-US" dirty="0" smtClean="0"/>
              <a:t>equired</a:t>
            </a:r>
            <a:r>
              <a:rPr lang="en-US" baseline="0" dirty="0" smtClean="0"/>
              <a:t> recordkeeping during the administrative review.</a:t>
            </a:r>
            <a:endParaRPr lang="en-US" dirty="0" smtClean="0"/>
          </a:p>
          <a:p>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F32660A4-79C6-4881-B868-A3A9C2FA6C1C}" type="slidenum">
              <a:rPr lang="en-US" smtClean="0"/>
              <a:pPr/>
              <a:t>29</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dirty="0" smtClean="0"/>
              <a:t>After</a:t>
            </a:r>
            <a:r>
              <a:rPr lang="en-US" baseline="0" dirty="0" smtClean="0"/>
              <a:t> a SFA serves a month of meals, they submit a Claim for Reimbursement.  </a:t>
            </a:r>
            <a:r>
              <a:rPr lang="en-US" dirty="0" smtClean="0"/>
              <a:t>The claims procedure is the mechanism through which</a:t>
            </a:r>
            <a:r>
              <a:rPr lang="en-US" baseline="0" dirty="0" smtClean="0"/>
              <a:t> SFAs </a:t>
            </a:r>
            <a:r>
              <a:rPr lang="en-US" dirty="0" smtClean="0"/>
              <a:t>receive reimbursement from the State agency</a:t>
            </a:r>
            <a:r>
              <a:rPr lang="en-US" baseline="0" dirty="0" smtClean="0"/>
              <a:t> </a:t>
            </a:r>
            <a:r>
              <a:rPr lang="en-US" dirty="0" smtClean="0"/>
              <a:t>for the meals served. All claims must be submitted in accordance with § 210.8</a:t>
            </a:r>
          </a:p>
          <a:p>
            <a:endParaRPr lang="en-US" dirty="0" smtClean="0"/>
          </a:p>
          <a:p>
            <a:r>
              <a:rPr lang="en-US" dirty="0" smtClean="0"/>
              <a:t>Section 210.9(b)(8) places responsibility for claim accuracy on the SFA official who signs the claim.  The State agency reviews claims, and is ultimately responsible to FNS for the consolidated claim for the entire State.</a:t>
            </a:r>
          </a:p>
          <a:p>
            <a:endParaRPr lang="en-US" dirty="0" smtClean="0"/>
          </a:p>
          <a:p>
            <a:r>
              <a:rPr lang="en-US" dirty="0" smtClean="0"/>
              <a:t>The SFA’s claim should reflect a normal operation; otherwise an explanation is necessary.  </a:t>
            </a:r>
          </a:p>
          <a:p>
            <a:endParaRPr lang="en-US" dirty="0" smtClean="0"/>
          </a:p>
          <a:p>
            <a:r>
              <a:rPr lang="en-US" dirty="0" smtClean="0"/>
              <a:t>The SFA has to file claims within 60 calendar days unless State sets earlier deadline.  </a:t>
            </a:r>
          </a:p>
          <a:p>
            <a:endParaRPr lang="en-US" dirty="0" smtClean="0"/>
          </a:p>
          <a:p>
            <a:r>
              <a:rPr lang="en-US" dirty="0" smtClean="0"/>
              <a:t>The Claim for Reimbursement usually covers one month. However, SFAs may combine months with 10-or less operating days (but do not cross fiscal years).</a:t>
            </a:r>
          </a:p>
          <a:p>
            <a:endParaRPr lang="en-US" dirty="0" smtClean="0"/>
          </a:p>
          <a:p>
            <a:r>
              <a:rPr lang="en-US" dirty="0" smtClean="0"/>
              <a:t>The October Claim for reimbursement is an important one – it must report the number of children approved for free, reduced price or paid meals on the last operating day of October.</a:t>
            </a:r>
          </a:p>
          <a:p>
            <a:endParaRPr lang="en-US" dirty="0" smtClean="0"/>
          </a:p>
          <a:p>
            <a:r>
              <a:rPr lang="en-US" dirty="0" smtClean="0"/>
              <a:t>The reporting of the number of children on the last day of October is used for data collection nationally.  This data is used to establish area eligibility for meal programs,</a:t>
            </a:r>
            <a:r>
              <a:rPr lang="en-US" baseline="0" dirty="0" smtClean="0"/>
              <a:t> and other government assistance.</a:t>
            </a:r>
          </a:p>
          <a:p>
            <a:endParaRPr lang="en-US" baseline="0"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F32660A4-79C6-4881-B868-A3A9C2FA6C1C}" type="slidenum">
              <a:rPr lang="en-US" smtClean="0"/>
              <a:pPr/>
              <a:t>30</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302177" y="4315215"/>
            <a:ext cx="6270176" cy="4156234"/>
          </a:xfrm>
        </p:spPr>
        <p:txBody>
          <a:bodyPr>
            <a:normAutofit fontScale="47500" lnSpcReduction="20000"/>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800" dirty="0" smtClean="0">
                <a:latin typeface="Times New Roman" pitchFamily="18" charset="0"/>
              </a:rPr>
              <a:t>Historically, there have been three main sources of funds provided to nonprofit school food service accounts: Federal reimbursements, paid meal revenues, and state and local funding. The Paid Lunch Equity provision in 7 CFR 210.14(e) ensures that sufficient funds are provided to the nonprofit school food service account for meals served to students not eligible for free or reduced price meals,</a:t>
            </a:r>
            <a:r>
              <a:rPr lang="en-US" sz="2800" baseline="0" dirty="0" smtClean="0">
                <a:latin typeface="Times New Roman" pitchFamily="18" charset="0"/>
              </a:rPr>
              <a:t> </a:t>
            </a:r>
            <a:r>
              <a:rPr lang="en-US" sz="2800" dirty="0" smtClean="0">
                <a:latin typeface="Times New Roman" pitchFamily="18" charset="0"/>
              </a:rPr>
              <a:t>either through the prices charged for “paid” meals or through other non-federal sources provided to the nonprofit school food service account. </a:t>
            </a:r>
          </a:p>
          <a:p>
            <a:pPr marL="228600" indent="-228600">
              <a:buFont typeface="+mj-lt"/>
              <a:buNone/>
              <a:defRPr/>
            </a:pPr>
            <a:endParaRPr lang="en-US" sz="2800" dirty="0" smtClean="0">
              <a:latin typeface="Times New Roman" pitchFamily="18" charset="0"/>
            </a:endParaRPr>
          </a:p>
          <a:p>
            <a:pPr>
              <a:defRPr/>
            </a:pPr>
            <a:r>
              <a:rPr lang="en-US" sz="2800" dirty="0" smtClean="0">
                <a:latin typeface="Times New Roman" pitchFamily="18" charset="0"/>
              </a:rPr>
              <a:t>The law</a:t>
            </a:r>
            <a:r>
              <a:rPr lang="en-US" sz="2800" baseline="0" dirty="0" smtClean="0">
                <a:latin typeface="Times New Roman" pitchFamily="18" charset="0"/>
              </a:rPr>
              <a:t> requires </a:t>
            </a:r>
            <a:r>
              <a:rPr lang="en-US" sz="2800" dirty="0" smtClean="0">
                <a:latin typeface="Times New Roman" pitchFamily="18" charset="0"/>
              </a:rPr>
              <a:t>gradual increases to the average price of paid lunches in</a:t>
            </a:r>
            <a:r>
              <a:rPr lang="en-US" sz="2800" baseline="0" dirty="0" smtClean="0">
                <a:latin typeface="Times New Roman" pitchFamily="18" charset="0"/>
              </a:rPr>
              <a:t> relation to the free reimbursement rate. </a:t>
            </a:r>
            <a:endParaRPr lang="en-US" sz="2800" dirty="0" smtClean="0">
              <a:latin typeface="Times New Roman" pitchFamily="18" charset="0"/>
            </a:endParaRPr>
          </a:p>
          <a:p>
            <a:pPr>
              <a:defRPr/>
            </a:pPr>
            <a:r>
              <a:rPr lang="en-US" sz="2800" dirty="0" smtClean="0">
                <a:latin typeface="Times New Roman" pitchFamily="18" charset="0"/>
              </a:rPr>
              <a:t>An updated Paid</a:t>
            </a:r>
            <a:r>
              <a:rPr lang="en-US" sz="2800" baseline="0" dirty="0" smtClean="0">
                <a:latin typeface="Times New Roman" pitchFamily="18" charset="0"/>
              </a:rPr>
              <a:t> Lunch Equity (</a:t>
            </a:r>
            <a:r>
              <a:rPr lang="en-US" sz="2800" dirty="0" smtClean="0">
                <a:latin typeface="Times New Roman" pitchFamily="18" charset="0"/>
              </a:rPr>
              <a:t>PLE) tool is available on the FNS website.  The tool helps SFAs calculate average price across the SFA, new required average price across SFA, distribution of price increases across SFA, and the non-Federal source contribution amount. </a:t>
            </a:r>
            <a:r>
              <a:rPr lang="en-US" sz="2800" dirty="0" smtClean="0">
                <a:cs typeface="Arial" pitchFamily="34" charset="0"/>
              </a:rPr>
              <a:t>This</a:t>
            </a:r>
            <a:r>
              <a:rPr lang="en-US" sz="2800" baseline="0" dirty="0" smtClean="0">
                <a:cs typeface="Arial" pitchFamily="34" charset="0"/>
              </a:rPr>
              <a:t> t</a:t>
            </a:r>
            <a:r>
              <a:rPr lang="en-US" sz="2800" dirty="0" smtClean="0">
                <a:cs typeface="Arial" pitchFamily="34" charset="0"/>
              </a:rPr>
              <a:t>ool is updated regularly. </a:t>
            </a:r>
          </a:p>
          <a:p>
            <a:pPr>
              <a:defRPr/>
            </a:pPr>
            <a:endParaRPr lang="en-US" sz="2800" dirty="0" smtClean="0">
              <a:latin typeface="Times New Roman" pitchFamily="18" charset="0"/>
              <a:cs typeface="Arial" pitchFamily="34" charset="0"/>
            </a:endParaRPr>
          </a:p>
          <a:p>
            <a:pPr>
              <a:defRPr/>
            </a:pPr>
            <a:r>
              <a:rPr lang="en-US" sz="2800" dirty="0" smtClean="0">
                <a:latin typeface="Times New Roman" pitchFamily="18" charset="0"/>
              </a:rPr>
              <a:t>State agencies may exempt an SFA in strong financial standing from the PLE requirements if the SFA has been certified as meeting the meal pattern requirements and can demonstrate that the required increase to paid lunch prices or revenue contributions would cause the SFA to exceed the 3-month operating balance limit. See memo SP 17-2017: Paid Lunch Equity: Guidance for School Year 2017-18 </a:t>
            </a:r>
          </a:p>
          <a:p>
            <a:pPr>
              <a:defRPr/>
            </a:pPr>
            <a:endParaRPr lang="en-US" sz="2800" dirty="0" smtClean="0">
              <a:latin typeface="Times New Roman" pitchFamily="18" charset="0"/>
            </a:endParaRPr>
          </a:p>
          <a:p>
            <a:pPr defTabSz="931774" eaLnBrk="0" fontAlgn="base" hangingPunct="0">
              <a:spcBef>
                <a:spcPct val="30000"/>
              </a:spcBef>
              <a:spcAft>
                <a:spcPct val="0"/>
              </a:spcAft>
              <a:defRPr/>
            </a:pPr>
            <a:r>
              <a:rPr lang="en-US" sz="2800" dirty="0" smtClean="0">
                <a:latin typeface="Times New Roman" pitchFamily="18" charset="0"/>
              </a:rPr>
              <a:t>There is also a requirement that  the price of non-program foods sold in schools is proportional to their </a:t>
            </a:r>
            <a:r>
              <a:rPr lang="en-US" sz="2800" baseline="0" dirty="0" smtClean="0">
                <a:latin typeface="Times New Roman" pitchFamily="18" charset="0"/>
              </a:rPr>
              <a:t>cost in relation to program and non-program foods costs. This calculation must be done annually and there is also a t</a:t>
            </a:r>
            <a:r>
              <a:rPr lang="en-US" sz="2800" dirty="0" smtClean="0">
                <a:latin typeface="Times New Roman" pitchFamily="18" charset="0"/>
              </a:rPr>
              <a:t>ool to help SFAs calculate the revenue from nonprogram foods. </a:t>
            </a:r>
          </a:p>
          <a:p>
            <a:pPr>
              <a:defRPr/>
            </a:pPr>
            <a:endParaRPr lang="en-US" dirty="0" smtClean="0">
              <a:latin typeface="Times New Roman" pitchFamily="18" charset="0"/>
            </a:endParaRPr>
          </a:p>
          <a:p>
            <a:pPr>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F32660A4-79C6-4881-B868-A3A9C2FA6C1C}" type="slidenum">
              <a:rPr lang="en-US" smtClean="0"/>
              <a:pPr/>
              <a:t>31</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Each</a:t>
            </a:r>
            <a:r>
              <a:rPr lang="en-US" baseline="0" dirty="0" smtClean="0"/>
              <a:t> summer, we publish t</a:t>
            </a:r>
            <a:r>
              <a:rPr lang="en-US" dirty="0" smtClean="0"/>
              <a:t>he National Average Payment (NAPs),</a:t>
            </a:r>
            <a:r>
              <a:rPr lang="en-US" baseline="0" dirty="0" smtClean="0"/>
              <a:t> which establish the </a:t>
            </a:r>
            <a:r>
              <a:rPr lang="en-US" dirty="0" smtClean="0"/>
              <a:t>reimbursement per meal.</a:t>
            </a:r>
          </a:p>
          <a:p>
            <a:endParaRPr lang="en-US" dirty="0" smtClean="0"/>
          </a:p>
          <a:p>
            <a:r>
              <a:rPr lang="en-US" dirty="0" smtClean="0"/>
              <a:t>The reimbursement rates are updated every year in a Notice published in the Federal Register (also available on the FNS website).</a:t>
            </a:r>
          </a:p>
          <a:p>
            <a:endParaRPr lang="en-US" dirty="0" smtClean="0"/>
          </a:p>
          <a:p>
            <a:r>
              <a:rPr lang="en-US" dirty="0" smtClean="0"/>
              <a:t>The rate adjustments reflect changes in the Consumer Price Index for All Urban Consumers, which is released annually by the Bureau of Labor Statistics.</a:t>
            </a:r>
          </a:p>
          <a:p>
            <a:endParaRPr lang="en-US" dirty="0" smtClean="0"/>
          </a:p>
          <a:p>
            <a:r>
              <a:rPr lang="en-US" dirty="0" smtClean="0"/>
              <a:t>There </a:t>
            </a:r>
            <a:r>
              <a:rPr lang="en-US" baseline="0" dirty="0" smtClean="0"/>
              <a:t>is also the performance-based reimbursement, which is an additional 6 cents for SFAs that are certified as meeting the updated meal requirements.</a:t>
            </a:r>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F32660A4-79C6-4881-B868-A3A9C2FA6C1C}" type="slidenum">
              <a:rPr lang="en-US" smtClean="0"/>
              <a:pPr/>
              <a:t>32</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31756">
              <a:defRPr/>
            </a:pPr>
            <a:r>
              <a:rPr lang="en-US" sz="1100" dirty="0"/>
              <a:t> </a:t>
            </a:r>
          </a:p>
          <a:p>
            <a:pPr defTabSz="931756">
              <a:buFont typeface="Arial" pitchFamily="34" charset="0"/>
              <a:buChar char="•"/>
              <a:defRPr/>
            </a:pPr>
            <a:r>
              <a:rPr lang="en-US" sz="1100" dirty="0"/>
              <a:t>An additional </a:t>
            </a:r>
            <a:r>
              <a:rPr lang="en-US" sz="1100" dirty="0" smtClean="0"/>
              <a:t>7 </a:t>
            </a:r>
            <a:r>
              <a:rPr lang="en-US" sz="1100" dirty="0"/>
              <a:t>cents is available for lunches meeting the updated </a:t>
            </a:r>
            <a:r>
              <a:rPr lang="en-US" sz="1100" dirty="0" smtClean="0"/>
              <a:t>NSLP/SBP meal patterns.  </a:t>
            </a:r>
            <a:r>
              <a:rPr lang="en-US" sz="1100" dirty="0"/>
              <a:t>In order to be eligible to receive this performance-based reimbursement, the State agency must certify that the SFA is in compliance with the meal pattern requirements for both the NSLP and SBP. </a:t>
            </a:r>
          </a:p>
          <a:p>
            <a:pPr defTabSz="931756">
              <a:buFont typeface="Arial" pitchFamily="34" charset="0"/>
              <a:buChar char="•"/>
              <a:defRPr/>
            </a:pPr>
            <a:endParaRPr lang="en-US" sz="1100" dirty="0"/>
          </a:p>
          <a:p>
            <a:pPr>
              <a:buFont typeface="Arial" pitchFamily="34" charset="0"/>
              <a:buChar char="•"/>
            </a:pPr>
            <a:r>
              <a:rPr lang="en-US" sz="1100" dirty="0"/>
              <a:t>  Additional </a:t>
            </a:r>
            <a:r>
              <a:rPr lang="en-US" sz="1100" dirty="0" smtClean="0"/>
              <a:t>7 </a:t>
            </a:r>
            <a:r>
              <a:rPr lang="en-US" sz="1100" dirty="0"/>
              <a:t>cents paid only for lunches claimed, not </a:t>
            </a:r>
            <a:r>
              <a:rPr lang="en-US" sz="1100" dirty="0" smtClean="0"/>
              <a:t>breakfasts.</a:t>
            </a:r>
            <a:endParaRPr lang="en-US" sz="1100" dirty="0"/>
          </a:p>
          <a:p>
            <a:pPr>
              <a:buFont typeface="Arial" pitchFamily="34" charset="0"/>
              <a:buNone/>
            </a:pPr>
            <a:endParaRPr lang="en-US" sz="1100" dirty="0"/>
          </a:p>
          <a:p>
            <a:pPr>
              <a:buFont typeface="Arial" pitchFamily="34" charset="0"/>
              <a:buChar char="•"/>
            </a:pPr>
            <a:endParaRPr lang="en-US" sz="1100" dirty="0"/>
          </a:p>
          <a:p>
            <a:pPr defTabSz="931756">
              <a:defRPr/>
            </a:pPr>
            <a:endParaRPr lang="en-US" sz="1100" dirty="0"/>
          </a:p>
          <a:p>
            <a:pPr defTabSz="931756">
              <a:defRPr/>
            </a:pPr>
            <a:endParaRPr lang="en-US" sz="1100" dirty="0"/>
          </a:p>
          <a:p>
            <a:pPr defTabSz="931756">
              <a:buFont typeface="Arial" pitchFamily="34" charset="0"/>
              <a:buChar char="•"/>
              <a:defRPr/>
            </a:pPr>
            <a:endParaRPr lang="en-US" sz="1100" dirty="0"/>
          </a:p>
          <a:p>
            <a:pPr defTabSz="931756">
              <a:buFont typeface="Arial" pitchFamily="34" charset="0"/>
              <a:buChar char="•"/>
              <a:defRPr/>
            </a:pPr>
            <a:endParaRPr lang="en-US" dirty="0" smtClean="0"/>
          </a:p>
          <a:p>
            <a:pPr defTabSz="931756">
              <a:buFont typeface="Arial" pitchFamily="34" charset="0"/>
              <a:buChar char="•"/>
              <a:defRPr/>
            </a:pPr>
            <a:endParaRPr lang="en-US" dirty="0" smtClean="0"/>
          </a:p>
          <a:p>
            <a:pPr defTabSz="931756">
              <a:buFont typeface="Arial" pitchFamily="34" charset="0"/>
              <a:buChar char="•"/>
              <a:defRPr/>
            </a:pPr>
            <a:endParaRPr lang="en-US" dirty="0" smtClean="0"/>
          </a:p>
          <a:p>
            <a:pPr defTabSz="931756">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F32660A4-79C6-4881-B868-A3A9C2FA6C1C}" type="slidenum">
              <a:rPr lang="en-US" smtClean="0">
                <a:solidFill>
                  <a:prstClr val="black"/>
                </a:solidFill>
              </a:rPr>
              <a:pPr/>
              <a:t>33</a:t>
            </a:fld>
            <a:endParaRPr lang="en-US">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0">
              <a:buFont typeface="Arial" pitchFamily="34" charset="0"/>
              <a:buChar char="•"/>
            </a:pPr>
            <a:r>
              <a:rPr lang="en-US" dirty="0" smtClean="0"/>
              <a:t>SFAs are certified by one of two methods:</a:t>
            </a:r>
          </a:p>
          <a:p>
            <a:pPr lvl="0">
              <a:buFont typeface="Arial" pitchFamily="34" charset="0"/>
              <a:buNone/>
            </a:pPr>
            <a:endParaRPr lang="en-US" dirty="0" smtClean="0"/>
          </a:p>
          <a:p>
            <a:pPr marL="228600" marR="0" lvl="0" indent="-228600" algn="l" defTabSz="914400" rtl="0" eaLnBrk="1" fontAlgn="auto" latinLnBrk="0" hangingPunct="1">
              <a:lnSpc>
                <a:spcPct val="100000"/>
              </a:lnSpc>
              <a:spcBef>
                <a:spcPts val="0"/>
              </a:spcBef>
              <a:spcAft>
                <a:spcPts val="0"/>
              </a:spcAft>
              <a:buClrTx/>
              <a:buSzTx/>
              <a:buFont typeface="Arial" pitchFamily="34" charset="0"/>
              <a:buAutoNum type="arabicParenR"/>
              <a:tabLst/>
              <a:defRPr/>
            </a:pPr>
            <a:r>
              <a:rPr lang="en-US" dirty="0" smtClean="0"/>
              <a:t>SFA submits certification documentation to State agency using the FNS certification tool or USDA approved certification tool</a:t>
            </a:r>
            <a:r>
              <a:rPr lang="en-US" baseline="0" dirty="0" smtClean="0"/>
              <a:t> to</a:t>
            </a:r>
            <a:r>
              <a:rPr lang="en-US" dirty="0" smtClean="0"/>
              <a:t> demonstrate compliance with the updated meal patterns</a:t>
            </a:r>
          </a:p>
          <a:p>
            <a:pPr lvl="0">
              <a:buFont typeface="Arial" pitchFamily="34" charset="0"/>
              <a:buNone/>
            </a:pPr>
            <a:r>
              <a:rPr lang="en-US" dirty="0" smtClean="0"/>
              <a:t>or </a:t>
            </a:r>
          </a:p>
          <a:p>
            <a:pPr lvl="0">
              <a:buFont typeface="Arial" pitchFamily="34" charset="0"/>
              <a:buNone/>
            </a:pPr>
            <a:r>
              <a:rPr lang="en-US" dirty="0" smtClean="0"/>
              <a:t>2) SFA is certified during an administrative review</a:t>
            </a:r>
          </a:p>
          <a:p>
            <a:pPr lvl="0">
              <a:buFont typeface="Arial" pitchFamily="34" charset="0"/>
              <a:buNone/>
            </a:pPr>
            <a:endParaRPr lang="en-US" dirty="0" smtClean="0"/>
          </a:p>
          <a:p>
            <a:pPr lvl="0">
              <a:buFont typeface="Arial" pitchFamily="34" charset="0"/>
              <a:buChar char="•"/>
            </a:pPr>
            <a:r>
              <a:rPr lang="en-US" dirty="0" smtClean="0"/>
              <a:t> SFAs must demonstrate compliance with both lunch and breakfast, if the SFA offers breakfast.</a:t>
            </a:r>
          </a:p>
          <a:p>
            <a:pPr lvl="0">
              <a:buFont typeface="Arial" pitchFamily="34" charset="0"/>
              <a:buNone/>
            </a:pPr>
            <a:endParaRPr lang="en-US" dirty="0" smtClean="0"/>
          </a:p>
          <a:p>
            <a:pPr lvl="0">
              <a:buFont typeface="Arial" pitchFamily="34" charset="0"/>
              <a:buChar char="•"/>
            </a:pPr>
            <a:r>
              <a:rPr lang="en-US" dirty="0" smtClean="0"/>
              <a:t>State agency makes a certification determination within 60 days.</a:t>
            </a:r>
          </a:p>
          <a:p>
            <a:pPr lvl="0">
              <a:buFont typeface="Arial" pitchFamily="34" charset="0"/>
              <a:buChar char="•"/>
            </a:pPr>
            <a:endParaRPr lang="en-US" dirty="0" smtClean="0"/>
          </a:p>
          <a:p>
            <a:pPr lvl="0">
              <a:buFont typeface="Arial" pitchFamily="34" charset="0"/>
              <a:buChar char="•"/>
            </a:pPr>
            <a:r>
              <a:rPr lang="en-US" dirty="0" smtClean="0"/>
              <a:t> Ongoing compliance with the meal pattern requirements is monitored during administrative reviews.</a:t>
            </a:r>
          </a:p>
          <a:p>
            <a:pPr lvl="0">
              <a:buFont typeface="Arial" pitchFamily="34" charset="0"/>
              <a:buNone/>
            </a:pPr>
            <a:endParaRPr lang="en-US" dirty="0" smtClean="0"/>
          </a:p>
          <a:p>
            <a:pPr lvl="0">
              <a:buFont typeface="Arial" pitchFamily="34" charset="0"/>
              <a:buChar char="•"/>
            </a:pPr>
            <a:r>
              <a:rPr lang="en-US" baseline="0" dirty="0" smtClean="0"/>
              <a:t>If the SFA hasn’t submitted certification materials to the State agency, the State agency will assess certification when the SFA comes up for its Administrative Review.</a:t>
            </a:r>
          </a:p>
          <a:p>
            <a:pPr lvl="0">
              <a:buFont typeface="Arial" pitchFamily="34" charset="0"/>
              <a:buNone/>
            </a:pPr>
            <a:endParaRPr lang="en-US" baseline="0" dirty="0" smtClean="0"/>
          </a:p>
          <a:p>
            <a:pPr lvl="1">
              <a:buFont typeface="Arial" pitchFamily="34" charset="0"/>
              <a:buNone/>
            </a:pPr>
            <a:endParaRPr lang="en-US" dirty="0" smtClean="0"/>
          </a:p>
          <a:p>
            <a:endParaRPr lang="en-US" dirty="0"/>
          </a:p>
        </p:txBody>
      </p:sp>
      <p:sp>
        <p:nvSpPr>
          <p:cNvPr id="4" name="Slide Number Placeholder 3"/>
          <p:cNvSpPr>
            <a:spLocks noGrp="1"/>
          </p:cNvSpPr>
          <p:nvPr>
            <p:ph type="sldNum" sz="quarter" idx="10"/>
          </p:nvPr>
        </p:nvSpPr>
        <p:spPr/>
        <p:txBody>
          <a:bodyPr/>
          <a:lstStyle/>
          <a:p>
            <a:fld id="{F32660A4-79C6-4881-B868-A3A9C2FA6C1C}" type="slidenum">
              <a:rPr lang="en-US" smtClean="0">
                <a:solidFill>
                  <a:prstClr val="black"/>
                </a:solidFill>
              </a:rPr>
              <a:pPr/>
              <a:t>34</a:t>
            </a:fld>
            <a:endParaRPr lang="en-US">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nSpc>
                <a:spcPct val="80000"/>
              </a:lnSpc>
            </a:pPr>
            <a:r>
              <a:rPr lang="en-US" dirty="0" smtClean="0"/>
              <a:t> The scope of the Administrative Review focuses on two primary review components: Critical Areas of Review and General Areas of Review. The Critical Areas of Review are Performance Standard 1 and Performance Standard 2. </a:t>
            </a:r>
          </a:p>
          <a:p>
            <a:pPr>
              <a:lnSpc>
                <a:spcPct val="80000"/>
              </a:lnSpc>
            </a:pPr>
            <a:endParaRPr lang="en-US" dirty="0" smtClean="0"/>
          </a:p>
          <a:p>
            <a:pPr>
              <a:lnSpc>
                <a:spcPct val="80000"/>
              </a:lnSpc>
            </a:pPr>
            <a:r>
              <a:rPr lang="en-US" dirty="0" smtClean="0"/>
              <a:t>Performance Standard 1 focuses on the certification and benefit issuance process and the accuracy of meal counting and claiming. Performance Standard 2 focuses on whether meals claimed for reimbursement meet meal pattern and nutritional quality requirements.</a:t>
            </a:r>
          </a:p>
          <a:p>
            <a:pPr>
              <a:lnSpc>
                <a:spcPct val="80000"/>
              </a:lnSpc>
            </a:pPr>
            <a:endParaRPr lang="en-US" dirty="0" smtClean="0"/>
          </a:p>
          <a:p>
            <a:pPr>
              <a:lnSpc>
                <a:spcPct val="80000"/>
              </a:lnSpc>
            </a:pPr>
            <a:r>
              <a:rPr lang="en-US" dirty="0" smtClean="0"/>
              <a:t>The General Areas of Review are resource management and other general areas of program compliance. Resource Management addresses the maintenance of the nonprofit school food service account, paid lunch equity, revenue from non-program foods, indirect costs and USDA Foods. General program compliance includes civil rights, SFA on-site monitoring, Local School Wellness Policy, competitive food services, school meal environment, water, food safety, reporting and recordkeeping, and outreach.</a:t>
            </a:r>
          </a:p>
          <a:p>
            <a:pPr>
              <a:lnSpc>
                <a:spcPct val="80000"/>
              </a:lnSpc>
            </a:pPr>
            <a:endParaRPr lang="en-US" dirty="0" smtClean="0"/>
          </a:p>
          <a:p>
            <a:pPr>
              <a:lnSpc>
                <a:spcPct val="80000"/>
              </a:lnSpc>
            </a:pPr>
            <a:r>
              <a:rPr lang="en-US" dirty="0" smtClean="0"/>
              <a:t>The SA‘s on-site portion of the Administrative Review is intended to validate the information collected on the Off-site Assessment Tool and provide an opportunity for the SA to observe the operation of the school nutrition programs at the SFA and in selected schools.</a:t>
            </a:r>
            <a:endParaRPr lang="en-US" dirty="0"/>
          </a:p>
        </p:txBody>
      </p:sp>
      <p:sp>
        <p:nvSpPr>
          <p:cNvPr id="4" name="Slide Number Placeholder 3"/>
          <p:cNvSpPr>
            <a:spLocks noGrp="1"/>
          </p:cNvSpPr>
          <p:nvPr>
            <p:ph type="sldNum" sz="quarter" idx="10"/>
          </p:nvPr>
        </p:nvSpPr>
        <p:spPr/>
        <p:txBody>
          <a:bodyPr/>
          <a:lstStyle/>
          <a:p>
            <a:fld id="{F32660A4-79C6-4881-B868-A3A9C2FA6C1C}" type="slidenum">
              <a:rPr lang="en-US" smtClean="0"/>
              <a:pPr/>
              <a:t>35</a:t>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31774">
              <a:defRPr/>
            </a:pPr>
            <a:r>
              <a:rPr lang="en-US" baseline="0" dirty="0" smtClean="0"/>
              <a:t>We’re going to give a very brief overview of the meal patterns and related flexibilities available to SFAs. </a:t>
            </a:r>
            <a:endParaRPr lang="en-US" dirty="0" smtClean="0"/>
          </a:p>
          <a:p>
            <a:endParaRPr lang="en-US" dirty="0"/>
          </a:p>
        </p:txBody>
      </p:sp>
      <p:sp>
        <p:nvSpPr>
          <p:cNvPr id="4" name="Slide Number Placeholder 3"/>
          <p:cNvSpPr>
            <a:spLocks noGrp="1"/>
          </p:cNvSpPr>
          <p:nvPr>
            <p:ph type="sldNum" sz="quarter" idx="10"/>
          </p:nvPr>
        </p:nvSpPr>
        <p:spPr/>
        <p:txBody>
          <a:bodyPr/>
          <a:lstStyle/>
          <a:p>
            <a:fld id="{F32660A4-79C6-4881-B868-A3A9C2FA6C1C}" type="slidenum">
              <a:rPr lang="en-US" smtClean="0"/>
              <a:pPr/>
              <a:t>36</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dirty="0" smtClean="0"/>
              <a:t>The updated</a:t>
            </a:r>
            <a:r>
              <a:rPr lang="en-US" sz="1200" baseline="0" dirty="0" smtClean="0"/>
              <a:t> requirements are based</a:t>
            </a:r>
            <a:r>
              <a:rPr lang="en-US" sz="1200" dirty="0" smtClean="0"/>
              <a:t> on the </a:t>
            </a:r>
            <a:r>
              <a:rPr lang="en-US" sz="1200" i="1" dirty="0" smtClean="0"/>
              <a:t>Dietary</a:t>
            </a:r>
            <a:r>
              <a:rPr lang="en-US" sz="1200" i="1" baseline="0" dirty="0" smtClean="0"/>
              <a:t> Guidelines for Americans </a:t>
            </a:r>
            <a:r>
              <a:rPr lang="en-US" sz="1200" i="0" baseline="0" dirty="0" smtClean="0"/>
              <a:t>and specific recommendation from the Institute of Medicine for school meals.</a:t>
            </a:r>
            <a:endParaRPr lang="en-US" sz="1200" i="0" dirty="0" smtClean="0"/>
          </a:p>
          <a:p>
            <a:endParaRPr lang="en-US" sz="1200" dirty="0" smtClean="0"/>
          </a:p>
          <a:p>
            <a:r>
              <a:rPr lang="en-US" sz="1200" dirty="0" smtClean="0"/>
              <a:t>The new standards are intended to result in healthier school meals. They</a:t>
            </a:r>
            <a:r>
              <a:rPr lang="en-US" sz="1200" baseline="0" dirty="0" smtClean="0"/>
              <a:t>:</a:t>
            </a:r>
            <a:r>
              <a:rPr lang="en-US" sz="1200" dirty="0" smtClean="0"/>
              <a:t> </a:t>
            </a:r>
          </a:p>
          <a:p>
            <a:endParaRPr lang="en-US" sz="1200" dirty="0" smtClean="0"/>
          </a:p>
          <a:p>
            <a:pPr>
              <a:buFont typeface="Arial" pitchFamily="34" charset="0"/>
              <a:buChar char="•"/>
            </a:pPr>
            <a:r>
              <a:rPr lang="en-US" sz="1200" dirty="0" smtClean="0"/>
              <a:t>Ensure that students are offered both fruits and vegetables every day of the week; </a:t>
            </a:r>
          </a:p>
          <a:p>
            <a:pPr>
              <a:buFont typeface="Arial" pitchFamily="34" charset="0"/>
              <a:buChar char="•"/>
            </a:pPr>
            <a:r>
              <a:rPr lang="en-US" sz="1200" dirty="0" smtClean="0"/>
              <a:t>Substantially increase offerings of whole grain-rich foods; </a:t>
            </a:r>
          </a:p>
          <a:p>
            <a:pPr>
              <a:buFont typeface="Arial" pitchFamily="34" charset="0"/>
              <a:buChar char="•"/>
            </a:pPr>
            <a:r>
              <a:rPr lang="en-US" sz="1200" dirty="0" smtClean="0"/>
              <a:t>Offer only fat-free or low-fat milk varieties; </a:t>
            </a:r>
          </a:p>
          <a:p>
            <a:pPr>
              <a:buFont typeface="Arial" pitchFamily="34" charset="0"/>
              <a:buChar char="•"/>
            </a:pPr>
            <a:r>
              <a:rPr lang="en-US" sz="1200" dirty="0" smtClean="0"/>
              <a:t>Limit calories based on the age of children being served to ensure proper portion size; and </a:t>
            </a:r>
          </a:p>
          <a:p>
            <a:pPr>
              <a:buFont typeface="Arial" pitchFamily="34" charset="0"/>
              <a:buChar char="•"/>
            </a:pPr>
            <a:r>
              <a:rPr lang="en-US" sz="1200" dirty="0" smtClean="0"/>
              <a:t>Increase the focus on reducing the amounts of saturated fat, trans fats and sodium.</a:t>
            </a:r>
          </a:p>
          <a:p>
            <a:pPr marL="411163" indent="-342900">
              <a:buClr>
                <a:schemeClr val="tx2"/>
              </a:buClr>
              <a:buSzPct val="95000"/>
              <a:buFont typeface="Wingdings" pitchFamily="2" charset="2"/>
              <a:buNone/>
              <a:defRPr/>
            </a:pPr>
            <a:endParaRPr lang="en-US" sz="1200" dirty="0" smtClean="0"/>
          </a:p>
          <a:p>
            <a:endParaRPr lang="en-US" dirty="0"/>
          </a:p>
        </p:txBody>
      </p:sp>
      <p:sp>
        <p:nvSpPr>
          <p:cNvPr id="4" name="Slide Number Placeholder 3"/>
          <p:cNvSpPr>
            <a:spLocks noGrp="1"/>
          </p:cNvSpPr>
          <p:nvPr>
            <p:ph type="sldNum" sz="quarter" idx="10"/>
          </p:nvPr>
        </p:nvSpPr>
        <p:spPr/>
        <p:txBody>
          <a:bodyPr/>
          <a:lstStyle/>
          <a:p>
            <a:fld id="{F32660A4-79C6-4881-B868-A3A9C2FA6C1C}" type="slidenum">
              <a:rPr lang="en-US" smtClean="0"/>
              <a:pPr/>
              <a:t>37</a:t>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Based on the </a:t>
            </a:r>
            <a:r>
              <a:rPr lang="en-US" i="1" dirty="0"/>
              <a:t>Dietary Guidelines for </a:t>
            </a:r>
            <a:r>
              <a:rPr lang="en-US" i="1" dirty="0" smtClean="0"/>
              <a:t>Americans’ </a:t>
            </a:r>
            <a:r>
              <a:rPr lang="en-US" i="0" dirty="0" smtClean="0"/>
              <a:t>and</a:t>
            </a:r>
            <a:r>
              <a:rPr lang="en-US" i="0" baseline="0" dirty="0" smtClean="0"/>
              <a:t> American Academy of Pediatrics' recommendations</a:t>
            </a:r>
            <a:endParaRPr lang="en-US" dirty="0"/>
          </a:p>
          <a:p>
            <a:endParaRPr lang="en-US" baseline="0" dirty="0" smtClean="0"/>
          </a:p>
          <a:p>
            <a:r>
              <a:rPr lang="en-US" baseline="0" dirty="0" smtClean="0"/>
              <a:t>Many of the changes make the infant/preschool meal patterns more consistent with the requirements for older grade groups. Some of the requirements are different, though, because they are specifically designed for this younger age group and their nutritional needs. </a:t>
            </a:r>
            <a:r>
              <a:rPr lang="en-US" dirty="0"/>
              <a:t>Taste preferences are formed early in a child’s life and meals served to infants and preschoolers are a critical part of establishing healthy habits that will last a lifetime. </a:t>
            </a:r>
          </a:p>
          <a:p>
            <a:endParaRPr lang="en-US" baseline="0" dirty="0" smtClean="0"/>
          </a:p>
          <a:p>
            <a:pPr>
              <a:buFont typeface="Arial" pitchFamily="34" charset="0"/>
              <a:buNone/>
            </a:pPr>
            <a:r>
              <a:rPr lang="en-US" dirty="0" smtClean="0"/>
              <a:t>Changes begi</a:t>
            </a:r>
            <a:r>
              <a:rPr lang="en-US" baseline="0" dirty="0" smtClean="0"/>
              <a:t>n October 1, 2017</a:t>
            </a:r>
          </a:p>
          <a:p>
            <a:pPr>
              <a:buFont typeface="Arial" pitchFamily="34" charset="0"/>
              <a:buNone/>
            </a:pPr>
            <a:endParaRPr lang="en-US" baseline="0" dirty="0" smtClean="0"/>
          </a:p>
          <a:p>
            <a:pPr>
              <a:buFont typeface="Arial" pitchFamily="34" charset="0"/>
              <a:buNone/>
            </a:pPr>
            <a:r>
              <a:rPr lang="en-US" baseline="0" dirty="0" smtClean="0"/>
              <a:t>To ease the transition to the updated requirements, USDA is providing a one year transition period for FY 2018 (October 1, 2017-September 30, 2018). The transition period allows operators to focus on technical assistance and become familiar with the updated requirements without risk of fiscal action. </a:t>
            </a:r>
            <a:endParaRPr lang="en-US" dirty="0"/>
          </a:p>
        </p:txBody>
      </p:sp>
      <p:sp>
        <p:nvSpPr>
          <p:cNvPr id="4" name="Slide Number Placeholder 3"/>
          <p:cNvSpPr>
            <a:spLocks noGrp="1"/>
          </p:cNvSpPr>
          <p:nvPr>
            <p:ph type="sldNum" sz="quarter" idx="10"/>
          </p:nvPr>
        </p:nvSpPr>
        <p:spPr/>
        <p:txBody>
          <a:bodyPr/>
          <a:lstStyle/>
          <a:p>
            <a:fld id="{F32660A4-79C6-4881-B868-A3A9C2FA6C1C}" type="slidenum">
              <a:rPr lang="en-US" smtClean="0">
                <a:solidFill>
                  <a:prstClr val="black"/>
                </a:solidFill>
              </a:rPr>
              <a:pPr/>
              <a:t>38</a:t>
            </a:fld>
            <a:endParaRPr lang="en-US">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r>
              <a:rPr lang="en-US" dirty="0" smtClean="0"/>
              <a:t>Infants</a:t>
            </a:r>
          </a:p>
          <a:p>
            <a:pPr marL="173336" indent="-173336">
              <a:buFont typeface="Arial" panose="020B0604020202020204" pitchFamily="34" charset="0"/>
              <a:buChar char="•"/>
            </a:pPr>
            <a:r>
              <a:rPr lang="en-US" dirty="0" smtClean="0"/>
              <a:t>To</a:t>
            </a:r>
            <a:r>
              <a:rPr lang="en-US" baseline="0" dirty="0" smtClean="0"/>
              <a:t> encourage and support breastfeeding, meals may now be reimbursed when a mother breastfeeds her infant on-site</a:t>
            </a:r>
          </a:p>
          <a:p>
            <a:pPr marL="173336" indent="-173336">
              <a:buFont typeface="Arial" panose="020B0604020202020204" pitchFamily="34" charset="0"/>
              <a:buChar char="•"/>
            </a:pPr>
            <a:r>
              <a:rPr lang="en-US" dirty="0" smtClean="0"/>
              <a:t>Two</a:t>
            </a:r>
            <a:r>
              <a:rPr lang="en-US" baseline="0" dirty="0" smtClean="0"/>
              <a:t> age groups: 0-5 months and 6-11 months</a:t>
            </a:r>
          </a:p>
          <a:p>
            <a:pPr marL="635565" lvl="1" indent="-173336">
              <a:buFont typeface="Arial" panose="020B0604020202020204" pitchFamily="34" charset="0"/>
              <a:buChar char="•"/>
            </a:pPr>
            <a:r>
              <a:rPr lang="en-US" baseline="0" dirty="0" smtClean="0"/>
              <a:t>Encourages delay of solid foods until 6 months of age, as recommended by the AAP; solid foods are required when the infant is developmentally ready</a:t>
            </a:r>
          </a:p>
          <a:p>
            <a:pPr marL="173336" indent="-173336">
              <a:buFont typeface="Arial" panose="020B0604020202020204" pitchFamily="34" charset="0"/>
              <a:buChar char="•"/>
            </a:pPr>
            <a:r>
              <a:rPr lang="en-US" baseline="0" dirty="0" smtClean="0"/>
              <a:t>More nutritious meals</a:t>
            </a:r>
          </a:p>
          <a:p>
            <a:pPr marL="635565" lvl="1" indent="-173336">
              <a:buFont typeface="Arial" panose="020B0604020202020204" pitchFamily="34" charset="0"/>
              <a:buChar char="•"/>
            </a:pPr>
            <a:r>
              <a:rPr lang="en-US" baseline="0" dirty="0" smtClean="0"/>
              <a:t>Help increase whole vegetable and fruit consumption (</a:t>
            </a:r>
            <a:r>
              <a:rPr lang="en-US" dirty="0"/>
              <a:t>cooked, mashed, pureed, or small diced as needed to obtain the appropriate texture and consistency)</a:t>
            </a:r>
            <a:r>
              <a:rPr lang="en-US" baseline="0" dirty="0" smtClean="0"/>
              <a:t> by requiring them at snack when infant is developmentally ready, and prohibiting juice</a:t>
            </a:r>
          </a:p>
          <a:p>
            <a:pPr marL="635565" lvl="1" indent="-173336">
              <a:buFont typeface="Arial" panose="020B0604020202020204" pitchFamily="34" charset="0"/>
              <a:buChar char="•"/>
            </a:pPr>
            <a:r>
              <a:rPr lang="en-US" baseline="0" dirty="0" smtClean="0"/>
              <a:t>No longer allows cheese food or cheese spread due to their higher sodium content</a:t>
            </a:r>
          </a:p>
          <a:p>
            <a:pPr marL="635565" lvl="1" indent="-173336">
              <a:buFont typeface="Arial" panose="020B0604020202020204" pitchFamily="34" charset="0"/>
              <a:buChar char="•"/>
            </a:pPr>
            <a:r>
              <a:rPr lang="en-US" baseline="0" dirty="0" smtClean="0"/>
              <a:t>May serve whole eggs and yogurt as meat alternates</a:t>
            </a:r>
          </a:p>
          <a:p>
            <a:pPr marL="635565" lvl="1" indent="-173336">
              <a:buFont typeface="Arial" panose="020B0604020202020204" pitchFamily="34" charset="0"/>
              <a:buChar char="•"/>
            </a:pPr>
            <a:r>
              <a:rPr lang="en-US" baseline="0" dirty="0" smtClean="0"/>
              <a:t>Allows ready-to-eat cereals at snack as another grain option</a:t>
            </a:r>
          </a:p>
          <a:p>
            <a:pPr marL="635565" lvl="1" indent="-173336">
              <a:buFont typeface="Arial" panose="020B0604020202020204" pitchFamily="34" charset="0"/>
              <a:buChar char="•"/>
            </a:pPr>
            <a:endParaRPr lang="en-US" baseline="0" dirty="0" smtClean="0"/>
          </a:p>
          <a:p>
            <a:r>
              <a:rPr lang="en-US" dirty="0" smtClean="0"/>
              <a:t>Preschoolers</a:t>
            </a:r>
          </a:p>
          <a:p>
            <a:pPr marL="173336" indent="-173336">
              <a:buFont typeface="Arial" panose="020B0604020202020204" pitchFamily="34" charset="0"/>
              <a:buChar char="•"/>
            </a:pPr>
            <a:r>
              <a:rPr lang="en-US" baseline="0" dirty="0" smtClean="0"/>
              <a:t>Flavored milk is no longer allowed to help reduce consumption of added sugars and help </a:t>
            </a:r>
            <a:r>
              <a:rPr lang="en-US" dirty="0" smtClean="0"/>
              <a:t>children develop healthy eating practices early</a:t>
            </a:r>
          </a:p>
          <a:p>
            <a:pPr marL="635565" lvl="1" indent="-173336">
              <a:buFont typeface="Arial" panose="020B0604020202020204" pitchFamily="34" charset="0"/>
              <a:buChar char="•"/>
            </a:pPr>
            <a:r>
              <a:rPr lang="en-US" baseline="0" dirty="0" smtClean="0"/>
              <a:t>1 year olds: whole, unflavored milk</a:t>
            </a:r>
          </a:p>
          <a:p>
            <a:pPr marL="635565" lvl="1" indent="-173336">
              <a:buFont typeface="Arial" panose="020B0604020202020204" pitchFamily="34" charset="0"/>
              <a:buChar char="•"/>
            </a:pPr>
            <a:r>
              <a:rPr lang="en-US" baseline="0" dirty="0" smtClean="0"/>
              <a:t>2-4 year olds: unflavored low-fat (1%) or unflavored fat-free (skim) milk</a:t>
            </a:r>
            <a:endParaRPr lang="en-US" dirty="0" smtClean="0"/>
          </a:p>
          <a:p>
            <a:pPr marL="173336" indent="-173336" defTabSz="924458">
              <a:buFont typeface="Arial" panose="020B0604020202020204" pitchFamily="34" charset="0"/>
              <a:buChar char="•"/>
              <a:defRPr/>
            </a:pPr>
            <a:r>
              <a:rPr lang="en-US" dirty="0" smtClean="0"/>
              <a:t>The</a:t>
            </a:r>
            <a:r>
              <a:rPr lang="en-US" baseline="0" dirty="0" smtClean="0"/>
              <a:t> updated v</a:t>
            </a:r>
            <a:r>
              <a:rPr lang="en-US" dirty="0" smtClean="0"/>
              <a:t>egetable</a:t>
            </a:r>
            <a:r>
              <a:rPr lang="en-US" baseline="0" dirty="0" smtClean="0"/>
              <a:t> and </a:t>
            </a:r>
            <a:r>
              <a:rPr lang="en-US" dirty="0" smtClean="0"/>
              <a:t>fruit requirements encourage</a:t>
            </a:r>
            <a:r>
              <a:rPr lang="en-US" baseline="0" dirty="0" smtClean="0"/>
              <a:t> consumption of whole vegetables and fruits and ensures a greater variety is offered:</a:t>
            </a:r>
            <a:endParaRPr lang="en-US" dirty="0" smtClean="0"/>
          </a:p>
          <a:p>
            <a:pPr marL="635565" lvl="1" indent="-173336" defTabSz="924458">
              <a:buFont typeface="Arial" panose="020B0604020202020204" pitchFamily="34" charset="0"/>
              <a:buChar char="•"/>
              <a:defRPr/>
            </a:pPr>
            <a:r>
              <a:rPr lang="en-US" baseline="0" dirty="0" smtClean="0"/>
              <a:t>Separate vegetable &amp; fruit component</a:t>
            </a:r>
          </a:p>
          <a:p>
            <a:pPr marL="635565" lvl="1" indent="-173336" defTabSz="924458">
              <a:buFont typeface="Arial" panose="020B0604020202020204" pitchFamily="34" charset="0"/>
              <a:buChar char="•"/>
              <a:defRPr/>
            </a:pPr>
            <a:r>
              <a:rPr lang="en-US" baseline="0" dirty="0" smtClean="0"/>
              <a:t>Juice is limited to one meal or snack per day</a:t>
            </a:r>
          </a:p>
          <a:p>
            <a:pPr marL="173336" indent="-173336">
              <a:buFont typeface="Arial" panose="020B0604020202020204" pitchFamily="34" charset="0"/>
              <a:buChar char="•"/>
            </a:pPr>
            <a:r>
              <a:rPr lang="en-US" dirty="0" smtClean="0"/>
              <a:t>Grains</a:t>
            </a:r>
          </a:p>
          <a:p>
            <a:pPr marL="635565" lvl="1" indent="-173336">
              <a:buFont typeface="Arial" panose="020B0604020202020204" pitchFamily="34" charset="0"/>
              <a:buChar char="•"/>
            </a:pPr>
            <a:r>
              <a:rPr lang="en-US" dirty="0" smtClean="0"/>
              <a:t>At least one grain per day must</a:t>
            </a:r>
            <a:r>
              <a:rPr lang="en-US" baseline="0" dirty="0" smtClean="0"/>
              <a:t> be whole grain-rich to help increase children’s consumption of whole grains, as recommended by the Dietary Guidelines</a:t>
            </a:r>
          </a:p>
          <a:p>
            <a:pPr marL="635565" lvl="1" indent="-173336">
              <a:buFont typeface="Arial" panose="020B0604020202020204" pitchFamily="34" charset="0"/>
              <a:buChar char="•"/>
            </a:pPr>
            <a:r>
              <a:rPr lang="en-US" baseline="0" dirty="0" smtClean="0"/>
              <a:t>Grain-based desserts are not creditable to help reduce consumption of added sugar and saturated fats, as recommended by the Dietary Guidelines</a:t>
            </a:r>
            <a:endParaRPr lang="en-US" dirty="0" smtClean="0"/>
          </a:p>
          <a:p>
            <a:pPr marL="173336" indent="-173336">
              <a:buFont typeface="Arial" panose="020B0604020202020204" pitchFamily="34" charset="0"/>
              <a:buChar char="•"/>
            </a:pPr>
            <a:r>
              <a:rPr lang="en-US" dirty="0" smtClean="0"/>
              <a:t>The updated requirements provides</a:t>
            </a:r>
            <a:r>
              <a:rPr lang="en-US" baseline="0" dirty="0" smtClean="0"/>
              <a:t> more options to serve m</a:t>
            </a:r>
            <a:r>
              <a:rPr lang="en-US" dirty="0" smtClean="0"/>
              <a:t>eat/meat alternates:</a:t>
            </a:r>
          </a:p>
          <a:p>
            <a:pPr marL="635565" lvl="1" indent="-173336">
              <a:buFont typeface="Arial" panose="020B0604020202020204" pitchFamily="34" charset="0"/>
              <a:buChar char="•"/>
            </a:pPr>
            <a:r>
              <a:rPr lang="en-US" dirty="0" smtClean="0"/>
              <a:t>M/MA</a:t>
            </a:r>
            <a:r>
              <a:rPr lang="en-US" baseline="0" dirty="0" smtClean="0"/>
              <a:t> may be served in place of the entire grains component at breakfast up to 3 times per week</a:t>
            </a:r>
          </a:p>
          <a:p>
            <a:pPr marL="635565" lvl="1" indent="-173336">
              <a:buFont typeface="Arial" panose="020B0604020202020204" pitchFamily="34" charset="0"/>
              <a:buChar char="•"/>
            </a:pPr>
            <a:r>
              <a:rPr lang="en-US" baseline="0" dirty="0" smtClean="0"/>
              <a:t>Tofu and soy yogurt are creditable meat alternates</a:t>
            </a:r>
            <a:endParaRPr lang="en-US" dirty="0" smtClean="0"/>
          </a:p>
          <a:p>
            <a:pPr marL="173336" indent="-173336">
              <a:buFont typeface="Arial" panose="020B0604020202020204" pitchFamily="34" charset="0"/>
              <a:buChar char="•"/>
            </a:pPr>
            <a:r>
              <a:rPr lang="en-US" dirty="0" smtClean="0"/>
              <a:t>To further reduce children’s consumption</a:t>
            </a:r>
            <a:r>
              <a:rPr lang="en-US" baseline="0" dirty="0" smtClean="0"/>
              <a:t> of added sugar and influence young children’s taste preference for less sweet foods, there are s</a:t>
            </a:r>
            <a:r>
              <a:rPr lang="en-US" dirty="0" smtClean="0"/>
              <a:t>ugar</a:t>
            </a:r>
            <a:r>
              <a:rPr lang="en-US" baseline="0" dirty="0" smtClean="0"/>
              <a:t> limits on yogurt and breakfast cereals	</a:t>
            </a:r>
          </a:p>
          <a:p>
            <a:pPr marL="635565" lvl="1" indent="-173336">
              <a:buFont typeface="Arial" panose="020B0604020202020204" pitchFamily="34" charset="0"/>
              <a:buChar char="•"/>
            </a:pPr>
            <a:r>
              <a:rPr lang="en-US" baseline="0" dirty="0" smtClean="0"/>
              <a:t>Yogurt must contain no more than 23 grams of sugar per 6 ounces</a:t>
            </a:r>
            <a:endParaRPr lang="en-US" dirty="0" smtClean="0"/>
          </a:p>
          <a:p>
            <a:pPr marL="635565" lvl="1" indent="-173336">
              <a:buFont typeface="Arial" panose="020B0604020202020204" pitchFamily="34" charset="0"/>
              <a:buChar char="•"/>
            </a:pPr>
            <a:r>
              <a:rPr lang="en-US" baseline="0" dirty="0" smtClean="0"/>
              <a:t>Breakfast cereal must contain no more than 6 grams of sugar per dry ounce</a:t>
            </a:r>
          </a:p>
          <a:p>
            <a:pPr marL="173336" indent="-173336">
              <a:buFont typeface="Arial" panose="020B0604020202020204" pitchFamily="34" charset="0"/>
              <a:buChar char="•"/>
            </a:pPr>
            <a:r>
              <a:rPr lang="en-US" dirty="0"/>
              <a:t>Foods that are deep-fat fried on-site cannot contribute towards a reimbursable meal. Schools serving meals to preschoolers may still purchase and serve foods that are pre-fried, flash-fried, or par-fried by the manufacturer, such as fried fish sticks or potato wedges. Those foods must be reheated using a method other than deep-fat frying.</a:t>
            </a:r>
          </a:p>
        </p:txBody>
      </p:sp>
      <p:sp>
        <p:nvSpPr>
          <p:cNvPr id="4" name="Slide Number Placeholder 3"/>
          <p:cNvSpPr>
            <a:spLocks noGrp="1"/>
          </p:cNvSpPr>
          <p:nvPr>
            <p:ph type="sldNum" sz="quarter" idx="10"/>
          </p:nvPr>
        </p:nvSpPr>
        <p:spPr/>
        <p:txBody>
          <a:bodyPr/>
          <a:lstStyle/>
          <a:p>
            <a:fld id="{AD20D8C9-E67F-4856-9E19-00E232C2BB05}" type="slidenum">
              <a:rPr lang="en-US" smtClean="0">
                <a:solidFill>
                  <a:prstClr val="black"/>
                </a:solidFill>
              </a:rPr>
              <a:pPr/>
              <a:t>39</a:t>
            </a:fld>
            <a:endParaRPr lang="en-US">
              <a:solidFill>
                <a:prstClr val="black"/>
              </a:solidFill>
            </a:endParaRPr>
          </a:p>
        </p:txBody>
      </p:sp>
    </p:spTree>
    <p:extLst>
      <p:ext uri="{BB962C8B-B14F-4D97-AF65-F5344CB8AC3E}">
        <p14:creationId xmlns:p14="http://schemas.microsoft.com/office/powerpoint/2010/main" val="348594396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 the extend possible, schools must serve age-appropriate</a:t>
            </a:r>
            <a:r>
              <a:rPr lang="en-US" baseline="0" dirty="0" smtClean="0"/>
              <a:t> meals to preschoolers and K-5 students.</a:t>
            </a:r>
          </a:p>
          <a:p>
            <a:r>
              <a:rPr lang="en-US" baseline="0" dirty="0" smtClean="0"/>
              <a:t>Best practices include breakfast in the classroom or staggering the meal service time for preschoolers and K-5 students.</a:t>
            </a:r>
          </a:p>
          <a:p>
            <a:r>
              <a:rPr lang="en-US" baseline="0" dirty="0" smtClean="0"/>
              <a:t>If this is not possible, there is flexibility to address co-mingling during the meal service. See memorandum SP 37-2017, June 30, 2017, which includes QAs.</a:t>
            </a:r>
          </a:p>
          <a:p>
            <a:endParaRPr lang="en-US" baseline="0" dirty="0" smtClean="0"/>
          </a:p>
          <a:p>
            <a:r>
              <a:rPr lang="en-US" dirty="0" smtClean="0"/>
              <a:t>Link for SP37-2017  https://www.fns.usda.gov/school-meals/flexibility-co-mingled-preschool-meals-questions-and-answers </a:t>
            </a:r>
            <a:endParaRPr lang="en-US" dirty="0"/>
          </a:p>
        </p:txBody>
      </p:sp>
      <p:sp>
        <p:nvSpPr>
          <p:cNvPr id="4" name="Slide Number Placeholder 3"/>
          <p:cNvSpPr>
            <a:spLocks noGrp="1"/>
          </p:cNvSpPr>
          <p:nvPr>
            <p:ph type="sldNum" sz="quarter" idx="10"/>
          </p:nvPr>
        </p:nvSpPr>
        <p:spPr/>
        <p:txBody>
          <a:bodyPr/>
          <a:lstStyle/>
          <a:p>
            <a:fld id="{F32660A4-79C6-4881-B868-A3A9C2FA6C1C}" type="slidenum">
              <a:rPr lang="en-US" smtClean="0"/>
              <a:pPr/>
              <a:t>40</a:t>
            </a:fld>
            <a:endParaRPr lang="en-US"/>
          </a:p>
        </p:txBody>
      </p:sp>
    </p:spTree>
    <p:extLst>
      <p:ext uri="{BB962C8B-B14F-4D97-AF65-F5344CB8AC3E}">
        <p14:creationId xmlns:p14="http://schemas.microsoft.com/office/powerpoint/2010/main" val="371230529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lang="en-US" dirty="0" smtClean="0"/>
              <a:t>A local school wellness policy (“wellness policy”) is a document developed by the local educational agency (LEA) that guides a school district’s efforts to establish a school environment that promotes students’ health, well-being, and ability to learn.</a:t>
            </a:r>
          </a:p>
          <a:p>
            <a:endParaRPr lang="en-US" dirty="0" smtClean="0"/>
          </a:p>
          <a:p>
            <a:r>
              <a:rPr lang="en-US" dirty="0" smtClean="0"/>
              <a:t>The final rule issued on July 29, 2016, requires</a:t>
            </a:r>
            <a:r>
              <a:rPr lang="en-US" baseline="0" dirty="0" smtClean="0"/>
              <a:t> that policies</a:t>
            </a:r>
            <a:r>
              <a:rPr lang="en-US" dirty="0" smtClean="0"/>
              <a:t> include:</a:t>
            </a:r>
          </a:p>
          <a:p>
            <a:endParaRPr lang="en-US" dirty="0" smtClean="0"/>
          </a:p>
          <a:p>
            <a:r>
              <a:rPr lang="en-US" dirty="0" smtClean="0"/>
              <a:t>• Specific goals for nutrition promotion and education, physical activity, and other school-based activities that promote student wellness. LEAs are required to review and consider evidence-based strategies in determining these goals.</a:t>
            </a:r>
          </a:p>
          <a:p>
            <a:endParaRPr lang="en-US" dirty="0" smtClean="0"/>
          </a:p>
          <a:p>
            <a:r>
              <a:rPr lang="en-US" dirty="0" smtClean="0"/>
              <a:t>• Standards and nutrition guidelines for all foods and beverages sold to students on the school campus during the school day that are consistent with Smart Snacks.</a:t>
            </a:r>
          </a:p>
          <a:p>
            <a:endParaRPr lang="en-US" dirty="0" smtClean="0"/>
          </a:p>
          <a:p>
            <a:r>
              <a:rPr lang="en-US" dirty="0" smtClean="0"/>
              <a:t>• Standards for all foods and beverages provided, but not sold, to students during the school day (e.g., in classroom parties, classroom snacks brought by parents, or other foods given as incentives).</a:t>
            </a:r>
          </a:p>
          <a:p>
            <a:endParaRPr lang="en-US" dirty="0" smtClean="0"/>
          </a:p>
          <a:p>
            <a:r>
              <a:rPr lang="en-US" dirty="0" smtClean="0"/>
              <a:t>• Policies for food and beverage marketing that allow marketing and advertising of only those foods and beverages that meet the Smart Snacks in School nutrition standards.</a:t>
            </a:r>
          </a:p>
          <a:p>
            <a:endParaRPr lang="en-US" dirty="0" smtClean="0"/>
          </a:p>
          <a:p>
            <a:r>
              <a:rPr lang="en-US" dirty="0" smtClean="0"/>
              <a:t>• Description of public involvement, public updates, policy leadership, and evaluation plan.</a:t>
            </a:r>
          </a:p>
          <a:p>
            <a:endParaRPr lang="en-US" dirty="0" smtClean="0"/>
          </a:p>
          <a:p>
            <a:r>
              <a:rPr lang="en-US" u="sng" dirty="0" smtClean="0"/>
              <a:t>Wellness Leadership</a:t>
            </a:r>
            <a:r>
              <a:rPr lang="en-US" dirty="0" smtClean="0"/>
              <a:t>:</a:t>
            </a:r>
            <a:r>
              <a:rPr lang="en-US" baseline="0" dirty="0" smtClean="0"/>
              <a:t> </a:t>
            </a:r>
            <a:r>
              <a:rPr lang="en-US" dirty="0" smtClean="0"/>
              <a:t>LEAs must establish wellness policy leadership of one or more LEA and/or school official(s) who have the authority and responsibility to ensure each school complies with the policy.</a:t>
            </a:r>
          </a:p>
          <a:p>
            <a:endParaRPr lang="en-US" dirty="0" smtClean="0"/>
          </a:p>
          <a:p>
            <a:r>
              <a:rPr lang="en-US" u="sng" dirty="0" smtClean="0"/>
              <a:t>Public Involvement</a:t>
            </a:r>
            <a:r>
              <a:rPr lang="en-US" dirty="0" smtClean="0"/>
              <a:t>: LEAs must</a:t>
            </a:r>
            <a:r>
              <a:rPr lang="en-US" baseline="0" dirty="0" smtClean="0"/>
              <a:t> p</a:t>
            </a:r>
            <a:r>
              <a:rPr lang="en-US" dirty="0" smtClean="0"/>
              <a:t>ermit participation by the general public and the school community (including parents, students, and representatives of the school food authority, teachers of physical education, school health professionals, the school board, and school administrators) in the wellness</a:t>
            </a:r>
            <a:r>
              <a:rPr lang="en-US" baseline="0" dirty="0" smtClean="0"/>
              <a:t> policy process.</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F32660A4-79C6-4881-B868-A3A9C2FA6C1C}" type="slidenum">
              <a:rPr lang="en-US" smtClean="0"/>
              <a:pPr/>
              <a:t>41</a:t>
            </a:fld>
            <a:endParaRPr lang="en-US"/>
          </a:p>
        </p:txBody>
      </p:sp>
    </p:spTree>
    <p:extLst>
      <p:ext uri="{BB962C8B-B14F-4D97-AF65-F5344CB8AC3E}">
        <p14:creationId xmlns:p14="http://schemas.microsoft.com/office/powerpoint/2010/main" val="316458092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LEAs must conduct an assessment of the wellness policy every 3 years, at a minimum. This assessment will determine:</a:t>
            </a:r>
          </a:p>
          <a:p>
            <a:r>
              <a:rPr lang="en-US" dirty="0" smtClean="0"/>
              <a:t>• Compliance with the wellness policy,</a:t>
            </a:r>
          </a:p>
          <a:p>
            <a:r>
              <a:rPr lang="en-US" dirty="0" smtClean="0"/>
              <a:t>• How the wellness policy compares to model wellness policies, and</a:t>
            </a:r>
          </a:p>
          <a:p>
            <a:r>
              <a:rPr lang="en-US" dirty="0" smtClean="0"/>
              <a:t>• Progress made in attaining the goals of the wellness policy.</a:t>
            </a:r>
          </a:p>
          <a:p>
            <a:endParaRPr lang="en-US" dirty="0" smtClean="0"/>
          </a:p>
          <a:p>
            <a:r>
              <a:rPr lang="en-US" dirty="0" smtClean="0"/>
              <a:t>Updates to the Wellness Policy: LEAs must update or modify the wellness policy as appropriate.</a:t>
            </a:r>
          </a:p>
          <a:p>
            <a:endParaRPr lang="en-US" dirty="0" smtClean="0"/>
          </a:p>
          <a:p>
            <a:r>
              <a:rPr lang="en-US" dirty="0" smtClean="0"/>
              <a:t>Public Updates</a:t>
            </a:r>
          </a:p>
          <a:p>
            <a:r>
              <a:rPr lang="en-US" dirty="0" smtClean="0"/>
              <a:t>LEAs must make available to the public:</a:t>
            </a:r>
          </a:p>
          <a:p>
            <a:r>
              <a:rPr lang="en-US" dirty="0" smtClean="0"/>
              <a:t>• The wellness policy, including any updates to and about the wellness policy</a:t>
            </a:r>
          </a:p>
          <a:p>
            <a:r>
              <a:rPr lang="en-US" dirty="0" smtClean="0"/>
              <a:t>• The Triennial Assessment, including progress toward meeting the goals of the policy.</a:t>
            </a:r>
            <a:endParaRPr lang="en-US" dirty="0"/>
          </a:p>
        </p:txBody>
      </p:sp>
      <p:sp>
        <p:nvSpPr>
          <p:cNvPr id="4" name="Slide Number Placeholder 3"/>
          <p:cNvSpPr>
            <a:spLocks noGrp="1"/>
          </p:cNvSpPr>
          <p:nvPr>
            <p:ph type="sldNum" sz="quarter" idx="10"/>
          </p:nvPr>
        </p:nvSpPr>
        <p:spPr/>
        <p:txBody>
          <a:bodyPr/>
          <a:lstStyle/>
          <a:p>
            <a:fld id="{F32660A4-79C6-4881-B868-A3A9C2FA6C1C}" type="slidenum">
              <a:rPr lang="en-US" smtClean="0"/>
              <a:pPr/>
              <a:t>42</a:t>
            </a:fld>
            <a:endParaRPr lang="en-US"/>
          </a:p>
        </p:txBody>
      </p:sp>
    </p:spTree>
    <p:extLst>
      <p:ext uri="{BB962C8B-B14F-4D97-AF65-F5344CB8AC3E}">
        <p14:creationId xmlns:p14="http://schemas.microsoft.com/office/powerpoint/2010/main" val="282327710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0"/>
            <a:r>
              <a:rPr lang="en-US" dirty="0" smtClean="0"/>
              <a:t>The Healthy,</a:t>
            </a:r>
            <a:r>
              <a:rPr lang="en-US" baseline="0" dirty="0" smtClean="0"/>
              <a:t> Hunger-Free Kids Act</a:t>
            </a:r>
            <a:r>
              <a:rPr lang="en-US" dirty="0" smtClean="0"/>
              <a:t> provided the Secretary authority to establish nutrition standards for all foods and beverages sold outside of the Federal child nutrition programs in schools.</a:t>
            </a:r>
          </a:p>
          <a:p>
            <a:pPr lvl="0"/>
            <a:r>
              <a:rPr lang="en-US" dirty="0" smtClean="0"/>
              <a:t> </a:t>
            </a:r>
          </a:p>
          <a:p>
            <a:pPr lvl="0"/>
            <a:r>
              <a:rPr lang="en-US" dirty="0" smtClean="0"/>
              <a:t>These foods are typically</a:t>
            </a:r>
            <a:r>
              <a:rPr lang="en-US" baseline="0" dirty="0" smtClean="0"/>
              <a:t> referred to as competitive foods, as they compete with the meal.</a:t>
            </a:r>
            <a:endParaRPr lang="en-US" dirty="0" smtClean="0"/>
          </a:p>
          <a:p>
            <a:pPr defTabSz="914389">
              <a:defRPr/>
            </a:pPr>
            <a:endParaRPr lang="en-US" dirty="0" smtClean="0"/>
          </a:p>
          <a:p>
            <a:pPr defTabSz="914389">
              <a:defRPr/>
            </a:pPr>
            <a:r>
              <a:rPr lang="en-US" dirty="0" smtClean="0"/>
              <a:t>The law specifies that the nutrition standards shall apply to all foods sold (a) outside the school meal programs; (b) on the school campus; and (c) at any time during the school day.  Smart</a:t>
            </a:r>
            <a:r>
              <a:rPr lang="en-US" baseline="0" dirty="0" smtClean="0"/>
              <a:t> Snacks standards extend to areas </a:t>
            </a:r>
            <a:r>
              <a:rPr lang="en-US" dirty="0" smtClean="0"/>
              <a:t>under the jurisdiction of the school that are accessible to students.</a:t>
            </a:r>
          </a:p>
          <a:p>
            <a:pPr lvl="0"/>
            <a:endParaRPr lang="en-US" dirty="0" smtClean="0"/>
          </a:p>
          <a:p>
            <a:pPr lvl="0"/>
            <a:endParaRPr lang="en-US" dirty="0" smtClean="0"/>
          </a:p>
          <a:p>
            <a:endParaRPr lang="en-US" dirty="0"/>
          </a:p>
        </p:txBody>
      </p:sp>
      <p:sp>
        <p:nvSpPr>
          <p:cNvPr id="4" name="Slide Number Placeholder 3"/>
          <p:cNvSpPr>
            <a:spLocks noGrp="1"/>
          </p:cNvSpPr>
          <p:nvPr>
            <p:ph type="sldNum" sz="quarter" idx="10"/>
          </p:nvPr>
        </p:nvSpPr>
        <p:spPr/>
        <p:txBody>
          <a:bodyPr/>
          <a:lstStyle/>
          <a:p>
            <a:fld id="{F32660A4-79C6-4881-B868-A3A9C2FA6C1C}" type="slidenum">
              <a:rPr lang="en-US" smtClean="0"/>
              <a:pPr/>
              <a:t>43</a:t>
            </a:fld>
            <a:endParaRPr 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Smart Snacks in schools would include foods and beverages sold </a:t>
            </a:r>
            <a:r>
              <a:rPr lang="en-US" dirty="0" smtClean="0"/>
              <a:t>a la carte in </a:t>
            </a:r>
            <a:r>
              <a:rPr lang="en-US" baseline="0" dirty="0" smtClean="0"/>
              <a:t>the cafeteria</a:t>
            </a:r>
            <a:r>
              <a:rPr lang="en-US" dirty="0" smtClean="0"/>
              <a:t>, in school stores, at snack bars, from vending machines or any other venues</a:t>
            </a:r>
            <a:r>
              <a:rPr lang="en-US" baseline="0" dirty="0" smtClean="0"/>
              <a:t> that sell food to students on the school campus during the school day</a:t>
            </a:r>
            <a:r>
              <a:rPr lang="en-US" dirty="0" smtClean="0"/>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The Smart Snacks apply to </a:t>
            </a:r>
            <a:r>
              <a:rPr lang="en-US" b="1" dirty="0" smtClean="0"/>
              <a:t>all areas of the school campus </a:t>
            </a:r>
            <a:r>
              <a:rPr lang="en-US" dirty="0" smtClean="0"/>
              <a:t>where competitive foods are sold.  School campus is defined, for the purpose of competitive food standards implementation, as all areas of the property under the jurisdiction of the school that are accessible to students during the school day.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smtClean="0"/>
          </a:p>
          <a:p>
            <a:r>
              <a:rPr lang="en-US" dirty="0" smtClean="0"/>
              <a:t>The Smart Snacks standards do not apply in areas for the exclusive use of the faculty and staff, such as teacher’s lounges, insofar as those areas are not accessible to students during the school day.</a:t>
            </a:r>
          </a:p>
          <a:p>
            <a:endParaRPr lang="en-US" dirty="0"/>
          </a:p>
        </p:txBody>
      </p:sp>
      <p:sp>
        <p:nvSpPr>
          <p:cNvPr id="4" name="Slide Number Placeholder 3"/>
          <p:cNvSpPr>
            <a:spLocks noGrp="1"/>
          </p:cNvSpPr>
          <p:nvPr>
            <p:ph type="sldNum" sz="quarter" idx="10"/>
          </p:nvPr>
        </p:nvSpPr>
        <p:spPr/>
        <p:txBody>
          <a:bodyPr/>
          <a:lstStyle/>
          <a:p>
            <a:fld id="{F32660A4-79C6-4881-B868-A3A9C2FA6C1C}" type="slidenum">
              <a:rPr lang="en-US" smtClean="0"/>
              <a:pPr/>
              <a:t>44</a:t>
            </a:fld>
            <a:endParaRPr 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66813" y="692150"/>
            <a:ext cx="4618037" cy="3463925"/>
          </a:xfrm>
        </p:spPr>
      </p:sp>
      <p:sp>
        <p:nvSpPr>
          <p:cNvPr id="3" name="Notes Placeholder 2"/>
          <p:cNvSpPr>
            <a:spLocks noGrp="1"/>
          </p:cNvSpPr>
          <p:nvPr>
            <p:ph type="body" idx="1"/>
          </p:nvPr>
        </p:nvSpPr>
        <p:spPr/>
        <p:txBody>
          <a:bodyPr>
            <a:normAutofit/>
          </a:bodyPr>
          <a:lstStyle/>
          <a:p>
            <a:pPr defTabSz="881380">
              <a:defRPr/>
            </a:pPr>
            <a:r>
              <a:rPr lang="en-US" sz="1200" dirty="0" smtClean="0"/>
              <a:t>The competitive</a:t>
            </a:r>
            <a:r>
              <a:rPr lang="en-US" sz="1200" baseline="0" dirty="0" smtClean="0"/>
              <a:t> food standards apply during the school day.  </a:t>
            </a:r>
            <a:r>
              <a:rPr lang="en-US" sz="1200" dirty="0" smtClean="0"/>
              <a:t>With the many activities, programs and schedules established by schools, it is not possible to specify in regulations a precise time for the start of the school day; therefore, this rule retains the definition as proposed that the sale of competitive food to students be prohibited from the midnight before, to 30 minutes after the end of the official school day, or what may be considered the instructional day. </a:t>
            </a:r>
          </a:p>
          <a:p>
            <a:pPr defTabSz="881380">
              <a:defRPr/>
            </a:pPr>
            <a:endParaRPr lang="en-US" sz="1200" dirty="0" smtClean="0"/>
          </a:p>
          <a:p>
            <a:pPr defTabSz="881380">
              <a:defRPr/>
            </a:pPr>
            <a:r>
              <a:rPr lang="en-US" sz="1200" dirty="0" smtClean="0"/>
              <a:t>Specifying the period of midnight before ensures that the competitive food standards would apply to foods sold in the morning, including the School Breakfast Program meal service.</a:t>
            </a:r>
          </a:p>
          <a:p>
            <a:pPr defTabSz="881380">
              <a:defRPr/>
            </a:pPr>
            <a:endParaRPr lang="en-US" sz="1200" dirty="0" smtClean="0"/>
          </a:p>
          <a:p>
            <a:pPr defTabSz="881380">
              <a:defRPr/>
            </a:pPr>
            <a:r>
              <a:rPr lang="en-US" sz="1200" dirty="0" smtClean="0"/>
              <a:t>While USDA’s authority does not extend beyond the school day, States or local school districts have the discretion to apply these standards during afterschool, evening and weekend activities on campus, should they wish to do so.</a:t>
            </a:r>
          </a:p>
          <a:p>
            <a:pPr defTabSz="881380">
              <a:defRPr/>
            </a:pPr>
            <a:r>
              <a:rPr lang="en-US" sz="1200" dirty="0" smtClean="0"/>
              <a:t> </a:t>
            </a:r>
          </a:p>
          <a:p>
            <a:endParaRPr lang="en-US" dirty="0"/>
          </a:p>
        </p:txBody>
      </p:sp>
      <p:sp>
        <p:nvSpPr>
          <p:cNvPr id="4" name="Slide Number Placeholder 3"/>
          <p:cNvSpPr>
            <a:spLocks noGrp="1"/>
          </p:cNvSpPr>
          <p:nvPr>
            <p:ph type="sldNum" sz="quarter" idx="10"/>
          </p:nvPr>
        </p:nvSpPr>
        <p:spPr/>
        <p:txBody>
          <a:bodyPr/>
          <a:lstStyle/>
          <a:p>
            <a:fld id="{30E02E6D-B157-4C10-918A-C605841D56C4}" type="slidenum">
              <a:rPr lang="en-US" smtClean="0"/>
              <a:pPr/>
              <a:t>45</a:t>
            </a:fld>
            <a:endParaRPr lang="en-US" dirty="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Welcome</a:t>
            </a:r>
            <a:r>
              <a:rPr lang="en-US" baseline="0" dirty="0" smtClean="0"/>
              <a:t> back! We are going to spend a few minutes on eligibility determinations.</a:t>
            </a:r>
            <a:endParaRPr lang="en-US" dirty="0"/>
          </a:p>
        </p:txBody>
      </p:sp>
      <p:sp>
        <p:nvSpPr>
          <p:cNvPr id="4" name="Slide Number Placeholder 3"/>
          <p:cNvSpPr>
            <a:spLocks noGrp="1"/>
          </p:cNvSpPr>
          <p:nvPr>
            <p:ph type="sldNum" sz="quarter" idx="10"/>
          </p:nvPr>
        </p:nvSpPr>
        <p:spPr/>
        <p:txBody>
          <a:bodyPr/>
          <a:lstStyle/>
          <a:p>
            <a:fld id="{F32660A4-79C6-4881-B868-A3A9C2FA6C1C}" type="slidenum">
              <a:rPr lang="en-US" smtClean="0"/>
              <a:pPr/>
              <a:t>46</a:t>
            </a:fld>
            <a:endParaRPr 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pPr>
              <a:defRPr/>
            </a:pPr>
            <a:r>
              <a:rPr lang="en-US" sz="1200" dirty="0" smtClean="0"/>
              <a:t>The </a:t>
            </a:r>
            <a:r>
              <a:rPr lang="en-US" sz="1200" u="sng" dirty="0" smtClean="0"/>
              <a:t>application process</a:t>
            </a:r>
            <a:r>
              <a:rPr lang="en-US" sz="1200" dirty="0" smtClean="0"/>
              <a:t> is the traditional method for establishing eligibility. It is for the most part a self-certification system with verification of a small number of households later in the school year.  </a:t>
            </a:r>
          </a:p>
          <a:p>
            <a:pPr>
              <a:defRPr/>
            </a:pPr>
            <a:endParaRPr lang="en-US" sz="1200" dirty="0" smtClean="0"/>
          </a:p>
          <a:p>
            <a:r>
              <a:rPr lang="en-US" sz="1200" dirty="0" smtClean="0"/>
              <a:t>Applications are distributed at the beginning of the school year and may</a:t>
            </a:r>
            <a:r>
              <a:rPr lang="en-US" sz="1200" baseline="0" dirty="0" smtClean="0"/>
              <a:t> be used to apply for free or reduced price meals based on income or categorical eligibility. </a:t>
            </a:r>
            <a:r>
              <a:rPr lang="en-US" sz="1200" dirty="0" smtClean="0"/>
              <a:t>The standard application packet distributed by the LEA/school includes:</a:t>
            </a:r>
          </a:p>
          <a:p>
            <a:pPr lvl="1">
              <a:buFontTx/>
              <a:buChar char="•"/>
            </a:pPr>
            <a:r>
              <a:rPr lang="en-US" sz="1200" dirty="0" smtClean="0"/>
              <a:t> The Income Eligibility Guidelines for reduced price meals</a:t>
            </a:r>
          </a:p>
          <a:p>
            <a:pPr lvl="1">
              <a:buFontTx/>
              <a:buChar char="•"/>
            </a:pPr>
            <a:r>
              <a:rPr lang="en-US" sz="1200" dirty="0" smtClean="0"/>
              <a:t> A notice letting families know they may be eligible for free or reduced price meals and</a:t>
            </a:r>
          </a:p>
          <a:p>
            <a:pPr lvl="1">
              <a:buFontTx/>
              <a:buChar char="•"/>
            </a:pPr>
            <a:r>
              <a:rPr lang="en-US" sz="1200" dirty="0" smtClean="0"/>
              <a:t> A waiver of meal benefit information for families that may qualify for low-cost health insurance programs</a:t>
            </a:r>
          </a:p>
          <a:p>
            <a:pPr>
              <a:defRPr/>
            </a:pPr>
            <a:endParaRPr lang="en-US" sz="1200" u="sng" dirty="0" smtClean="0"/>
          </a:p>
          <a:p>
            <a:pPr defTabSz="931774" eaLnBrk="0" fontAlgn="base" hangingPunct="0">
              <a:spcBef>
                <a:spcPct val="30000"/>
              </a:spcBef>
              <a:spcAft>
                <a:spcPct val="0"/>
              </a:spcAft>
              <a:defRPr/>
            </a:pPr>
            <a:r>
              <a:rPr lang="en-US" sz="1200" u="none" dirty="0" smtClean="0"/>
              <a:t>A few terms that are</a:t>
            </a:r>
            <a:r>
              <a:rPr lang="en-US" sz="1200" u="none" baseline="0" dirty="0" smtClean="0"/>
              <a:t> important to understand for purposes of household applications include income eligibility and categorical eligibility.</a:t>
            </a:r>
          </a:p>
          <a:p>
            <a:pPr defTabSz="931774" eaLnBrk="0" fontAlgn="base" hangingPunct="0">
              <a:spcBef>
                <a:spcPct val="30000"/>
              </a:spcBef>
              <a:spcAft>
                <a:spcPct val="0"/>
              </a:spcAft>
              <a:defRPr/>
            </a:pPr>
            <a:endParaRPr lang="en-US" sz="1200" u="sng" dirty="0" smtClean="0"/>
          </a:p>
          <a:p>
            <a:pPr defTabSz="931774" eaLnBrk="0" fontAlgn="base" hangingPunct="0">
              <a:spcBef>
                <a:spcPct val="30000"/>
              </a:spcBef>
              <a:spcAft>
                <a:spcPct val="0"/>
              </a:spcAft>
              <a:defRPr/>
            </a:pPr>
            <a:r>
              <a:rPr lang="en-US" sz="1200" u="sng" dirty="0" smtClean="0"/>
              <a:t>Income eligibility </a:t>
            </a:r>
            <a:r>
              <a:rPr lang="en-US" sz="1200" dirty="0" smtClean="0"/>
              <a:t>means a child is eligible for free or reduced price meals or free milk based on the number of persons in the household and the total gross income of the household. </a:t>
            </a:r>
          </a:p>
          <a:p>
            <a:pPr>
              <a:defRPr/>
            </a:pPr>
            <a:endParaRPr lang="en-US" sz="1200" u="sng" dirty="0" smtClean="0"/>
          </a:p>
          <a:p>
            <a:pPr>
              <a:defRPr/>
            </a:pPr>
            <a:r>
              <a:rPr lang="en-US" sz="1200" u="sng" dirty="0" smtClean="0"/>
              <a:t>Categorical Eligibility </a:t>
            </a:r>
            <a:r>
              <a:rPr lang="en-US" sz="1200" dirty="0" smtClean="0"/>
              <a:t> means a child is eligible for free meals or free milk, as applicable, based on documentation that a child is a member of a </a:t>
            </a:r>
            <a:r>
              <a:rPr lang="en-US" sz="1200" i="1" dirty="0" smtClean="0"/>
              <a:t>Family </a:t>
            </a:r>
            <a:r>
              <a:rPr lang="en-US" sz="1200" dirty="0" smtClean="0"/>
              <a:t>, as defined in this section, and one or more individuals in that family are receiving assistance under Supplemental Nutrition Assistance Program (</a:t>
            </a:r>
            <a:r>
              <a:rPr lang="en-US" sz="1200" i="1" dirty="0" smtClean="0"/>
              <a:t>SNAP), </a:t>
            </a:r>
            <a:r>
              <a:rPr lang="en-US" sz="1200" kern="1200" dirty="0" smtClean="0">
                <a:solidFill>
                  <a:schemeClr val="tx1"/>
                </a:solidFill>
                <a:latin typeface="+mn-lt"/>
                <a:ea typeface="+mn-ea"/>
                <a:cs typeface="+mn-cs"/>
              </a:rPr>
              <a:t>Food Distribution Program on Indian Reservations (</a:t>
            </a:r>
            <a:r>
              <a:rPr lang="en-US" sz="1200" i="1" dirty="0" smtClean="0"/>
              <a:t>FDPIR) </a:t>
            </a:r>
            <a:r>
              <a:rPr lang="en-US" sz="1200" dirty="0" smtClean="0"/>
              <a:t>or the </a:t>
            </a:r>
            <a:r>
              <a:rPr lang="en-US" dirty="0" smtClean="0"/>
              <a:t>Temporary Assistance for Needy Families (</a:t>
            </a:r>
            <a:r>
              <a:rPr lang="en-US" sz="1200" i="1" dirty="0" smtClean="0"/>
              <a:t>TANF) </a:t>
            </a:r>
            <a:r>
              <a:rPr lang="en-US" sz="1200" dirty="0" smtClean="0"/>
              <a:t>program, as defined in this section. A </a:t>
            </a:r>
            <a:r>
              <a:rPr lang="en-US" sz="1200" i="1" dirty="0" smtClean="0"/>
              <a:t>Homeless child </a:t>
            </a:r>
            <a:r>
              <a:rPr lang="en-US" sz="1200" dirty="0" smtClean="0"/>
              <a:t>, a </a:t>
            </a:r>
            <a:r>
              <a:rPr lang="en-US" sz="1200" i="1" dirty="0" smtClean="0"/>
              <a:t>Migrant child </a:t>
            </a:r>
            <a:r>
              <a:rPr lang="en-US" sz="1200" dirty="0" smtClean="0"/>
              <a:t>, a </a:t>
            </a:r>
            <a:r>
              <a:rPr lang="en-US" sz="1200" i="1" dirty="0" smtClean="0"/>
              <a:t>Head Start child </a:t>
            </a:r>
            <a:r>
              <a:rPr lang="en-US" sz="1200" dirty="0" smtClean="0"/>
              <a:t>and a </a:t>
            </a:r>
            <a:r>
              <a:rPr lang="en-US" sz="1200" i="1" dirty="0" smtClean="0"/>
              <a:t>Runaway child </a:t>
            </a:r>
            <a:r>
              <a:rPr lang="en-US" sz="1200" dirty="0" smtClean="0"/>
              <a:t>, as discussed</a:t>
            </a:r>
            <a:r>
              <a:rPr lang="en-US" sz="1200" baseline="0" dirty="0" smtClean="0"/>
              <a:t> next, </a:t>
            </a:r>
            <a:r>
              <a:rPr lang="en-US" sz="1200" dirty="0" smtClean="0"/>
              <a:t>are also categorically eligible. Categorical eligibility and automatic eligibility may be used synonymously.</a:t>
            </a:r>
          </a:p>
          <a:p>
            <a:pPr>
              <a:defRPr/>
            </a:pPr>
            <a:endParaRPr lang="en-US" sz="1200" dirty="0" smtClean="0"/>
          </a:p>
          <a:p>
            <a:pPr>
              <a:defRPr/>
            </a:pPr>
            <a:r>
              <a:rPr lang="en-US" sz="1200" u="sng" dirty="0" smtClean="0"/>
              <a:t>Direct Certification, </a:t>
            </a:r>
            <a:r>
              <a:rPr lang="en-US" sz="1200" u="none" dirty="0" smtClean="0"/>
              <a:t>another</a:t>
            </a:r>
            <a:r>
              <a:rPr lang="en-US" sz="1200" u="none" baseline="0" dirty="0" smtClean="0"/>
              <a:t> process for determining eligibility, </a:t>
            </a:r>
            <a:r>
              <a:rPr lang="en-US" sz="1200" u="none" dirty="0" smtClean="0"/>
              <a:t> </a:t>
            </a:r>
            <a:r>
              <a:rPr lang="en-US" sz="1200" dirty="0" smtClean="0"/>
              <a:t>is the process of determining eligibility for certain categories of children by obtaining information directly from the State or local agency authorized to certify children’s status as being members of households receiving assistance from SNAP, TANF or FDPIR. A child is directly certified in lieu of completion of an application.</a:t>
            </a:r>
          </a:p>
          <a:p>
            <a:pPr>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F32660A4-79C6-4881-B868-A3A9C2FA6C1C}" type="slidenum">
              <a:rPr lang="en-US" smtClean="0"/>
              <a:pPr/>
              <a:t>47</a:t>
            </a:fld>
            <a:endParaRPr 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31774">
              <a:defRPr/>
            </a:pPr>
            <a:r>
              <a:rPr lang="en-US" dirty="0" smtClean="0"/>
              <a:t>This slide</a:t>
            </a:r>
            <a:r>
              <a:rPr lang="en-US" baseline="0" dirty="0" smtClean="0"/>
              <a:t> discusses different types of categorical or automatic eligibility which includes, but is not limited to:</a:t>
            </a:r>
          </a:p>
          <a:p>
            <a:pPr defTabSz="931774">
              <a:defRPr/>
            </a:pPr>
            <a:endParaRPr lang="en-US" baseline="0" dirty="0" smtClean="0"/>
          </a:p>
          <a:p>
            <a:pPr defTabSz="931774">
              <a:buFont typeface="Arial" pitchFamily="34" charset="0"/>
              <a:buChar char="•"/>
              <a:defRPr/>
            </a:pPr>
            <a:r>
              <a:rPr lang="en-US" baseline="0" dirty="0" smtClean="0"/>
              <a:t>Recipients of SNAP, TANF or FDPIR benefits</a:t>
            </a:r>
          </a:p>
          <a:p>
            <a:pPr defTabSz="931774">
              <a:buFont typeface="Arial" pitchFamily="34" charset="0"/>
              <a:buChar char="•"/>
              <a:defRPr/>
            </a:pPr>
            <a:r>
              <a:rPr lang="en-US" baseline="0" dirty="0" smtClean="0"/>
              <a:t>Children in foster care </a:t>
            </a:r>
          </a:p>
          <a:p>
            <a:pPr defTabSz="931774">
              <a:buFont typeface="Arial" pitchFamily="34" charset="0"/>
              <a:buChar char="•"/>
              <a:defRPr/>
            </a:pPr>
            <a:r>
              <a:rPr lang="en-US" baseline="0" dirty="0" smtClean="0"/>
              <a:t>Children enrolled in Head Start or</a:t>
            </a:r>
          </a:p>
          <a:p>
            <a:pPr defTabSz="931774">
              <a:buFont typeface="Arial" pitchFamily="34" charset="0"/>
              <a:buChar char="•"/>
              <a:defRPr/>
            </a:pPr>
            <a:r>
              <a:rPr lang="en-US" baseline="0" dirty="0" smtClean="0"/>
              <a:t>Migrant, homeless, runaway children</a:t>
            </a:r>
            <a:endParaRPr lang="en-US" dirty="0" smtClean="0"/>
          </a:p>
          <a:p>
            <a:endParaRPr lang="en-US" dirty="0"/>
          </a:p>
        </p:txBody>
      </p:sp>
      <p:sp>
        <p:nvSpPr>
          <p:cNvPr id="4" name="Slide Number Placeholder 3"/>
          <p:cNvSpPr>
            <a:spLocks noGrp="1"/>
          </p:cNvSpPr>
          <p:nvPr>
            <p:ph type="sldNum" sz="quarter" idx="10"/>
          </p:nvPr>
        </p:nvSpPr>
        <p:spPr/>
        <p:txBody>
          <a:bodyPr/>
          <a:lstStyle/>
          <a:p>
            <a:fld id="{F32660A4-79C6-4881-B868-A3A9C2FA6C1C}" type="slidenum">
              <a:rPr lang="en-US" smtClean="0"/>
              <a:pPr/>
              <a:t>48</a:t>
            </a:fld>
            <a:endParaRPr 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r>
              <a:rPr lang="en-US" dirty="0" smtClean="0"/>
              <a:t>The application based on income requires more information from the household.  It asks for the last four digits of the social security number of the signing adult (or for the applicant to check the box indicating he or she does not have an SSN); current household income; the source of that income; all household members, including the child; and the signature of the adult household member completing the application.</a:t>
            </a:r>
          </a:p>
          <a:p>
            <a:endParaRPr lang="en-US" dirty="0" smtClean="0"/>
          </a:p>
          <a:p>
            <a:pPr>
              <a:defRPr/>
            </a:pPr>
            <a:r>
              <a:rPr lang="en-US" dirty="0" smtClean="0"/>
              <a:t>The application based on categorical eligibility requires less information. Applications submitted for children who are categorically eligible based on receipt by the household of SNAP, TANF or FDPIR benefits only need to list the children they are applying for, provide a case number and sign the application.  All children in the household are eligible for free meals based on any household member’s receipt of SNAP, TANF or FDPIR benefits. </a:t>
            </a:r>
          </a:p>
          <a:p>
            <a:pPr>
              <a:defRPr/>
            </a:pPr>
            <a:endParaRPr lang="en-US" dirty="0" smtClean="0"/>
          </a:p>
          <a:p>
            <a:pPr>
              <a:defRPr/>
            </a:pPr>
            <a:r>
              <a:rPr lang="en-US" dirty="0" smtClean="0"/>
              <a:t>In addition, an application based on categorical eligibility may be submitted for homeless, Head Start and other categorically eligible children (discussed more in a few minutes).  The household indicates on the application which program the child is under (i.e., homeless, etc.) and the LEA must obtain documentation to support the child’s participation in one of these programs from officials of these programs.  For example, the LEA would contact the homeless liaison for supporting documentation.   </a:t>
            </a:r>
          </a:p>
          <a:p>
            <a:endParaRPr lang="en-US" dirty="0" smtClean="0"/>
          </a:p>
          <a:p>
            <a:pPr defTabSz="931774" eaLnBrk="0" fontAlgn="base" hangingPunct="0">
              <a:spcBef>
                <a:spcPct val="30000"/>
              </a:spcBef>
              <a:spcAft>
                <a:spcPct val="0"/>
              </a:spcAft>
              <a:defRPr/>
            </a:pPr>
            <a:r>
              <a:rPr lang="en-US" dirty="0" smtClean="0"/>
              <a:t>Once an application has been submitted, school officials review the information supplied by the family. </a:t>
            </a:r>
          </a:p>
          <a:p>
            <a:pPr defTabSz="931774" eaLnBrk="0" fontAlgn="base" hangingPunct="0">
              <a:spcBef>
                <a:spcPct val="30000"/>
              </a:spcBef>
              <a:spcAft>
                <a:spcPct val="0"/>
              </a:spcAft>
              <a:defRPr/>
            </a:pPr>
            <a:endParaRPr lang="en-US" dirty="0" smtClean="0"/>
          </a:p>
          <a:p>
            <a:pPr defTabSz="931774" eaLnBrk="0" fontAlgn="base" hangingPunct="0">
              <a:spcBef>
                <a:spcPct val="30000"/>
              </a:spcBef>
              <a:spcAft>
                <a:spcPct val="0"/>
              </a:spcAft>
              <a:defRPr/>
            </a:pPr>
            <a:r>
              <a:rPr lang="en-US" dirty="0" smtClean="0"/>
              <a:t>For income applications, the official designated to make eligibility determinations compares the household size and total gross income on the application to the Free and Reduced Price Income Guidelines.  </a:t>
            </a:r>
          </a:p>
          <a:p>
            <a:endParaRPr lang="en-US" dirty="0" smtClean="0"/>
          </a:p>
          <a:p>
            <a:r>
              <a:rPr lang="en-US" dirty="0" smtClean="0"/>
              <a:t>For categorical eligibility using case numbers (SNAP, TANF, FDPIR), the official determines if the case number is valid (</a:t>
            </a:r>
            <a:r>
              <a:rPr lang="en-US" dirty="0" err="1" smtClean="0"/>
              <a:t>i.e</a:t>
            </a:r>
            <a:r>
              <a:rPr lang="en-US" dirty="0" smtClean="0"/>
              <a:t>, has the correct format for their state) and approves the application for free meals based on the household’s receipt of benefits from one of these programs.  All children are certified. </a:t>
            </a:r>
          </a:p>
          <a:p>
            <a:endParaRPr lang="en-US" dirty="0" smtClean="0"/>
          </a:p>
          <a:p>
            <a:r>
              <a:rPr lang="en-US" dirty="0" smtClean="0"/>
              <a:t>For categorical eligibility based on other programs (homeless, etc.), the official determines eligibility based on supporting documentation for each child based on their participation in these programs.  Their eligibility based on these programs is not extended to other children in the household.  The household may submit income information for these other children. </a:t>
            </a:r>
          </a:p>
          <a:p>
            <a:endParaRPr lang="en-US" dirty="0" smtClean="0"/>
          </a:p>
          <a:p>
            <a:r>
              <a:rPr lang="en-US" dirty="0" smtClean="0"/>
              <a:t>Once an application is approved or denied, the household must be notified of its eligibility status.  Denials must be sent in writing. </a:t>
            </a:r>
          </a:p>
        </p:txBody>
      </p:sp>
      <p:sp>
        <p:nvSpPr>
          <p:cNvPr id="4" name="Slide Number Placeholder 3"/>
          <p:cNvSpPr>
            <a:spLocks noGrp="1"/>
          </p:cNvSpPr>
          <p:nvPr>
            <p:ph type="sldNum" sz="quarter" idx="10"/>
          </p:nvPr>
        </p:nvSpPr>
        <p:spPr/>
        <p:txBody>
          <a:bodyPr/>
          <a:lstStyle/>
          <a:p>
            <a:fld id="{F32660A4-79C6-4881-B868-A3A9C2FA6C1C}" type="slidenum">
              <a:rPr lang="en-US" smtClean="0"/>
              <a:pPr/>
              <a:t>49</a:t>
            </a:fld>
            <a:endParaRPr 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income information contained on the completed income applications is then compared to the income eligibility guidelines, which, like the National Average Payments, are updated each year.</a:t>
            </a:r>
          </a:p>
          <a:p>
            <a:endParaRPr lang="en-US" dirty="0" smtClean="0"/>
          </a:p>
          <a:p>
            <a:r>
              <a:rPr lang="en-US" dirty="0" smtClean="0"/>
              <a:t>The Income Eligibility Guidelines (or IEGs) are used to determine Free/Reduced Price and Paid eligibility status and are calculated based upon the Federal poverty guidelines.</a:t>
            </a:r>
          </a:p>
          <a:p>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F32660A4-79C6-4881-B868-A3A9C2FA6C1C}" type="slidenum">
              <a:rPr lang="en-US" smtClean="0"/>
              <a:pPr/>
              <a:t>50</a:t>
            </a:fld>
            <a:endParaRPr 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Food and Nutrition Service adjusts its eligibility guidelines so that:</a:t>
            </a:r>
          </a:p>
          <a:p>
            <a:pPr lvl="1">
              <a:buFontTx/>
              <a:buChar char="•"/>
            </a:pPr>
            <a:r>
              <a:rPr lang="en-US" dirty="0" smtClean="0"/>
              <a:t> Children from families whose income equals 130% of the Federal poverty level or less are eligible for free meals</a:t>
            </a:r>
          </a:p>
          <a:p>
            <a:pPr lvl="1">
              <a:buFontTx/>
              <a:buChar char="•"/>
            </a:pPr>
            <a:r>
              <a:rPr lang="en-US" dirty="0" smtClean="0"/>
              <a:t> Children from families whose income is more than 130% and no more than 185% of poverty are eligible for reduced price meals</a:t>
            </a:r>
          </a:p>
          <a:p>
            <a:pPr lvl="1">
              <a:buFontTx/>
              <a:buChar char="•"/>
            </a:pPr>
            <a:r>
              <a:rPr lang="en-US" dirty="0" smtClean="0"/>
              <a:t> Children from families whose household income is above 185% of the poverty statistics for their household size pay full price for their meals</a:t>
            </a:r>
          </a:p>
          <a:p>
            <a:endParaRPr lang="en-US" dirty="0"/>
          </a:p>
        </p:txBody>
      </p:sp>
      <p:sp>
        <p:nvSpPr>
          <p:cNvPr id="4" name="Slide Number Placeholder 3"/>
          <p:cNvSpPr>
            <a:spLocks noGrp="1"/>
          </p:cNvSpPr>
          <p:nvPr>
            <p:ph type="sldNum" sz="quarter" idx="10"/>
          </p:nvPr>
        </p:nvSpPr>
        <p:spPr/>
        <p:txBody>
          <a:bodyPr/>
          <a:lstStyle/>
          <a:p>
            <a:fld id="{F32660A4-79C6-4881-B868-A3A9C2FA6C1C}" type="slidenum">
              <a:rPr lang="en-US" smtClean="0"/>
              <a:pPr/>
              <a:t>51</a:t>
            </a:fld>
            <a:endParaRPr 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Many children qualify for our programs based on their family’s income and size. This chart represents the current income standard for our programs, based on the Federal Income Poverty Guidelines. They</a:t>
            </a:r>
            <a:r>
              <a:rPr lang="en-US" baseline="0" dirty="0" smtClean="0"/>
              <a:t> apply to </a:t>
            </a:r>
            <a:r>
              <a:rPr lang="en-US" dirty="0" smtClean="0"/>
              <a:t>the 48 contiguous states, DC, Guam, and the Territories. </a:t>
            </a:r>
          </a:p>
          <a:p>
            <a:endParaRPr lang="en-US" dirty="0" smtClean="0"/>
          </a:p>
          <a:p>
            <a:r>
              <a:rPr lang="en-US" dirty="0" smtClean="0"/>
              <a:t>Free meals are provided to households with incomes at 130 percent or less of the standard. Reduced price meals are provided to households with incomes between 130 and 185 percent.  </a:t>
            </a:r>
          </a:p>
          <a:p>
            <a:endParaRPr lang="en-US" dirty="0" smtClean="0"/>
          </a:p>
          <a:p>
            <a:r>
              <a:rPr lang="en-US" dirty="0" smtClean="0"/>
              <a:t>Families apply based on income by submitting and application that shows any income earned by and household member. This includes all earnings before taxes or deductions are taken out, and money from certain government programs. Some income isn’t reported, such as income for disaster assistance or housing allowances for low-income persons. Each school district must “verify” three percent of applications each year to ensure families are accurately reporting their income.</a:t>
            </a:r>
          </a:p>
          <a:p>
            <a:endParaRPr lang="en-US" dirty="0" smtClean="0"/>
          </a:p>
          <a:p>
            <a:r>
              <a:rPr lang="en-US" dirty="0" smtClean="0"/>
              <a:t>Once a child is certified for free or reduced price meals, their eligibility remains in effect for the duration of the school year and for 30 days into the following school year. And, even if a child is determined ineligible for free or reduced price meals, they can still purchase a meal at the “paid” rate.</a:t>
            </a:r>
          </a:p>
          <a:p>
            <a:endParaRPr lang="en-US" dirty="0"/>
          </a:p>
        </p:txBody>
      </p:sp>
      <p:sp>
        <p:nvSpPr>
          <p:cNvPr id="4" name="Slide Number Placeholder 3"/>
          <p:cNvSpPr>
            <a:spLocks noGrp="1"/>
          </p:cNvSpPr>
          <p:nvPr>
            <p:ph type="sldNum" sz="quarter" idx="10"/>
          </p:nvPr>
        </p:nvSpPr>
        <p:spPr/>
        <p:txBody>
          <a:bodyPr/>
          <a:lstStyle/>
          <a:p>
            <a:fld id="{F32660A4-79C6-4881-B868-A3A9C2FA6C1C}" type="slidenum">
              <a:rPr lang="en-US" smtClean="0"/>
              <a:pPr/>
              <a:t>52</a:t>
            </a:fld>
            <a:endParaRPr lang="en-US"/>
          </a:p>
        </p:txBody>
      </p:sp>
    </p:spTree>
    <p:extLst>
      <p:ext uri="{BB962C8B-B14F-4D97-AF65-F5344CB8AC3E}">
        <p14:creationId xmlns:p14="http://schemas.microsoft.com/office/powerpoint/2010/main" val="95493651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For the purposes of our application process, we define “income” to include earned and unearned income received on a regular basis, before any deductions.</a:t>
            </a:r>
            <a:r>
              <a:rPr lang="en-US" baseline="0" dirty="0" smtClean="0"/>
              <a:t> This may include,</a:t>
            </a:r>
            <a:endParaRPr lang="en-US" dirty="0" smtClean="0"/>
          </a:p>
          <a:p>
            <a:endParaRPr lang="en-US" dirty="0" smtClean="0"/>
          </a:p>
          <a:p>
            <a:pPr lvl="2">
              <a:buFontTx/>
              <a:buChar char="•"/>
            </a:pPr>
            <a:r>
              <a:rPr lang="en-US" dirty="0" smtClean="0"/>
              <a:t>Monetary compensation for services (wages, etc.)</a:t>
            </a:r>
          </a:p>
          <a:p>
            <a:pPr lvl="2">
              <a:buFontTx/>
              <a:buChar char="•"/>
            </a:pPr>
            <a:r>
              <a:rPr lang="en-US" dirty="0" smtClean="0"/>
              <a:t> Net income from non-farm self-employment</a:t>
            </a:r>
          </a:p>
          <a:p>
            <a:pPr lvl="2">
              <a:buFontTx/>
              <a:buChar char="•"/>
            </a:pPr>
            <a:r>
              <a:rPr lang="en-US" dirty="0" smtClean="0"/>
              <a:t> Net income from farm self-employment</a:t>
            </a:r>
          </a:p>
          <a:p>
            <a:pPr lvl="2">
              <a:buFontTx/>
              <a:buChar char="•"/>
            </a:pPr>
            <a:r>
              <a:rPr lang="en-US" dirty="0" smtClean="0"/>
              <a:t> Social Security</a:t>
            </a:r>
          </a:p>
          <a:p>
            <a:pPr lvl="2">
              <a:buFontTx/>
              <a:buChar char="•"/>
            </a:pPr>
            <a:r>
              <a:rPr lang="en-US" dirty="0" smtClean="0"/>
              <a:t> Dividends of interest on savings, bonds, etc.</a:t>
            </a:r>
          </a:p>
          <a:p>
            <a:pPr lvl="2">
              <a:buFontTx/>
              <a:buChar char="•"/>
            </a:pPr>
            <a:r>
              <a:rPr lang="en-US" dirty="0" smtClean="0"/>
              <a:t> Public assistance or welfare payments</a:t>
            </a:r>
          </a:p>
          <a:p>
            <a:pPr lvl="2">
              <a:buFontTx/>
              <a:buChar char="•"/>
            </a:pPr>
            <a:r>
              <a:rPr lang="en-US" dirty="0" smtClean="0"/>
              <a:t> Unemployment compensation</a:t>
            </a:r>
          </a:p>
          <a:p>
            <a:pPr lvl="2">
              <a:buFontTx/>
              <a:buChar char="•"/>
            </a:pPr>
            <a:r>
              <a:rPr lang="en-US" dirty="0" smtClean="0"/>
              <a:t> Other forms of regular income</a:t>
            </a:r>
          </a:p>
          <a:p>
            <a:pPr lvl="2">
              <a:buFontTx/>
              <a:buNone/>
            </a:pPr>
            <a:endParaRPr lang="en-US" dirty="0" smtClean="0"/>
          </a:p>
          <a:p>
            <a:r>
              <a:rPr lang="en-US" dirty="0" smtClean="0"/>
              <a:t>It</a:t>
            </a:r>
            <a:r>
              <a:rPr lang="en-US" baseline="0" dirty="0" smtClean="0"/>
              <a:t> is important to note that t</a:t>
            </a:r>
            <a:r>
              <a:rPr lang="en-US" dirty="0" smtClean="0"/>
              <a:t>here are no deductions for expenses or hardship conditions.  </a:t>
            </a:r>
          </a:p>
          <a:p>
            <a:endParaRPr lang="en-US" sz="800" dirty="0" smtClean="0"/>
          </a:p>
          <a:p>
            <a:r>
              <a:rPr lang="en-US" dirty="0" smtClean="0"/>
              <a:t>“ Household” means family as defined in 245.2(b): “Family means a group of related or non-related individuals, who are not residents of an institution or boarding house, but who are living as one economic unit.”  </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F32660A4-79C6-4881-B868-A3A9C2FA6C1C}" type="slidenum">
              <a:rPr lang="en-US" smtClean="0"/>
              <a:pPr/>
              <a:t>53</a:t>
            </a:fld>
            <a:endParaRPr 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Many children in these groups will be directly certified.  Only children in these groups that are in the applicable program are considered categorically eligible as a migrant, runaway or homeless child.  If for some reason they are not directly certified, they would submit the application we just spoke about.</a:t>
            </a:r>
          </a:p>
          <a:p>
            <a:endParaRPr lang="en-US" sz="600" dirty="0" smtClean="0"/>
          </a:p>
          <a:p>
            <a:r>
              <a:rPr lang="en-US" dirty="0" smtClean="0"/>
              <a:t>Migrant children must be determined to be in the Migrant Education Program (or MEP) by the MEP coordinator or recruiter. A child who may be migratory but who is not identified as participating in the MEP is not considered categorically eligible under this criterion. </a:t>
            </a:r>
          </a:p>
          <a:p>
            <a:endParaRPr lang="en-US" sz="600" dirty="0" smtClean="0"/>
          </a:p>
          <a:p>
            <a:r>
              <a:rPr lang="en-US" dirty="0" smtClean="0"/>
              <a:t>Similarly, runaways must be served by a program established by the Runaway and Homeless Youth Act (RHYA).  This information is maintained by the LEA’s homeless coordinator or may be obtained from officials administering a program under this authority. Again, a runaway child not served by RHYA program is not categorically eligible under this criterion. </a:t>
            </a:r>
          </a:p>
          <a:p>
            <a:endParaRPr lang="en-US" sz="600" dirty="0" smtClean="0"/>
          </a:p>
          <a:p>
            <a:r>
              <a:rPr lang="en-US" dirty="0" smtClean="0"/>
              <a:t>A child is determined homeless by the LEA’s homeless coordinator under the provisions of the McKinney-Vento Homeless Assistance Act. Unless a child’s homelessness is documented through the homeless coordinator or officials operating</a:t>
            </a:r>
            <a:r>
              <a:rPr lang="en-US" baseline="0" dirty="0" smtClean="0"/>
              <a:t> a homeless shelter</a:t>
            </a:r>
            <a:r>
              <a:rPr lang="en-US" dirty="0" smtClean="0"/>
              <a:t>, that child is not categorically eligible under this criterion. </a:t>
            </a:r>
          </a:p>
          <a:p>
            <a:endParaRPr lang="en-US" sz="600" dirty="0" smtClean="0"/>
          </a:p>
          <a:p>
            <a:endParaRPr lang="en-US" dirty="0"/>
          </a:p>
        </p:txBody>
      </p:sp>
      <p:sp>
        <p:nvSpPr>
          <p:cNvPr id="4" name="Slide Number Placeholder 3"/>
          <p:cNvSpPr>
            <a:spLocks noGrp="1"/>
          </p:cNvSpPr>
          <p:nvPr>
            <p:ph type="sldNum" sz="quarter" idx="10"/>
          </p:nvPr>
        </p:nvSpPr>
        <p:spPr/>
        <p:txBody>
          <a:bodyPr/>
          <a:lstStyle/>
          <a:p>
            <a:fld id="{F32660A4-79C6-4881-B868-A3A9C2FA6C1C}" type="slidenum">
              <a:rPr lang="en-US" smtClean="0"/>
              <a:pPr/>
              <a:t>54</a:t>
            </a:fld>
            <a:endParaRPr 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cs typeface="Times New Roman" pitchFamily="18" charset="0"/>
              </a:rPr>
              <a:t>A child in foster care is categorically eligible for free meals and may be certified without an application if documentation is received directly from a foster care agency or the court system. </a:t>
            </a:r>
          </a:p>
          <a:p>
            <a:endParaRPr lang="en-US" dirty="0" smtClean="0">
              <a:cs typeface="Times New Roman" pitchFamily="18" charset="0"/>
            </a:endParaRPr>
          </a:p>
          <a:p>
            <a:r>
              <a:rPr lang="en-US" dirty="0" smtClean="0">
                <a:cs typeface="Times New Roman" pitchFamily="18" charset="0"/>
              </a:rPr>
              <a:t>Households with foster and non-foster children may choose to include the foster child as a household member, as well as any personal income earned by the foster child, on the same application that includes their non-foster children.</a:t>
            </a:r>
          </a:p>
          <a:p>
            <a:endParaRPr lang="en-US" dirty="0" smtClean="0">
              <a:cs typeface="Times New Roman" pitchFamily="18" charset="0"/>
            </a:endParaRPr>
          </a:p>
          <a:p>
            <a:r>
              <a:rPr lang="en-US" dirty="0" smtClean="0">
                <a:cs typeface="Times New Roman" pitchFamily="18" charset="0"/>
              </a:rPr>
              <a:t>The presence of a child in foster care does </a:t>
            </a:r>
            <a:r>
              <a:rPr lang="en-US" u="sng" dirty="0" smtClean="0">
                <a:cs typeface="Times New Roman" pitchFamily="18" charset="0"/>
              </a:rPr>
              <a:t>not</a:t>
            </a:r>
            <a:r>
              <a:rPr lang="en-US" dirty="0" smtClean="0">
                <a:cs typeface="Times New Roman" pitchFamily="18" charset="0"/>
              </a:rPr>
              <a:t> convey eligibility of free meals to all children in the household.</a:t>
            </a:r>
          </a:p>
          <a:p>
            <a:endParaRPr lang="en-US" dirty="0" smtClean="0">
              <a:cs typeface="Times New Roman" pitchFamily="18" charset="0"/>
            </a:endParaRPr>
          </a:p>
          <a:p>
            <a:r>
              <a:rPr lang="en-US" dirty="0" smtClean="0">
                <a:cs typeface="Times New Roman" pitchFamily="18" charset="0"/>
              </a:rPr>
              <a:t>As</a:t>
            </a:r>
            <a:r>
              <a:rPr lang="en-US" baseline="0" dirty="0" smtClean="0">
                <a:cs typeface="Times New Roman" pitchFamily="18" charset="0"/>
              </a:rPr>
              <a:t> a r</a:t>
            </a:r>
            <a:r>
              <a:rPr lang="en-US" dirty="0" smtClean="0">
                <a:cs typeface="Times New Roman" pitchFamily="18" charset="0"/>
              </a:rPr>
              <a:t>eminder,</a:t>
            </a:r>
            <a:r>
              <a:rPr lang="en-US" baseline="0" dirty="0" smtClean="0">
                <a:cs typeface="Times New Roman" pitchFamily="18" charset="0"/>
              </a:rPr>
              <a:t> </a:t>
            </a:r>
            <a:r>
              <a:rPr lang="en-US" dirty="0" smtClean="0">
                <a:cs typeface="Times New Roman" pitchFamily="18" charset="0"/>
              </a:rPr>
              <a:t>this provision applies only to formal foster care arrangements.</a:t>
            </a:r>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F32660A4-79C6-4881-B868-A3A9C2FA6C1C}" type="slidenum">
              <a:rPr lang="en-US" smtClean="0"/>
              <a:pPr/>
              <a:t>55</a:t>
            </a:fld>
            <a:endParaRPr 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Direct certification of children in SNAP households is mandatory for all SFAs. The LEA</a:t>
            </a:r>
            <a:r>
              <a:rPr lang="en-US" baseline="0" dirty="0" smtClean="0"/>
              <a:t> conducts direct certification with SNAP 3 times are at or near the beginning of the School Year.</a:t>
            </a:r>
            <a:endParaRPr lang="en-US" dirty="0" smtClean="0"/>
          </a:p>
          <a:p>
            <a:endParaRPr lang="en-US" dirty="0" smtClean="0"/>
          </a:p>
          <a:p>
            <a:r>
              <a:rPr lang="en-US" dirty="0" smtClean="0"/>
              <a:t>Direct certification</a:t>
            </a:r>
            <a:r>
              <a:rPr lang="en-US" baseline="0" dirty="0" smtClean="0"/>
              <a:t> is conducted in a variety of ways.  </a:t>
            </a:r>
          </a:p>
          <a:p>
            <a:pPr>
              <a:buFont typeface="Arial" pitchFamily="34" charset="0"/>
              <a:buChar char="•"/>
            </a:pPr>
            <a:r>
              <a:rPr lang="en-US" baseline="0" dirty="0" smtClean="0"/>
              <a:t>The SA may provide lists to LEAs of all school age children in their district or</a:t>
            </a:r>
          </a:p>
          <a:p>
            <a:pPr>
              <a:buFont typeface="Arial" pitchFamily="34" charset="0"/>
              <a:buChar char="•"/>
            </a:pPr>
            <a:r>
              <a:rPr lang="en-US" baseline="0" dirty="0" smtClean="0"/>
              <a:t>LEAs may be able to directly access the data base</a:t>
            </a:r>
          </a:p>
          <a:p>
            <a:endParaRPr lang="en-US" baseline="0" dirty="0" smtClean="0"/>
          </a:p>
          <a:p>
            <a:r>
              <a:rPr lang="en-US" baseline="0" dirty="0" smtClean="0"/>
              <a:t>.  </a:t>
            </a:r>
          </a:p>
          <a:p>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F32660A4-79C6-4881-B868-A3A9C2FA6C1C}" type="slidenum">
              <a:rPr lang="en-US" smtClean="0"/>
              <a:pPr/>
              <a:t>56</a:t>
            </a:fld>
            <a:endParaRPr lang="en-US"/>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defRPr/>
            </a:pPr>
            <a:r>
              <a:rPr lang="en-US" dirty="0" smtClean="0"/>
              <a:t>You likely already know that there is optional direct certification of children in TANF families. LEAs also have discretion to “directly certify” homeless children, runaway children covered under the Runaway and Homeless Youth Act and the McKinney-Vento Homeless Youth Act, and Migrant Education Program. This is at the option of the LEA. </a:t>
            </a:r>
          </a:p>
          <a:p>
            <a:pPr>
              <a:defRPr/>
            </a:pPr>
            <a:endParaRPr lang="en-US" dirty="0" smtClean="0"/>
          </a:p>
          <a:p>
            <a:pPr>
              <a:defRPr/>
            </a:pPr>
            <a:r>
              <a:rPr lang="en-US" dirty="0" smtClean="0"/>
              <a:t>The homeless coordinator/liaison may also be able to assist in identifying migrant, runaway or foster children. </a:t>
            </a:r>
          </a:p>
          <a:p>
            <a:pPr>
              <a:defRPr/>
            </a:pPr>
            <a:endParaRPr lang="en-US" dirty="0" smtClean="0"/>
          </a:p>
          <a:p>
            <a:pPr>
              <a:defRPr/>
            </a:pPr>
            <a:endParaRPr lang="en-US" dirty="0" smtClean="0"/>
          </a:p>
        </p:txBody>
      </p:sp>
      <p:sp>
        <p:nvSpPr>
          <p:cNvPr id="4" name="Slide Number Placeholder 3"/>
          <p:cNvSpPr>
            <a:spLocks noGrp="1"/>
          </p:cNvSpPr>
          <p:nvPr>
            <p:ph type="sldNum" sz="quarter" idx="10"/>
          </p:nvPr>
        </p:nvSpPr>
        <p:spPr/>
        <p:txBody>
          <a:bodyPr/>
          <a:lstStyle/>
          <a:p>
            <a:fld id="{F32660A4-79C6-4881-B868-A3A9C2FA6C1C}" type="slidenum">
              <a:rPr lang="en-US" smtClean="0"/>
              <a:pPr/>
              <a:t>57</a:t>
            </a:fld>
            <a:endParaRPr lang="en-US"/>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sz="800" dirty="0" smtClean="0"/>
          </a:p>
          <a:p>
            <a:r>
              <a:rPr lang="en-US" dirty="0" smtClean="0"/>
              <a:t>As previously mentioned, direct certification is used for children eligible for free meals due to household participation in TANF or SNAP.  </a:t>
            </a:r>
          </a:p>
          <a:p>
            <a:endParaRPr lang="en-US" dirty="0" smtClean="0"/>
          </a:p>
          <a:p>
            <a:r>
              <a:rPr lang="en-US" dirty="0" smtClean="0"/>
              <a:t>Through the direct certification process, a school receives documentation directly from SNAP or TANF officials that children are members of households receiving SNAP or TANF benefits.  There is no application.</a:t>
            </a:r>
            <a:br>
              <a:rPr lang="en-US" dirty="0" smtClean="0"/>
            </a:br>
            <a:endParaRPr lang="en-US" dirty="0" smtClean="0"/>
          </a:p>
          <a:p>
            <a:r>
              <a:rPr lang="en-US" dirty="0" smtClean="0"/>
              <a:t>Unique identifiers such as birth date, social security number if available, or parent/guardian name ensure an exact match.</a:t>
            </a:r>
          </a:p>
          <a:p>
            <a:endParaRPr lang="en-US" dirty="0" smtClean="0"/>
          </a:p>
          <a:p>
            <a:r>
              <a:rPr lang="en-US" dirty="0" smtClean="0"/>
              <a:t>Directly certified children are not subject to verification since the LEA has already “verified” that the child is eligible because they are members of households receiving SNAP or TANF benefits. </a:t>
            </a:r>
          </a:p>
          <a:p>
            <a:endParaRPr lang="en-US" dirty="0" smtClean="0"/>
          </a:p>
          <a:p>
            <a:r>
              <a:rPr lang="en-US" dirty="0" smtClean="0"/>
              <a:t>For</a:t>
            </a:r>
            <a:r>
              <a:rPr lang="en-US" baseline="0" dirty="0" smtClean="0"/>
              <a:t> any directly certified children, f</a:t>
            </a:r>
            <a:r>
              <a:rPr lang="en-US" dirty="0" smtClean="0"/>
              <a:t>amilies must be given the opportunity to decline benefits.</a:t>
            </a:r>
          </a:p>
          <a:p>
            <a:endParaRPr lang="en-US" dirty="0"/>
          </a:p>
        </p:txBody>
      </p:sp>
      <p:sp>
        <p:nvSpPr>
          <p:cNvPr id="4" name="Slide Number Placeholder 3"/>
          <p:cNvSpPr>
            <a:spLocks noGrp="1"/>
          </p:cNvSpPr>
          <p:nvPr>
            <p:ph type="sldNum" sz="quarter" idx="10"/>
          </p:nvPr>
        </p:nvSpPr>
        <p:spPr/>
        <p:txBody>
          <a:bodyPr/>
          <a:lstStyle/>
          <a:p>
            <a:fld id="{F32660A4-79C6-4881-B868-A3A9C2FA6C1C}" type="slidenum">
              <a:rPr lang="en-US" smtClean="0"/>
              <a:pPr/>
              <a:t>58</a:t>
            </a:fld>
            <a:endParaRPr lang="en-US"/>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Any sharing of information must meet the disclosure limitations in the National School Lunch Act to protect children’s eligibility information. Disclosures without parental consent are limited to certain Federal or state education or health programs.  </a:t>
            </a:r>
          </a:p>
          <a:p>
            <a:endParaRPr lang="en-US" dirty="0" smtClean="0"/>
          </a:p>
          <a:p>
            <a:r>
              <a:rPr lang="en-US" dirty="0" smtClean="0"/>
              <a:t>In addition, any individual receiving a children’s status must be directly connected with the administration and enforcement</a:t>
            </a:r>
            <a:r>
              <a:rPr lang="en-US" baseline="0" dirty="0" smtClean="0"/>
              <a:t> of t</a:t>
            </a:r>
            <a:r>
              <a:rPr lang="en-US" dirty="0" smtClean="0"/>
              <a:t>hese programs.   </a:t>
            </a:r>
          </a:p>
          <a:p>
            <a:endParaRPr lang="en-US" dirty="0" smtClean="0"/>
          </a:p>
          <a:p>
            <a:r>
              <a:rPr lang="en-US" i="0" dirty="0" smtClean="0"/>
              <a:t>In general, </a:t>
            </a:r>
            <a:r>
              <a:rPr lang="en-US" dirty="0" smtClean="0"/>
              <a:t>access is limited to the child’s name or</a:t>
            </a:r>
            <a:r>
              <a:rPr lang="en-US" baseline="0" dirty="0" smtClean="0"/>
              <a:t> other identifier and their eligibility status.  T</a:t>
            </a:r>
            <a:r>
              <a:rPr lang="en-US" dirty="0" smtClean="0"/>
              <a:t>hey do not have access to other information, such as the</a:t>
            </a:r>
            <a:r>
              <a:rPr lang="en-US" baseline="0" dirty="0" smtClean="0"/>
              <a:t> source of eligibility, i.e., income or SNAP eligible. </a:t>
            </a:r>
            <a:endParaRPr lang="en-US" dirty="0" smtClean="0"/>
          </a:p>
          <a:p>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F32660A4-79C6-4881-B868-A3A9C2FA6C1C}" type="slidenum">
              <a:rPr lang="en-US" smtClean="0"/>
              <a:pPr/>
              <a:t>59</a:t>
            </a:fld>
            <a:endParaRPr lang="en-US"/>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31774" eaLnBrk="0" fontAlgn="base" hangingPunct="0">
              <a:spcBef>
                <a:spcPct val="30000"/>
              </a:spcBef>
              <a:spcAft>
                <a:spcPct val="0"/>
              </a:spcAft>
              <a:defRPr/>
            </a:pPr>
            <a:r>
              <a:rPr lang="en-US" dirty="0" smtClean="0"/>
              <a:t>The material we’ve covered in this section and the next is found in the eligibility manual. The  </a:t>
            </a:r>
            <a:r>
              <a:rPr lang="en-US" i="1" dirty="0" smtClean="0"/>
              <a:t>Eligibility Manual for School Meals – Federal Policy for Determining and Verifying Eligibility</a:t>
            </a:r>
            <a:r>
              <a:rPr lang="en-US" dirty="0" smtClean="0"/>
              <a:t>  is posted on our website under the Eligibility heading. </a:t>
            </a:r>
            <a:r>
              <a:rPr lang="en-US" sz="1200" dirty="0" smtClean="0"/>
              <a:t>You may find and download the Manual from the “Guidance” section on FNS website.</a:t>
            </a:r>
            <a:r>
              <a:rPr lang="en-US" sz="1200" baseline="0" dirty="0" smtClean="0"/>
              <a:t> </a:t>
            </a:r>
            <a:endParaRPr lang="en-US" dirty="0" smtClean="0"/>
          </a:p>
          <a:p>
            <a:pPr defTabSz="931774" eaLnBrk="0" fontAlgn="base" hangingPunct="0">
              <a:spcBef>
                <a:spcPct val="30000"/>
              </a:spcBef>
              <a:spcAft>
                <a:spcPct val="0"/>
              </a:spcAft>
              <a:defRPr/>
            </a:pPr>
            <a:endParaRPr lang="en-US" baseline="0" dirty="0" smtClean="0"/>
          </a:p>
          <a:p>
            <a:pPr defTabSz="931774" eaLnBrk="0" fontAlgn="base" hangingPunct="0">
              <a:spcBef>
                <a:spcPct val="30000"/>
              </a:spcBef>
              <a:spcAft>
                <a:spcPct val="0"/>
              </a:spcAft>
              <a:defRPr/>
            </a:pPr>
            <a:r>
              <a:rPr lang="en-US" baseline="0" dirty="0" smtClean="0"/>
              <a:t>FNS updates the Manual annually to incorporate any policy memos or changes that occur. </a:t>
            </a:r>
          </a:p>
          <a:p>
            <a:pPr defTabSz="931774" eaLnBrk="0" fontAlgn="base" hangingPunct="0">
              <a:spcBef>
                <a:spcPct val="30000"/>
              </a:spcBef>
              <a:spcAft>
                <a:spcPct val="0"/>
              </a:spcAft>
              <a:defRPr/>
            </a:pPr>
            <a:endParaRPr lang="en-US" baseline="0" dirty="0" smtClean="0"/>
          </a:p>
          <a:p>
            <a:pPr defTabSz="931774" eaLnBrk="0" fontAlgn="base" hangingPunct="0">
              <a:spcBef>
                <a:spcPct val="30000"/>
              </a:spcBef>
              <a:spcAft>
                <a:spcPct val="0"/>
              </a:spcAft>
              <a:defRPr/>
            </a:pPr>
            <a:r>
              <a:rPr lang="en-US" sz="1200" dirty="0" smtClean="0"/>
              <a:t>After</a:t>
            </a:r>
            <a:r>
              <a:rPr lang="en-US" sz="1200" baseline="0" dirty="0" smtClean="0"/>
              <a:t> reading the Eligibility Manual, i</a:t>
            </a:r>
            <a:r>
              <a:rPr lang="en-US" sz="1200" dirty="0" smtClean="0"/>
              <a:t>f you still aren’t sure whether the requestor is allowed to obtain the information, please contact your FNS Regional Office.</a:t>
            </a:r>
            <a:endParaRPr lang="en-US" dirty="0" smtClean="0"/>
          </a:p>
          <a:p>
            <a:endParaRPr lang="en-US" dirty="0" smtClean="0"/>
          </a:p>
          <a:p>
            <a:r>
              <a:rPr lang="en-US" dirty="0" smtClean="0"/>
              <a:t>Eligibility manual link https://fns-prod.azureedge.net/sites/default/files/cn/2017eligibilitynohighlight.pdf </a:t>
            </a:r>
            <a:endParaRPr lang="en-US" dirty="0"/>
          </a:p>
        </p:txBody>
      </p:sp>
      <p:sp>
        <p:nvSpPr>
          <p:cNvPr id="4" name="Slide Number Placeholder 3"/>
          <p:cNvSpPr>
            <a:spLocks noGrp="1"/>
          </p:cNvSpPr>
          <p:nvPr>
            <p:ph type="sldNum" sz="quarter" idx="10"/>
          </p:nvPr>
        </p:nvSpPr>
        <p:spPr/>
        <p:txBody>
          <a:bodyPr/>
          <a:lstStyle/>
          <a:p>
            <a:fld id="{F32660A4-79C6-4881-B868-A3A9C2FA6C1C}" type="slidenum">
              <a:rPr lang="en-US" smtClean="0"/>
              <a:pPr/>
              <a:t>60</a:t>
            </a:fld>
            <a:endParaRPr lang="en-US"/>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nSpc>
                <a:spcPct val="90000"/>
              </a:lnSpc>
              <a:defRPr/>
            </a:pPr>
            <a:r>
              <a:rPr lang="en-US" sz="1000" dirty="0" smtClean="0"/>
              <a:t>Here is a</a:t>
            </a:r>
            <a:r>
              <a:rPr lang="en-US" sz="1000" baseline="0" dirty="0" smtClean="0"/>
              <a:t> chart from the Eligibility Manual that is designed for easy reference on releasing student’s information.  This information is from the National School Lunch Act and our regulations in 245.6. </a:t>
            </a:r>
            <a:endParaRPr lang="en-US" sz="1000" dirty="0" smtClean="0"/>
          </a:p>
          <a:p>
            <a:pPr>
              <a:lnSpc>
                <a:spcPct val="90000"/>
              </a:lnSpc>
              <a:defRPr/>
            </a:pPr>
            <a:endParaRPr lang="en-US" sz="1000" dirty="0" smtClean="0"/>
          </a:p>
          <a:p>
            <a:pPr>
              <a:lnSpc>
                <a:spcPct val="90000"/>
              </a:lnSpc>
              <a:defRPr/>
            </a:pPr>
            <a:r>
              <a:rPr lang="en-US" sz="1000" dirty="0" smtClean="0"/>
              <a:t>The confidentiality of personal data is extremely important and the National School Lunch Act is very specific on what information about a child’s eligibility for free or reduced price meals may be disclosed and to whom. </a:t>
            </a:r>
          </a:p>
          <a:p>
            <a:pPr>
              <a:lnSpc>
                <a:spcPct val="90000"/>
              </a:lnSpc>
              <a:defRPr/>
            </a:pPr>
            <a:endParaRPr lang="en-US" sz="1000" dirty="0" smtClean="0"/>
          </a:p>
          <a:p>
            <a:pPr>
              <a:lnSpc>
                <a:spcPct val="90000"/>
              </a:lnSpc>
              <a:defRPr/>
            </a:pPr>
            <a:r>
              <a:rPr lang="en-US" sz="1000" dirty="0" smtClean="0"/>
              <a:t>FNS has tried to provide LEAs and state agencies with guidance on when to disclose information requested by various government and non-government entities.</a:t>
            </a:r>
            <a:r>
              <a:rPr lang="en-US" sz="1000" baseline="0" dirty="0" smtClean="0"/>
              <a:t> </a:t>
            </a:r>
            <a:endParaRPr lang="en-US" sz="1000" dirty="0" smtClean="0"/>
          </a:p>
          <a:p>
            <a:pPr>
              <a:lnSpc>
                <a:spcPct val="90000"/>
              </a:lnSpc>
              <a:defRPr/>
            </a:pPr>
            <a:endParaRPr lang="en-US" sz="1000" dirty="0" smtClean="0"/>
          </a:p>
          <a:p>
            <a:pPr>
              <a:lnSpc>
                <a:spcPct val="90000"/>
              </a:lnSpc>
              <a:defRPr/>
            </a:pPr>
            <a:r>
              <a:rPr lang="en-US" sz="1000" dirty="0" smtClean="0"/>
              <a:t>Next we will discuss the </a:t>
            </a:r>
            <a:r>
              <a:rPr lang="en-US" sz="1000" baseline="0" dirty="0" smtClean="0"/>
              <a:t>verification process, community eligibility and the school breakfast program.</a:t>
            </a:r>
            <a:endParaRPr lang="en-US" sz="1000" dirty="0" smtClean="0"/>
          </a:p>
        </p:txBody>
      </p:sp>
      <p:sp>
        <p:nvSpPr>
          <p:cNvPr id="4" name="Slide Number Placeholder 3"/>
          <p:cNvSpPr>
            <a:spLocks noGrp="1"/>
          </p:cNvSpPr>
          <p:nvPr>
            <p:ph type="sldNum" sz="quarter" idx="10"/>
          </p:nvPr>
        </p:nvSpPr>
        <p:spPr/>
        <p:txBody>
          <a:bodyPr/>
          <a:lstStyle/>
          <a:p>
            <a:fld id="{F32660A4-79C6-4881-B868-A3A9C2FA6C1C}" type="slidenum">
              <a:rPr lang="en-US" smtClean="0"/>
              <a:pPr/>
              <a:t>61</a:t>
            </a:fld>
            <a:endParaRPr lang="en-US"/>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After the</a:t>
            </a:r>
            <a:r>
              <a:rPr lang="en-US" baseline="0" dirty="0" smtClean="0"/>
              <a:t> SFA makes student eligibility determinations at the beginning of the school year, they’re required to conduct verification of the information provided by the household on their application.   </a:t>
            </a:r>
          </a:p>
          <a:p>
            <a:endParaRPr lang="en-US" baseline="0" dirty="0" smtClean="0"/>
          </a:p>
        </p:txBody>
      </p:sp>
      <p:sp>
        <p:nvSpPr>
          <p:cNvPr id="4" name="Slide Number Placeholder 3"/>
          <p:cNvSpPr>
            <a:spLocks noGrp="1"/>
          </p:cNvSpPr>
          <p:nvPr>
            <p:ph type="sldNum" sz="quarter" idx="10"/>
          </p:nvPr>
        </p:nvSpPr>
        <p:spPr/>
        <p:txBody>
          <a:bodyPr/>
          <a:lstStyle/>
          <a:p>
            <a:fld id="{F32660A4-79C6-4881-B868-A3A9C2FA6C1C}" type="slidenum">
              <a:rPr lang="en-US" smtClean="0"/>
              <a:pPr/>
              <a:t>62</a:t>
            </a:fld>
            <a:endParaRPr lang="en-US"/>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Verification must be conducted</a:t>
            </a:r>
            <a:r>
              <a:rPr lang="en-US" baseline="0" dirty="0" smtClean="0"/>
              <a:t> annually.</a:t>
            </a:r>
            <a:endParaRPr lang="en-US" dirty="0" smtClean="0"/>
          </a:p>
          <a:p>
            <a:endParaRPr lang="en-US" dirty="0" smtClean="0"/>
          </a:p>
          <a:p>
            <a:r>
              <a:rPr lang="en-US" dirty="0" smtClean="0"/>
              <a:t>Based on the number of approved</a:t>
            </a:r>
            <a:r>
              <a:rPr lang="en-US" baseline="0" dirty="0" smtClean="0"/>
              <a:t> applications as of October 1 and the verification method used, the LEA determines how many applications must be verified. </a:t>
            </a:r>
            <a:endParaRPr lang="en-US" dirty="0" smtClean="0"/>
          </a:p>
          <a:p>
            <a:endParaRPr lang="en-US" dirty="0" smtClean="0"/>
          </a:p>
          <a:p>
            <a:r>
              <a:rPr lang="en-US" dirty="0" smtClean="0"/>
              <a:t>The deadline for conducting Verification is November 15. (NOTE: old</a:t>
            </a:r>
            <a:r>
              <a:rPr lang="en-US" baseline="0" dirty="0" smtClean="0"/>
              <a:t> d</a:t>
            </a:r>
            <a:r>
              <a:rPr lang="en-US" dirty="0" smtClean="0"/>
              <a:t>eadline was December 15)</a:t>
            </a:r>
          </a:p>
          <a:p>
            <a:endParaRPr lang="en-US" dirty="0" smtClean="0"/>
          </a:p>
          <a:p>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F32660A4-79C6-4881-B868-A3A9C2FA6C1C}" type="slidenum">
              <a:rPr lang="en-US" smtClean="0"/>
              <a:pPr/>
              <a:t>63</a:t>
            </a:fld>
            <a:endParaRPr lang="en-US"/>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dirty="0" smtClean="0"/>
              <a:t>The basic sample size is whichever is less:</a:t>
            </a:r>
            <a:r>
              <a:rPr lang="en-US" baseline="0" dirty="0" smtClean="0"/>
              <a:t>  </a:t>
            </a:r>
            <a:r>
              <a:rPr lang="en-US" dirty="0" smtClean="0"/>
              <a:t>3% of all approved applications selected from error-prone applications</a:t>
            </a:r>
            <a:r>
              <a:rPr lang="en-US" baseline="0" dirty="0" smtClean="0"/>
              <a:t> OR</a:t>
            </a:r>
            <a:r>
              <a:rPr lang="en-US" dirty="0" smtClean="0"/>
              <a:t> 3,000 approved error-prone applications.   (so…only 3% or 3,000, no more).</a:t>
            </a:r>
          </a:p>
          <a:p>
            <a:endParaRPr lang="en-US" dirty="0" smtClean="0"/>
          </a:p>
          <a:p>
            <a:r>
              <a:rPr lang="en-US" dirty="0" smtClean="0"/>
              <a:t>Error-prone applications are those where the income is $100/month ($1,200/year) below or above the income eligibility limit for F/RP benefits. </a:t>
            </a:r>
          </a:p>
          <a:p>
            <a:endParaRPr lang="en-US" dirty="0" smtClean="0"/>
          </a:p>
          <a:p>
            <a:r>
              <a:rPr lang="en-US" dirty="0" smtClean="0"/>
              <a:t>If there are not enough error-prone applications, the LEA must complete the required sample size using applications selected at random up to the required number. </a:t>
            </a:r>
          </a:p>
          <a:p>
            <a:endParaRPr lang="en-US" dirty="0" smtClean="0"/>
          </a:p>
          <a:p>
            <a:r>
              <a:rPr lang="en-US" dirty="0" smtClean="0"/>
              <a:t>-Sometimes</a:t>
            </a:r>
            <a:r>
              <a:rPr lang="en-US" baseline="0" dirty="0" smtClean="0"/>
              <a:t> an LEA can </a:t>
            </a:r>
            <a:r>
              <a:rPr lang="en-US" dirty="0" smtClean="0"/>
              <a:t>qualify to use an alternate sample size.  We didn’t include the alternate sample</a:t>
            </a:r>
            <a:r>
              <a:rPr lang="en-US" baseline="0" dirty="0" smtClean="0"/>
              <a:t> information</a:t>
            </a:r>
            <a:r>
              <a:rPr lang="en-US" dirty="0" smtClean="0"/>
              <a:t> on the slide because </a:t>
            </a:r>
            <a:r>
              <a:rPr lang="en-US" baseline="0" dirty="0" smtClean="0"/>
              <a:t>anecdotally, we’ve heard that the majority of LEAs use the standard sample size.</a:t>
            </a:r>
          </a:p>
          <a:p>
            <a:r>
              <a:rPr lang="en-US" baseline="0" dirty="0" smtClean="0"/>
              <a:t> </a:t>
            </a:r>
            <a:endParaRPr lang="en-US" dirty="0" smtClean="0"/>
          </a:p>
          <a:p>
            <a:r>
              <a:rPr lang="en-US" dirty="0" smtClean="0"/>
              <a:t>Briefly, the other options are for LEAs</a:t>
            </a:r>
            <a:r>
              <a:rPr lang="en-US" baseline="0" dirty="0" smtClean="0"/>
              <a:t> with non-res</a:t>
            </a:r>
            <a:r>
              <a:rPr lang="en-US" dirty="0" smtClean="0"/>
              <a:t>ponse rates of less than 20% for the preceding school year or large LEAs with improved</a:t>
            </a:r>
            <a:r>
              <a:rPr lang="en-US" baseline="0" dirty="0" smtClean="0"/>
              <a:t> non-response rates.  Eligibility for one of this options is done annually. These LEAs have a choice of two different verification alternatives. </a:t>
            </a:r>
            <a:endParaRPr lang="en-US" dirty="0" smtClean="0"/>
          </a:p>
          <a:p>
            <a:endParaRPr lang="en-US" dirty="0" smtClean="0"/>
          </a:p>
          <a:p>
            <a:r>
              <a:rPr lang="en-US" dirty="0" smtClean="0"/>
              <a:t>And non-response rate is</a:t>
            </a:r>
            <a:r>
              <a:rPr lang="en-US" baseline="0" dirty="0" smtClean="0"/>
              <a:t> </a:t>
            </a:r>
            <a:r>
              <a:rPr lang="en-US" dirty="0" smtClean="0"/>
              <a:t>the percentage of approved household applications selected for verification (last year) for which verification information has not been obtained by the LEA.  Basically, the households didn’t respond</a:t>
            </a:r>
            <a:r>
              <a:rPr lang="en-US" baseline="0" dirty="0" smtClean="0"/>
              <a:t> to last year’s verification request.</a:t>
            </a:r>
            <a:endParaRPr lang="en-US" dirty="0" smtClean="0"/>
          </a:p>
          <a:p>
            <a:endParaRPr lang="en-US" dirty="0" smtClean="0"/>
          </a:p>
          <a:p>
            <a:r>
              <a:rPr lang="en-US" dirty="0" smtClean="0"/>
              <a:t>Non-response rates are based on data submitted in the Verification Collection Report (FNS-742), which we’ll talk about shortly.</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F32660A4-79C6-4881-B868-A3A9C2FA6C1C}" type="slidenum">
              <a:rPr lang="en-US" smtClean="0"/>
              <a:pPr/>
              <a:t>64</a:t>
            </a:fld>
            <a:endParaRPr lang="en-US"/>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r>
              <a:rPr lang="en-US" dirty="0" smtClean="0"/>
              <a:t>A confirmation review is when someone</a:t>
            </a:r>
            <a:r>
              <a:rPr lang="en-US" baseline="0" dirty="0" smtClean="0"/>
              <a:t> reviews the eligibility determination to verify that it was made accurately.</a:t>
            </a:r>
            <a:endParaRPr lang="en-US" dirty="0" smtClean="0"/>
          </a:p>
          <a:p>
            <a:endParaRPr lang="en-US" dirty="0" smtClean="0"/>
          </a:p>
          <a:p>
            <a:r>
              <a:rPr lang="en-US" dirty="0" smtClean="0"/>
              <a:t>The confirmation review must be made by someone other than the person who made the original determination. </a:t>
            </a:r>
          </a:p>
          <a:p>
            <a:endParaRPr lang="en-US" dirty="0" smtClean="0"/>
          </a:p>
          <a:p>
            <a:r>
              <a:rPr lang="en-US" dirty="0" smtClean="0"/>
              <a:t>This procedure is intended to detect any arithmetic or other errors prior to beginning verification so that the LEA can appropriately review the documentation submitted by the household.  </a:t>
            </a:r>
          </a:p>
          <a:p>
            <a:endParaRPr lang="en-US" dirty="0" smtClean="0"/>
          </a:p>
          <a:p>
            <a:r>
              <a:rPr lang="en-US" dirty="0" smtClean="0"/>
              <a:t>If the confirmation review indicates that the new eligibility status is to the household’s benefit, the LEA must notify the household and make the change as soon as possible, then proceed with verification.   </a:t>
            </a:r>
          </a:p>
          <a:p>
            <a:endParaRPr lang="en-US" dirty="0" smtClean="0"/>
          </a:p>
          <a:p>
            <a:r>
              <a:rPr lang="en-US" dirty="0" smtClean="0"/>
              <a:t>If the confirmation review shows that there should be a decrease in benefits, the LEA proceeds with and completes verification before notification of a any change in eligibility status.</a:t>
            </a:r>
          </a:p>
          <a:p>
            <a:endParaRPr lang="en-US" dirty="0" smtClean="0"/>
          </a:p>
          <a:p>
            <a:pPr defTabSz="931774" eaLnBrk="0" fontAlgn="base" hangingPunct="0">
              <a:spcBef>
                <a:spcPct val="30000"/>
              </a:spcBef>
              <a:spcAft>
                <a:spcPct val="0"/>
              </a:spcAft>
              <a:defRPr/>
            </a:pPr>
            <a:r>
              <a:rPr lang="en-US" dirty="0" smtClean="0"/>
              <a:t>These procedures are </a:t>
            </a:r>
            <a:r>
              <a:rPr lang="en-US" u="sng" dirty="0" smtClean="0"/>
              <a:t>designed to avoid a possible unnecessary reduction in benefits. </a:t>
            </a:r>
            <a:r>
              <a:rPr lang="en-US" dirty="0" smtClean="0"/>
              <a:t>The confirmation review isn’t required if the LEA has a data system with a “high degree of accuracy” that makes the initial eligibility determination. The State agency determines if the electronic data system is valid.</a:t>
            </a:r>
          </a:p>
          <a:p>
            <a:endParaRPr lang="en-US" dirty="0" smtClean="0"/>
          </a:p>
          <a:p>
            <a:r>
              <a:rPr lang="en-US" dirty="0" smtClean="0"/>
              <a:t>When conducting verification, the LEA sends a letter notifying the household that it has been chosen for verification.</a:t>
            </a:r>
          </a:p>
          <a:p>
            <a:endParaRPr lang="en-US" dirty="0" smtClean="0"/>
          </a:p>
          <a:p>
            <a:r>
              <a:rPr lang="en-US" dirty="0" smtClean="0"/>
              <a:t>The letter requests either:</a:t>
            </a:r>
          </a:p>
          <a:p>
            <a:pPr marL="228600" indent="-228600">
              <a:buAutoNum type="alphaLcParenR"/>
            </a:pPr>
            <a:r>
              <a:rPr lang="en-US" dirty="0" smtClean="0"/>
              <a:t>documentation that the household is receiving SNAP,</a:t>
            </a:r>
            <a:r>
              <a:rPr lang="en-US" baseline="0" dirty="0" smtClean="0"/>
              <a:t> TANF FDPIR, etc. benefits </a:t>
            </a:r>
            <a:r>
              <a:rPr lang="en-US" dirty="0" smtClean="0"/>
              <a:t>or </a:t>
            </a:r>
          </a:p>
          <a:p>
            <a:pPr marL="228600" indent="-228600">
              <a:buAutoNum type="alphaLcParenR"/>
            </a:pPr>
            <a:r>
              <a:rPr lang="en-US" dirty="0" smtClean="0"/>
              <a:t>documentation of the household’s current monthly income</a:t>
            </a:r>
          </a:p>
          <a:p>
            <a:pPr marL="228600" indent="-228600">
              <a:buAutoNum type="alphaLcParenR"/>
            </a:pPr>
            <a:endParaRPr lang="en-US" dirty="0" smtClean="0"/>
          </a:p>
          <a:p>
            <a:r>
              <a:rPr lang="en-US" dirty="0" smtClean="0"/>
              <a:t>On the notification of selection for verification, the LEA must include a telephone number that the household may call without charge. </a:t>
            </a:r>
          </a:p>
          <a:p>
            <a:endParaRPr lang="en-US" dirty="0" smtClean="0"/>
          </a:p>
          <a:p>
            <a:r>
              <a:rPr lang="en-US" dirty="0" smtClean="0"/>
              <a:t>The telephone number could be toll-free (1-800) or the LEA may allow households outside the local calling area to reverse charges.  </a:t>
            </a:r>
          </a:p>
          <a:p>
            <a:endParaRPr lang="en-US" dirty="0" smtClean="0"/>
          </a:p>
          <a:p>
            <a:r>
              <a:rPr lang="en-US" dirty="0" smtClean="0"/>
              <a:t>The telephone number must be to a source that can respond to the household’s questions about the verification process. </a:t>
            </a:r>
          </a:p>
          <a:p>
            <a:pPr defTabSz="931774" eaLnBrk="0" fontAlgn="base" hangingPunct="0">
              <a:spcBef>
                <a:spcPct val="30000"/>
              </a:spcBef>
              <a:spcAft>
                <a:spcPct val="0"/>
              </a:spcAft>
              <a:defRPr/>
            </a:pPr>
            <a:endParaRPr lang="en-US" dirty="0" smtClean="0"/>
          </a:p>
          <a:p>
            <a:pPr defTabSz="931774" eaLnBrk="0" fontAlgn="base" hangingPunct="0">
              <a:spcBef>
                <a:spcPct val="30000"/>
              </a:spcBef>
              <a:spcAft>
                <a:spcPct val="0"/>
              </a:spcAft>
              <a:defRPr/>
            </a:pPr>
            <a:endParaRPr lang="en-US" dirty="0" smtClean="0"/>
          </a:p>
          <a:p>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F32660A4-79C6-4881-B868-A3A9C2FA6C1C}" type="slidenum">
              <a:rPr lang="en-US" smtClean="0"/>
              <a:pPr/>
              <a:t>65</a:t>
            </a:fld>
            <a:endParaRPr lang="en-US"/>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LEAs must make at least one follow-up attempt to contact any household that fails to respond to the initial request for verification.  </a:t>
            </a:r>
          </a:p>
          <a:p>
            <a:endParaRPr lang="en-US" dirty="0" smtClean="0"/>
          </a:p>
          <a:p>
            <a:r>
              <a:rPr lang="en-US" dirty="0" smtClean="0"/>
              <a:t>The follow-up may be an email, phone call, by mail or a</a:t>
            </a:r>
            <a:r>
              <a:rPr lang="en-US" baseline="0" dirty="0" smtClean="0"/>
              <a:t> request sent home with a student. </a:t>
            </a:r>
            <a:r>
              <a:rPr lang="en-US" dirty="0" smtClean="0"/>
              <a:t> </a:t>
            </a:r>
          </a:p>
          <a:p>
            <a:endParaRPr lang="en-US" dirty="0" smtClean="0"/>
          </a:p>
          <a:p>
            <a:r>
              <a:rPr lang="en-US" dirty="0" smtClean="0"/>
              <a:t>The LEA should document the follow-up attempt, perhaps on the application.   </a:t>
            </a:r>
          </a:p>
          <a:p>
            <a:r>
              <a:rPr lang="en-US" dirty="0" smtClean="0"/>
              <a:t> </a:t>
            </a:r>
          </a:p>
          <a:p>
            <a:r>
              <a:rPr lang="en-US" dirty="0" smtClean="0"/>
              <a:t>The LEA to contract with a third party to conduct the follow-up. Of course, the contractor must follow the</a:t>
            </a:r>
            <a:r>
              <a:rPr lang="en-US" baseline="0" dirty="0" smtClean="0"/>
              <a:t> disclosure requirements about eligibility status. </a:t>
            </a:r>
            <a:endParaRPr lang="en-US" dirty="0" smtClean="0"/>
          </a:p>
          <a:p>
            <a:endParaRPr lang="en-US" dirty="0" smtClean="0"/>
          </a:p>
          <a:p>
            <a:r>
              <a:rPr lang="en-US" dirty="0" smtClean="0"/>
              <a:t>If verification results in either termination of f</a:t>
            </a:r>
            <a:r>
              <a:rPr lang="en-US" baseline="0" dirty="0" smtClean="0"/>
              <a:t>ree or reduced price benefits or a change from free to reduced price, the household m</a:t>
            </a:r>
            <a:r>
              <a:rPr lang="en-US" dirty="0" smtClean="0"/>
              <a:t>ust be informed, in writing, of the basis</a:t>
            </a:r>
            <a:r>
              <a:rPr lang="en-US" baseline="0" dirty="0" smtClean="0"/>
              <a:t> for the denial and their appeal rights.  The household has 10 days to appeal. </a:t>
            </a:r>
            <a:endParaRPr lang="en-US" dirty="0" smtClean="0"/>
          </a:p>
          <a:p>
            <a:endParaRPr lang="en-US" dirty="0" smtClean="0"/>
          </a:p>
          <a:p>
            <a:r>
              <a:rPr lang="en-US" dirty="0" smtClean="0"/>
              <a:t>If the household doesn’t appeal within the 10 days, the LEA must update the child’s status as applicable. </a:t>
            </a:r>
          </a:p>
          <a:p>
            <a:endParaRPr lang="en-US" dirty="0"/>
          </a:p>
        </p:txBody>
      </p:sp>
      <p:sp>
        <p:nvSpPr>
          <p:cNvPr id="4" name="Slide Number Placeholder 3"/>
          <p:cNvSpPr>
            <a:spLocks noGrp="1"/>
          </p:cNvSpPr>
          <p:nvPr>
            <p:ph type="sldNum" sz="quarter" idx="10"/>
          </p:nvPr>
        </p:nvSpPr>
        <p:spPr/>
        <p:txBody>
          <a:bodyPr/>
          <a:lstStyle/>
          <a:p>
            <a:fld id="{F32660A4-79C6-4881-B868-A3A9C2FA6C1C}" type="slidenum">
              <a:rPr lang="en-US" smtClean="0"/>
              <a:pPr/>
              <a:t>66</a:t>
            </a:fld>
            <a:endParaRPr lang="en-US"/>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After the verification process is completed every year, the LEA must submit the Verification Collection Report (FNS-742) to the State Agency. (NOTE: this was previously called the Verification</a:t>
            </a:r>
            <a:r>
              <a:rPr lang="en-US" baseline="0" dirty="0" smtClean="0"/>
              <a:t> Summary Report)</a:t>
            </a:r>
            <a:endParaRPr lang="en-US" dirty="0" smtClean="0"/>
          </a:p>
          <a:p>
            <a:endParaRPr lang="en-US" dirty="0" smtClean="0"/>
          </a:p>
          <a:p>
            <a:r>
              <a:rPr lang="en-US" dirty="0" smtClean="0"/>
              <a:t>LEA data is due to the State agency by March 1.</a:t>
            </a:r>
          </a:p>
          <a:p>
            <a:endParaRPr lang="en-US" dirty="0" smtClean="0"/>
          </a:p>
          <a:p>
            <a:r>
              <a:rPr lang="en-US" dirty="0" smtClean="0"/>
              <a:t>The State agency must submit consolidated data to FNS by April 15. </a:t>
            </a:r>
          </a:p>
          <a:p>
            <a:endParaRPr lang="en-US" dirty="0" smtClean="0"/>
          </a:p>
          <a:p>
            <a:r>
              <a:rPr lang="en-US" dirty="0" smtClean="0"/>
              <a:t>This report is used for a number of things</a:t>
            </a:r>
            <a:r>
              <a:rPr lang="en-US" baseline="0" dirty="0" smtClean="0"/>
              <a:t> including eligibility for direct certification grants. </a:t>
            </a:r>
            <a:endParaRPr lang="en-US" dirty="0"/>
          </a:p>
        </p:txBody>
      </p:sp>
      <p:sp>
        <p:nvSpPr>
          <p:cNvPr id="4" name="Slide Number Placeholder 3"/>
          <p:cNvSpPr>
            <a:spLocks noGrp="1"/>
          </p:cNvSpPr>
          <p:nvPr>
            <p:ph type="sldNum" sz="quarter" idx="10"/>
          </p:nvPr>
        </p:nvSpPr>
        <p:spPr/>
        <p:txBody>
          <a:bodyPr/>
          <a:lstStyle/>
          <a:p>
            <a:fld id="{F32660A4-79C6-4881-B868-A3A9C2FA6C1C}" type="slidenum">
              <a:rPr lang="en-US" smtClean="0"/>
              <a:pPr/>
              <a:t>67</a:t>
            </a:fld>
            <a:endParaRPr lang="en-US"/>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There are a </a:t>
            </a:r>
            <a:r>
              <a:rPr lang="en-US" baseline="0" dirty="0" smtClean="0"/>
              <a:t>specific provisions that are intended to facilitate  local level operations.</a:t>
            </a:r>
          </a:p>
          <a:p>
            <a:endParaRPr lang="en-US" baseline="0" dirty="0" smtClean="0"/>
          </a:p>
          <a:p>
            <a:r>
              <a:rPr lang="en-US" baseline="0" dirty="0" smtClean="0"/>
              <a:t>We call these the Special Provision Options.  They include Provisions 1, 2, 3, and the Community Eligibility Provision.</a:t>
            </a:r>
            <a:endParaRPr lang="en-US" dirty="0"/>
          </a:p>
        </p:txBody>
      </p:sp>
      <p:sp>
        <p:nvSpPr>
          <p:cNvPr id="4" name="Slide Number Placeholder 3"/>
          <p:cNvSpPr>
            <a:spLocks noGrp="1"/>
          </p:cNvSpPr>
          <p:nvPr>
            <p:ph type="sldNum" sz="quarter" idx="10"/>
          </p:nvPr>
        </p:nvSpPr>
        <p:spPr/>
        <p:txBody>
          <a:bodyPr/>
          <a:lstStyle/>
          <a:p>
            <a:fld id="{F32660A4-79C6-4881-B868-A3A9C2FA6C1C}" type="slidenum">
              <a:rPr lang="en-US" smtClean="0"/>
              <a:pPr/>
              <a:t>68</a:t>
            </a:fld>
            <a:endParaRPr lang="en-US"/>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0" i="0" dirty="0" smtClean="0"/>
          </a:p>
          <a:p>
            <a:r>
              <a:rPr lang="en-US" b="0" i="0" dirty="0" smtClean="0"/>
              <a:t>In schools where at least 80 percent of the children enrolled are eligible for free or reduced price meals, annual notification of program availability and certification of children eligible for </a:t>
            </a:r>
            <a:r>
              <a:rPr lang="en-US" b="0" i="0" u="sng" dirty="0" smtClean="0"/>
              <a:t>free</a:t>
            </a:r>
            <a:r>
              <a:rPr lang="en-US" b="0" i="0" dirty="0" smtClean="0"/>
              <a:t> meals may be reduced to once every 2 consecutive school years. </a:t>
            </a:r>
          </a:p>
          <a:p>
            <a:endParaRPr lang="en-US" b="0" i="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0" i="0" dirty="0" smtClean="0"/>
              <a:t>Provision</a:t>
            </a:r>
            <a:r>
              <a:rPr lang="en-US" b="0" i="0" baseline="0" dirty="0" smtClean="0"/>
              <a:t> 1 </a:t>
            </a:r>
            <a:r>
              <a:rPr lang="en-US" b="0" i="0" dirty="0" smtClean="0"/>
              <a:t>reduces application burdens by allowing students eligible for free meals to be certified for a 2 year period. </a:t>
            </a:r>
          </a:p>
          <a:p>
            <a:endParaRPr lang="en-US" b="0" i="0" dirty="0" smtClean="0"/>
          </a:p>
          <a:p>
            <a:r>
              <a:rPr lang="en-US" b="0" i="0" dirty="0" smtClean="0"/>
              <a:t>All other households must be provided a meal application and apply for meal benefits each school year. (Direct Certification still occurs)</a:t>
            </a:r>
          </a:p>
          <a:p>
            <a:endParaRPr lang="en-US" b="0" i="0" dirty="0" smtClean="0"/>
          </a:p>
          <a:p>
            <a:r>
              <a:rPr lang="en-US" b="0" i="0" dirty="0" smtClean="0"/>
              <a:t>The SFA</a:t>
            </a:r>
            <a:r>
              <a:rPr lang="en-US" b="0" i="0" baseline="0" dirty="0" smtClean="0"/>
              <a:t> is </a:t>
            </a:r>
            <a:r>
              <a:rPr lang="en-US" b="1" i="0" baseline="0" dirty="0" smtClean="0"/>
              <a:t>not</a:t>
            </a:r>
            <a:r>
              <a:rPr lang="en-US" b="0" i="0" baseline="0" dirty="0" smtClean="0"/>
              <a:t> </a:t>
            </a:r>
            <a:r>
              <a:rPr lang="en-US" b="0" i="0" dirty="0" smtClean="0"/>
              <a:t>required to serve free meals to all students. </a:t>
            </a:r>
          </a:p>
          <a:p>
            <a:endParaRPr lang="en-US" b="0" i="0" dirty="0" smtClean="0"/>
          </a:p>
          <a:p>
            <a:r>
              <a:rPr lang="en-US" b="0" i="0" dirty="0" smtClean="0"/>
              <a:t>Schools must continue to record daily meal counts of the number of meals served to children by type as the basis for calculating reimbursement claims. </a:t>
            </a:r>
          </a:p>
          <a:p>
            <a:endParaRPr lang="en-US" b="0" i="0" dirty="0" smtClean="0"/>
          </a:p>
          <a:p>
            <a:r>
              <a:rPr lang="en-US" b="0" i="0" dirty="0" smtClean="0"/>
              <a:t>Provision 1 has been an option for schools since publication of regulations in 1980.</a:t>
            </a:r>
            <a:endParaRPr lang="en-US" b="0" i="0" dirty="0"/>
          </a:p>
        </p:txBody>
      </p:sp>
      <p:sp>
        <p:nvSpPr>
          <p:cNvPr id="4" name="Slide Number Placeholder 3"/>
          <p:cNvSpPr>
            <a:spLocks noGrp="1"/>
          </p:cNvSpPr>
          <p:nvPr>
            <p:ph type="sldNum" sz="quarter" idx="10"/>
          </p:nvPr>
        </p:nvSpPr>
        <p:spPr/>
        <p:txBody>
          <a:bodyPr/>
          <a:lstStyle/>
          <a:p>
            <a:fld id="{F32660A4-79C6-4881-B868-A3A9C2FA6C1C}" type="slidenum">
              <a:rPr lang="en-US" smtClean="0"/>
              <a:pPr/>
              <a:t>69</a:t>
            </a:fld>
            <a:endParaRPr lang="en-US"/>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dirty="0" smtClean="0"/>
              <a:t>For participation in Provision 2, there is no minimum percentage of free or reduced price (like the 80% threshold in Provision 1).</a:t>
            </a:r>
          </a:p>
          <a:p>
            <a:endParaRPr lang="en-US" dirty="0" smtClean="0"/>
          </a:p>
          <a:p>
            <a:r>
              <a:rPr lang="en-US" dirty="0" smtClean="0"/>
              <a:t>The school food service serves </a:t>
            </a:r>
            <a:r>
              <a:rPr lang="en-US" u="sng" dirty="0" smtClean="0"/>
              <a:t>all meals at no charge</a:t>
            </a:r>
            <a:r>
              <a:rPr lang="en-US" dirty="0" smtClean="0"/>
              <a:t>.</a:t>
            </a:r>
          </a:p>
          <a:p>
            <a:endParaRPr lang="en-US" dirty="0" smtClean="0"/>
          </a:p>
          <a:p>
            <a:r>
              <a:rPr lang="en-US" b="1" dirty="0" smtClean="0"/>
              <a:t>BASE YEAR</a:t>
            </a:r>
          </a:p>
          <a:p>
            <a:pPr>
              <a:buFont typeface="Arial" pitchFamily="34" charset="0"/>
              <a:buChar char="•"/>
            </a:pPr>
            <a:r>
              <a:rPr lang="en-US" dirty="0" smtClean="0"/>
              <a:t>They count daily meals by type (i.e., free, reduced and paid) to create the base year, and claim reimbursement from these counts.</a:t>
            </a:r>
          </a:p>
          <a:p>
            <a:pPr>
              <a:buFont typeface="Arial" pitchFamily="34" charset="0"/>
              <a:buChar char="•"/>
            </a:pPr>
            <a:endParaRPr lang="en-US" dirty="0" smtClean="0"/>
          </a:p>
          <a:p>
            <a:pPr>
              <a:buFont typeface="Arial" pitchFamily="34" charset="0"/>
              <a:buChar char="•"/>
            </a:pPr>
            <a:r>
              <a:rPr lang="en-US" dirty="0" smtClean="0"/>
              <a:t>Schools may delay implementation of the 1st claiming period in order to encourage households to get their applications turned in on time.</a:t>
            </a:r>
          </a:p>
          <a:p>
            <a:pPr>
              <a:buFont typeface="Arial" pitchFamily="34" charset="0"/>
              <a:buChar char="•"/>
            </a:pPr>
            <a:endParaRPr lang="en-US" dirty="0" smtClean="0"/>
          </a:p>
          <a:p>
            <a:pPr>
              <a:buFont typeface="Arial" pitchFamily="34" charset="0"/>
              <a:buChar char="•"/>
            </a:pPr>
            <a:r>
              <a:rPr lang="en-US" dirty="0" smtClean="0"/>
              <a:t>Schools must establish socio-economic data in the base year </a:t>
            </a:r>
          </a:p>
          <a:p>
            <a:endParaRPr lang="en-US" dirty="0" smtClean="0"/>
          </a:p>
          <a:p>
            <a:r>
              <a:rPr lang="en-US" b="1" dirty="0" smtClean="0"/>
              <a:t>SUBSEQUENT YEARS</a:t>
            </a:r>
          </a:p>
          <a:p>
            <a:r>
              <a:rPr lang="en-US" dirty="0" smtClean="0"/>
              <a:t>In subsequent years, the school counts the total meals daily, and claim reimbursement based upon claiming percentages established during the base year. </a:t>
            </a:r>
          </a:p>
          <a:p>
            <a:r>
              <a:rPr lang="en-US" dirty="0" smtClean="0"/>
              <a:t>The base year is not included as part of the 4 years. </a:t>
            </a:r>
          </a:p>
          <a:p>
            <a:endParaRPr lang="en-US" dirty="0" smtClean="0"/>
          </a:p>
          <a:p>
            <a:r>
              <a:rPr lang="en-US" dirty="0" smtClean="0"/>
              <a:t>At the end of each 4 year period, the State agency can approve 4 year extensions if the socio economic level of the school’s population remains stable. </a:t>
            </a:r>
          </a:p>
          <a:p>
            <a:pPr>
              <a:buFont typeface="Arial" pitchFamily="34" charset="0"/>
              <a:buChar char="•"/>
            </a:pPr>
            <a:endParaRPr lang="en-US" dirty="0" smtClean="0"/>
          </a:p>
          <a:p>
            <a:pPr>
              <a:buFont typeface="Arial" pitchFamily="34" charset="0"/>
              <a:buChar char="•"/>
            </a:pPr>
            <a:r>
              <a:rPr lang="en-US" dirty="0" smtClean="0"/>
              <a:t>Schools must use on-Federal</a:t>
            </a:r>
            <a:r>
              <a:rPr lang="en-US" baseline="0" dirty="0" smtClean="0"/>
              <a:t> </a:t>
            </a:r>
            <a:r>
              <a:rPr lang="en-US" dirty="0" smtClean="0"/>
              <a:t>funds to make up any deficit.  </a:t>
            </a:r>
          </a:p>
          <a:p>
            <a:pPr>
              <a:buFont typeface="Arial" pitchFamily="34" charset="0"/>
              <a:buChar char="•"/>
            </a:pPr>
            <a:endParaRPr lang="en-US" dirty="0" smtClean="0"/>
          </a:p>
          <a:p>
            <a:pPr>
              <a:buFont typeface="Arial" pitchFamily="34" charset="0"/>
              <a:buChar char="•"/>
            </a:pPr>
            <a:r>
              <a:rPr lang="en-US" dirty="0" smtClean="0"/>
              <a:t>Provision 2 usually is advantageous in schools with greater than 70% free or reduced price.</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F32660A4-79C6-4881-B868-A3A9C2FA6C1C}" type="slidenum">
              <a:rPr lang="en-US" smtClean="0"/>
              <a:pPr/>
              <a:t>70</a:t>
            </a:fld>
            <a:endParaRPr lang="en-US"/>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For example:</a:t>
            </a:r>
          </a:p>
          <a:p>
            <a:endParaRPr lang="en-US" dirty="0" smtClean="0"/>
          </a:p>
          <a:p>
            <a:r>
              <a:rPr lang="en-US" dirty="0" smtClean="0"/>
              <a:t>A school used school year 2012-2013 as its base year.</a:t>
            </a:r>
          </a:p>
          <a:p>
            <a:endParaRPr lang="en-US" dirty="0" smtClean="0"/>
          </a:p>
          <a:p>
            <a:r>
              <a:rPr lang="en-US" dirty="0" smtClean="0"/>
              <a:t>During September of 2012, the school serves an average of 100 meals per day:</a:t>
            </a:r>
          </a:p>
          <a:p>
            <a:pPr lvl="1"/>
            <a:r>
              <a:rPr lang="en-US" dirty="0" smtClean="0"/>
              <a:t> of these meals, </a:t>
            </a:r>
          </a:p>
          <a:p>
            <a:pPr lvl="1">
              <a:buFont typeface="Arial" pitchFamily="34" charset="0"/>
              <a:buChar char="•"/>
            </a:pPr>
            <a:r>
              <a:rPr lang="en-US" dirty="0" smtClean="0"/>
              <a:t>80 are served free;</a:t>
            </a:r>
          </a:p>
          <a:p>
            <a:pPr lvl="1">
              <a:buFont typeface="Arial" pitchFamily="34" charset="0"/>
              <a:buChar char="•"/>
            </a:pPr>
            <a:r>
              <a:rPr lang="en-US" dirty="0" smtClean="0"/>
              <a:t> 15 are served at a reduced price; and</a:t>
            </a:r>
          </a:p>
          <a:p>
            <a:pPr lvl="1">
              <a:buFont typeface="Arial" pitchFamily="34" charset="0"/>
              <a:buChar char="•"/>
            </a:pPr>
            <a:r>
              <a:rPr lang="en-US" dirty="0" smtClean="0"/>
              <a:t> 5 are served at the paid rate</a:t>
            </a:r>
          </a:p>
          <a:p>
            <a:endParaRPr lang="en-US" dirty="0" smtClean="0"/>
          </a:p>
          <a:p>
            <a:r>
              <a:rPr lang="en-US" dirty="0" smtClean="0"/>
              <a:t>This means that for the month of September during the base year, the school served 80% free, 15% reduced price and 5% paid meals.</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F32660A4-79C6-4881-B868-A3A9C2FA6C1C}" type="slidenum">
              <a:rPr lang="en-US" smtClean="0"/>
              <a:pPr/>
              <a:t>71</a:t>
            </a:fld>
            <a:endParaRPr lang="en-US"/>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31774" eaLnBrk="0" fontAlgn="base" hangingPunct="0">
              <a:spcBef>
                <a:spcPct val="30000"/>
              </a:spcBef>
              <a:spcAft>
                <a:spcPct val="0"/>
              </a:spcAft>
              <a:defRPr/>
            </a:pPr>
            <a:r>
              <a:rPr lang="en-US" dirty="0" smtClean="0"/>
              <a:t>The following year-- September 2013</a:t>
            </a:r>
            <a:r>
              <a:rPr lang="en-US" baseline="0" dirty="0" smtClean="0"/>
              <a:t> -- </a:t>
            </a:r>
            <a:r>
              <a:rPr lang="en-US" dirty="0" smtClean="0"/>
              <a:t>the school serves an average total of 150 meals per day</a:t>
            </a:r>
            <a:r>
              <a:rPr lang="en-US" baseline="0" dirty="0" smtClean="0"/>
              <a:t> and applies the percentages for September in the Base Year to the Claim for Reimbursement.</a:t>
            </a:r>
          </a:p>
          <a:p>
            <a:pPr defTabSz="931774" eaLnBrk="0" fontAlgn="base" hangingPunct="0">
              <a:spcBef>
                <a:spcPct val="30000"/>
              </a:spcBef>
              <a:spcAft>
                <a:spcPct val="0"/>
              </a:spcAft>
              <a:defRPr/>
            </a:pPr>
            <a:endParaRPr lang="en-US" baseline="0" dirty="0" smtClean="0"/>
          </a:p>
          <a:p>
            <a:pPr defTabSz="931774" eaLnBrk="0" fontAlgn="base" hangingPunct="0">
              <a:spcBef>
                <a:spcPct val="30000"/>
              </a:spcBef>
              <a:spcAft>
                <a:spcPct val="0"/>
              </a:spcAft>
              <a:defRPr/>
            </a:pPr>
            <a:r>
              <a:rPr lang="en-US" baseline="0" dirty="0" smtClean="0"/>
              <a:t>So, they use the percentages established in the base year for reimbursement claims in subsequent years.</a:t>
            </a:r>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F32660A4-79C6-4881-B868-A3A9C2FA6C1C}" type="slidenum">
              <a:rPr lang="en-US" smtClean="0"/>
              <a:pPr/>
              <a:t>72</a:t>
            </a:fld>
            <a:endParaRPr lang="en-US"/>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r>
              <a:rPr lang="en-US" dirty="0" smtClean="0"/>
              <a:t>This Provision reduces application burdens and meal counting and claiming procedures. </a:t>
            </a:r>
          </a:p>
          <a:p>
            <a:endParaRPr lang="en-US" dirty="0" smtClean="0"/>
          </a:p>
          <a:p>
            <a:r>
              <a:rPr lang="en-US" dirty="0" smtClean="0"/>
              <a:t>It allows schools to receive the same level of Federal cash and commodity assistance each year, with some adjustments, for a 4 year period. </a:t>
            </a:r>
          </a:p>
          <a:p>
            <a:endParaRPr lang="en-US" dirty="0" smtClean="0"/>
          </a:p>
          <a:p>
            <a:r>
              <a:rPr lang="en-US" dirty="0" smtClean="0"/>
              <a:t>Schools must serve meals to all participating children </a:t>
            </a:r>
            <a:r>
              <a:rPr lang="en-US" u="sng" dirty="0" smtClean="0"/>
              <a:t>at no charge</a:t>
            </a:r>
            <a:r>
              <a:rPr lang="en-US" dirty="0" smtClean="0"/>
              <a:t> for a period of 4 years. </a:t>
            </a:r>
          </a:p>
          <a:p>
            <a:endParaRPr lang="en-US" dirty="0" smtClean="0"/>
          </a:p>
          <a:p>
            <a:r>
              <a:rPr lang="en-US" dirty="0" smtClean="0"/>
              <a:t>These schools do not make additional eligibility determinations.  Instead, they receive the level of Federal cash and commodity support paid to them for the last year in which they made eligibility determinations and meal counts by type, this is the base year. </a:t>
            </a:r>
          </a:p>
          <a:p>
            <a:endParaRPr lang="en-US" dirty="0" smtClean="0"/>
          </a:p>
          <a:p>
            <a:r>
              <a:rPr lang="en-US" dirty="0" smtClean="0"/>
              <a:t>For each of the 4 years, the level of Federal cash and commodity support is adjusted to reflect changes in enrollment and inflation. The base year is not included as part of the 4 years. </a:t>
            </a:r>
          </a:p>
          <a:p>
            <a:endParaRPr lang="en-US" dirty="0" smtClean="0"/>
          </a:p>
          <a:p>
            <a:r>
              <a:rPr lang="en-US" dirty="0" smtClean="0"/>
              <a:t>At the end of each 4 year period, the State agency can approve 4 year extensions if the socio economic level of the school’s population remains stable. </a:t>
            </a:r>
          </a:p>
          <a:p>
            <a:endParaRPr lang="en-US" dirty="0" smtClean="0"/>
          </a:p>
          <a:p>
            <a:r>
              <a:rPr lang="en-US" dirty="0" smtClean="0"/>
              <a:t>Schools electing this alternative must pay the difference between Federal reimbursement and the cost of providing all meals at no charge. The money to pay for this difference must be from sources other than Federal funds. </a:t>
            </a:r>
          </a:p>
          <a:p>
            <a:endParaRPr lang="en-US" dirty="0" smtClean="0"/>
          </a:p>
          <a:p>
            <a:r>
              <a:rPr lang="en-US" dirty="0" smtClean="0"/>
              <a:t>Provision 3 has been an option for schools since 1995 through an implementing memorandum. </a:t>
            </a:r>
          </a:p>
          <a:p>
            <a:endParaRPr lang="en-US" dirty="0"/>
          </a:p>
        </p:txBody>
      </p:sp>
      <p:sp>
        <p:nvSpPr>
          <p:cNvPr id="4" name="Slide Number Placeholder 3"/>
          <p:cNvSpPr>
            <a:spLocks noGrp="1"/>
          </p:cNvSpPr>
          <p:nvPr>
            <p:ph type="sldNum" sz="quarter" idx="10"/>
          </p:nvPr>
        </p:nvSpPr>
        <p:spPr/>
        <p:txBody>
          <a:bodyPr/>
          <a:lstStyle/>
          <a:p>
            <a:fld id="{F32660A4-79C6-4881-B868-A3A9C2FA6C1C}" type="slidenum">
              <a:rPr lang="en-US" smtClean="0"/>
              <a:pPr/>
              <a:t>73</a:t>
            </a:fld>
            <a:endParaRPr lang="en-US"/>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smtClean="0"/>
          </a:p>
          <a:p>
            <a:r>
              <a:rPr lang="en-US" u="sng" dirty="0" smtClean="0"/>
              <a:t>Base Year</a:t>
            </a:r>
          </a:p>
          <a:p>
            <a:r>
              <a:rPr lang="en-US" dirty="0" smtClean="0"/>
              <a:t>The school food service provides meals either at no charge or under a standard pricing program (F/RP/P).  That is, the Provision 3 base year can be a pricing year</a:t>
            </a:r>
            <a:r>
              <a:rPr lang="en-US" baseline="0" dirty="0" smtClean="0"/>
              <a:t> in which counting and claiming is conducted normally.</a:t>
            </a:r>
            <a:endParaRPr lang="en-US" dirty="0" smtClean="0"/>
          </a:p>
          <a:p>
            <a:endParaRPr lang="en-US" dirty="0" smtClean="0"/>
          </a:p>
          <a:p>
            <a:pPr>
              <a:buFont typeface="Arial" pitchFamily="34" charset="0"/>
              <a:buChar char="•"/>
            </a:pPr>
            <a:r>
              <a:rPr lang="en-US" dirty="0" smtClean="0"/>
              <a:t>Also, the Provision 3 base year is not included in the initial cycle; so, the four-year Provision 3 cycle begins after the base year. </a:t>
            </a:r>
          </a:p>
          <a:p>
            <a:pPr>
              <a:buFont typeface="Arial" pitchFamily="34" charset="0"/>
              <a:buChar char="•"/>
            </a:pPr>
            <a:endParaRPr lang="en-US" dirty="0" smtClean="0"/>
          </a:p>
          <a:p>
            <a:pPr>
              <a:buFont typeface="Arial" pitchFamily="34" charset="0"/>
              <a:buChar char="•"/>
            </a:pPr>
            <a:r>
              <a:rPr lang="en-US" dirty="0" smtClean="0"/>
              <a:t>The school counts daily meals by type in the base year, </a:t>
            </a:r>
          </a:p>
          <a:p>
            <a:pPr>
              <a:buFont typeface="Arial" pitchFamily="34" charset="0"/>
              <a:buChar char="•"/>
            </a:pPr>
            <a:endParaRPr lang="en-US" dirty="0" smtClean="0"/>
          </a:p>
          <a:p>
            <a:pPr>
              <a:buFont typeface="Arial" pitchFamily="34" charset="0"/>
              <a:buChar char="•"/>
            </a:pPr>
            <a:r>
              <a:rPr lang="en-US" dirty="0" smtClean="0"/>
              <a:t>Establishes base year socioeconomic data, and </a:t>
            </a:r>
          </a:p>
          <a:p>
            <a:pPr>
              <a:buFont typeface="Arial" pitchFamily="34" charset="0"/>
              <a:buChar char="•"/>
            </a:pPr>
            <a:endParaRPr lang="en-US" dirty="0" smtClean="0"/>
          </a:p>
          <a:p>
            <a:pPr>
              <a:buFont typeface="Arial" pitchFamily="34" charset="0"/>
              <a:buChar char="•"/>
            </a:pPr>
            <a:r>
              <a:rPr lang="en-US" dirty="0" smtClean="0"/>
              <a:t>Claims reimbursement based upon those counts.</a:t>
            </a:r>
          </a:p>
          <a:p>
            <a:pPr>
              <a:buFont typeface="Arial" pitchFamily="34" charset="0"/>
              <a:buChar char="•"/>
            </a:pPr>
            <a:endParaRPr lang="en-US" dirty="0" smtClean="0"/>
          </a:p>
          <a:p>
            <a:pPr>
              <a:buFont typeface="Arial" pitchFamily="34" charset="0"/>
              <a:buChar char="•"/>
            </a:pPr>
            <a:r>
              <a:rPr lang="en-US" dirty="0" smtClean="0"/>
              <a:t>There is no “delayed implementation” with Provision 3.</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F32660A4-79C6-4881-B868-A3A9C2FA6C1C}" type="slidenum">
              <a:rPr lang="en-US" smtClean="0"/>
              <a:pPr/>
              <a:t>74</a:t>
            </a:fld>
            <a:endParaRPr lang="en-US"/>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u="sng" dirty="0" smtClean="0"/>
              <a:t>Non-Base Years</a:t>
            </a:r>
          </a:p>
          <a:p>
            <a:r>
              <a:rPr lang="en-US" dirty="0" smtClean="0"/>
              <a:t>In non-base years, all meals are served at no charge, the school claims the same level of reimbursement as they did in the base year except the claim is adjusted for changes in enrollment, in the number of operating days, and inflation.</a:t>
            </a:r>
          </a:p>
          <a:p>
            <a:endParaRPr lang="en-US" dirty="0" smtClean="0"/>
          </a:p>
          <a:p>
            <a:r>
              <a:rPr lang="en-US" dirty="0" smtClean="0"/>
              <a:t>Schools continue to count total meals, but these counts are used to measure the quality of meal service and if participation levels have diminished.  </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F32660A4-79C6-4881-B868-A3A9C2FA6C1C}" type="slidenum">
              <a:rPr lang="en-US" smtClean="0"/>
              <a:pPr/>
              <a:t>75</a:t>
            </a:fld>
            <a:endParaRPr lang="en-US"/>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At the end of each 4 year period, the State agency may approve a 4-year extension if the income level of the school’s population remains stable, declined, or had negligible improvement. </a:t>
            </a:r>
          </a:p>
          <a:p>
            <a:endParaRPr lang="en-US" dirty="0" smtClean="0"/>
          </a:p>
          <a:p>
            <a:pPr>
              <a:buFont typeface="Arial" pitchFamily="34" charset="0"/>
              <a:buChar char="•"/>
            </a:pPr>
            <a:r>
              <a:rPr lang="en-US" dirty="0" smtClean="0"/>
              <a:t>Schools</a:t>
            </a:r>
            <a:r>
              <a:rPr lang="en-US" baseline="0" dirty="0" smtClean="0"/>
              <a:t> prove </a:t>
            </a:r>
            <a:r>
              <a:rPr lang="en-US" dirty="0" smtClean="0"/>
              <a:t>this by comparing the socio-economic data established in your Base Year to current data.</a:t>
            </a:r>
          </a:p>
          <a:p>
            <a:pPr>
              <a:buFont typeface="Arial" pitchFamily="34" charset="0"/>
              <a:buChar char="•"/>
            </a:pPr>
            <a:endParaRPr lang="en-US" dirty="0" smtClean="0"/>
          </a:p>
          <a:p>
            <a:pPr>
              <a:buFont typeface="Arial" pitchFamily="34" charset="0"/>
              <a:buChar char="•"/>
            </a:pPr>
            <a:r>
              <a:rPr lang="en-US" dirty="0" smtClean="0"/>
              <a:t>SFAs must understand that they agree to pay the difference between program costs and reimbursement funds.</a:t>
            </a:r>
            <a:r>
              <a:rPr lang="en-US" baseline="0" dirty="0" smtClean="0"/>
              <a:t>  </a:t>
            </a:r>
            <a:r>
              <a:rPr lang="en-US" dirty="0" smtClean="0"/>
              <a:t>Difference must not come from federal funds. </a:t>
            </a:r>
          </a:p>
          <a:p>
            <a:pPr>
              <a:buFont typeface="Arial" pitchFamily="34" charset="0"/>
              <a:buChar char="•"/>
            </a:pPr>
            <a:endParaRPr lang="en-US" dirty="0" smtClean="0"/>
          </a:p>
          <a:p>
            <a:pPr>
              <a:buFont typeface="Arial" pitchFamily="34" charset="0"/>
              <a:buChar char="•"/>
            </a:pPr>
            <a:r>
              <a:rPr lang="en-US" dirty="0" smtClean="0"/>
              <a:t>More info on negligible improvement in the regulations noted on this slide  7CFR 245.9(c)(1)(ii) and 7CFR245.9(e)(1)(ii)</a:t>
            </a:r>
          </a:p>
          <a:p>
            <a:pPr>
              <a:buFont typeface="Arial" pitchFamily="34" charset="0"/>
              <a:buChar char="•"/>
            </a:pPr>
            <a:endParaRPr lang="en-US" dirty="0" smtClean="0"/>
          </a:p>
          <a:p>
            <a:pPr>
              <a:buFont typeface="Arial" pitchFamily="34" charset="0"/>
              <a:buNone/>
            </a:pPr>
            <a:r>
              <a:rPr lang="en-US" dirty="0" smtClean="0"/>
              <a:t>_____________________________</a:t>
            </a:r>
          </a:p>
          <a:p>
            <a:pPr lvl="0"/>
            <a:r>
              <a:rPr lang="en-US" b="1" dirty="0" smtClean="0"/>
              <a:t>NEGLIGIBLE IMPROVEMENT</a:t>
            </a:r>
          </a:p>
          <a:p>
            <a:pPr lvl="1">
              <a:buFont typeface="Arial" pitchFamily="34" charset="0"/>
              <a:buChar char="•"/>
            </a:pPr>
            <a:r>
              <a:rPr lang="en-US" dirty="0" smtClean="0"/>
              <a:t>The change in the income level of the school’s population is considered negligible if there is a 5 percent or less improvement, after adjusting for inflation, over the base year in the level of the socioeconomic indicator which is used to establish the income level of the school’s population</a:t>
            </a:r>
          </a:p>
          <a:p>
            <a:pPr lvl="1">
              <a:buFont typeface="Arial" pitchFamily="34" charset="0"/>
              <a:buChar char="•"/>
            </a:pPr>
            <a:endParaRPr lang="en-US" dirty="0" smtClean="0"/>
          </a:p>
          <a:p>
            <a:pPr lvl="1">
              <a:buFont typeface="Arial" pitchFamily="34" charset="0"/>
              <a:buChar char="•"/>
            </a:pPr>
            <a:r>
              <a:rPr lang="en-US" dirty="0" smtClean="0"/>
              <a:t>Examples</a:t>
            </a:r>
            <a:r>
              <a:rPr lang="en-US" baseline="0" dirty="0" smtClean="0"/>
              <a:t> include household income, unemployment data, percentage below poverty, etc.</a:t>
            </a:r>
            <a:endParaRPr lang="en-US" dirty="0" smtClean="0"/>
          </a:p>
          <a:p>
            <a:endParaRPr lang="en-US" dirty="0"/>
          </a:p>
        </p:txBody>
      </p:sp>
      <p:sp>
        <p:nvSpPr>
          <p:cNvPr id="4" name="Slide Number Placeholder 3"/>
          <p:cNvSpPr>
            <a:spLocks noGrp="1"/>
          </p:cNvSpPr>
          <p:nvPr>
            <p:ph type="sldNum" sz="quarter" idx="10"/>
          </p:nvPr>
        </p:nvSpPr>
        <p:spPr/>
        <p:txBody>
          <a:bodyPr/>
          <a:lstStyle/>
          <a:p>
            <a:fld id="{F32660A4-79C6-4881-B868-A3A9C2FA6C1C}" type="slidenum">
              <a:rPr lang="en-US" smtClean="0"/>
              <a:pPr/>
              <a:t>76</a:t>
            </a:fld>
            <a:endParaRPr lang="en-US"/>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goal of Community Eligibility is to provide an alternative to standard paper applications</a:t>
            </a:r>
            <a:r>
              <a:rPr lang="en-US" baseline="0" dirty="0" smtClean="0"/>
              <a:t> </a:t>
            </a:r>
            <a:r>
              <a:rPr lang="en-US" dirty="0" smtClean="0"/>
              <a:t>and claiming for SFAs schools serving a high percentage of low-income</a:t>
            </a:r>
            <a:r>
              <a:rPr lang="en-US" baseline="0" dirty="0" smtClean="0"/>
              <a:t> </a:t>
            </a:r>
            <a:r>
              <a:rPr lang="en-US" dirty="0" smtClean="0"/>
              <a:t>students.</a:t>
            </a:r>
          </a:p>
          <a:p>
            <a:endParaRPr lang="en-US" dirty="0" smtClean="0"/>
          </a:p>
          <a:p>
            <a:r>
              <a:rPr lang="en-US" dirty="0" smtClean="0"/>
              <a:t>CEP relies on an </a:t>
            </a:r>
            <a:r>
              <a:rPr lang="en-US" i="1" dirty="0" smtClean="0"/>
              <a:t>identified student percentage </a:t>
            </a:r>
            <a:r>
              <a:rPr lang="en-US" dirty="0" smtClean="0"/>
              <a:t>for its eligibility and reimbursement determinations. The ISP is</a:t>
            </a:r>
            <a:r>
              <a:rPr lang="en-US" baseline="0" dirty="0" smtClean="0"/>
              <a:t> calculated by dividing the number of identified students by the number of enrolled students and multiplying by 100.</a:t>
            </a:r>
            <a:endParaRPr lang="en-US" dirty="0" smtClean="0"/>
          </a:p>
          <a:p>
            <a:endParaRPr lang="en-US" dirty="0" smtClean="0"/>
          </a:p>
          <a:p>
            <a:r>
              <a:rPr lang="en-US" dirty="0" smtClean="0"/>
              <a:t>For example, a school has 550 identified students and 700 enrolled students:</a:t>
            </a:r>
          </a:p>
          <a:p>
            <a:r>
              <a:rPr lang="en-US" baseline="0" dirty="0" smtClean="0"/>
              <a:t> </a:t>
            </a:r>
            <a:r>
              <a:rPr lang="en-US" dirty="0" smtClean="0"/>
              <a:t>550/700 = 0.78571429, which rounds to 0.7857. Multiply by 100 to calculate an ISP of 78.57 percent.</a:t>
            </a:r>
            <a:endParaRPr lang="en-US" dirty="0"/>
          </a:p>
        </p:txBody>
      </p:sp>
      <p:sp>
        <p:nvSpPr>
          <p:cNvPr id="4" name="Slide Number Placeholder 3"/>
          <p:cNvSpPr>
            <a:spLocks noGrp="1"/>
          </p:cNvSpPr>
          <p:nvPr>
            <p:ph type="sldNum" sz="quarter" idx="10"/>
          </p:nvPr>
        </p:nvSpPr>
        <p:spPr/>
        <p:txBody>
          <a:bodyPr/>
          <a:lstStyle/>
          <a:p>
            <a:fld id="{F32660A4-79C6-4881-B868-A3A9C2FA6C1C}" type="slidenum">
              <a:rPr lang="en-US" smtClean="0"/>
              <a:pPr/>
              <a:t>77</a:t>
            </a:fld>
            <a:endParaRPr lang="en-US"/>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aseline="0" dirty="0" smtClean="0"/>
          </a:p>
          <a:p>
            <a:r>
              <a:rPr lang="en-US" baseline="0" dirty="0" smtClean="0"/>
              <a:t>To be eligible for CEP, the LEA, school or group of schools needs to have an </a:t>
            </a:r>
            <a:r>
              <a:rPr lang="en-US" b="1" baseline="0" dirty="0" smtClean="0"/>
              <a:t>identified student percentage</a:t>
            </a:r>
            <a:r>
              <a:rPr lang="en-US" b="0" baseline="0" dirty="0" smtClean="0"/>
              <a:t> of at least 40%.</a:t>
            </a:r>
            <a:endParaRPr lang="en-US" baseline="0" dirty="0" smtClean="0"/>
          </a:p>
          <a:p>
            <a:endParaRPr lang="en-US" baseline="0" dirty="0" smtClean="0"/>
          </a:p>
          <a:p>
            <a:pPr defTabSz="949478">
              <a:defRPr/>
            </a:pPr>
            <a:r>
              <a:rPr lang="en-US" dirty="0" smtClean="0"/>
              <a:t>The </a:t>
            </a:r>
            <a:r>
              <a:rPr lang="en-US" b="1" dirty="0" smtClean="0"/>
              <a:t>identified students </a:t>
            </a:r>
            <a:r>
              <a:rPr lang="en-US" dirty="0" smtClean="0"/>
              <a:t>are the number approved as free eligible who are not subject to verification. This definition includes students directly certified through SNAP, TANF, and FDPIR and homeless (on the homeless liaison list), income-eligible Head Start, pre-K Even Start, migrant youth, runaways, and non-applicants approved by local officials.  </a:t>
            </a:r>
          </a:p>
          <a:p>
            <a:pPr defTabSz="949478">
              <a:defRPr/>
            </a:pPr>
            <a:endParaRPr lang="en-US" dirty="0" smtClean="0"/>
          </a:p>
          <a:p>
            <a:pPr defTabSz="949478">
              <a:defRPr/>
            </a:pPr>
            <a:r>
              <a:rPr lang="en-US" dirty="0" smtClean="0"/>
              <a:t>Foster children certified through means other than an application are also included and students certified for free meals based on a letter provided by the household from the SNAP agency.  </a:t>
            </a:r>
          </a:p>
          <a:p>
            <a:pPr defTabSz="949478">
              <a:defRPr/>
            </a:pPr>
            <a:endParaRPr lang="en-US" dirty="0" smtClean="0"/>
          </a:p>
          <a:p>
            <a:pPr defTabSz="949478">
              <a:defRPr/>
            </a:pPr>
            <a:r>
              <a:rPr lang="en-US" dirty="0" smtClean="0"/>
              <a:t>Students who are categorically eligible based on a case number submitted through a free and reduced price application are NOT included.</a:t>
            </a:r>
          </a:p>
          <a:p>
            <a:pPr defTabSz="949478">
              <a:defRPr/>
            </a:pPr>
            <a:endParaRPr lang="en-US" dirty="0" smtClean="0"/>
          </a:p>
          <a:p>
            <a:pPr defTabSz="949478">
              <a:defRPr/>
            </a:pPr>
            <a:endParaRPr lang="en-US" dirty="0" smtClean="0"/>
          </a:p>
          <a:p>
            <a:endParaRPr lang="en-US" baseline="0"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F32660A4-79C6-4881-B868-A3A9C2FA6C1C}" type="slidenum">
              <a:rPr lang="en-US" smtClean="0"/>
              <a:pPr/>
              <a:t>78</a:t>
            </a:fld>
            <a:endParaRPr lang="en-US"/>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The percentage of meals claimed at the free rate is calculated by multiplying the </a:t>
            </a:r>
            <a:r>
              <a:rPr lang="en-US" b="1" baseline="0" dirty="0" smtClean="0"/>
              <a:t>identified student percentage</a:t>
            </a:r>
            <a:r>
              <a:rPr lang="en-US" b="0" baseline="0" dirty="0" smtClean="0"/>
              <a:t> times 1.6.  The remaining percentage corresponds to the meals claimed at the paid rate.</a:t>
            </a:r>
          </a:p>
          <a:p>
            <a:endParaRPr lang="en-US" b="0" baseline="0" dirty="0" smtClean="0"/>
          </a:p>
          <a:p>
            <a:r>
              <a:rPr lang="en-US" baseline="0" dirty="0" smtClean="0"/>
              <a:t>So, the reimbursements are structured to incentivize direct certification for eligibility determinations.</a:t>
            </a:r>
          </a:p>
          <a:p>
            <a:endParaRPr lang="en-US" baseline="0" dirty="0" smtClean="0"/>
          </a:p>
          <a:p>
            <a:r>
              <a:rPr lang="en-US" baseline="0" dirty="0" smtClean="0"/>
              <a:t>If the Federal reimbursement isn’t enough to cover the meal costs, then the LEA needs to use non-Federal money to cover any excess costs over and above the meal costs.</a:t>
            </a:r>
          </a:p>
          <a:p>
            <a:endParaRPr lang="en-US" baseline="0" dirty="0" smtClean="0"/>
          </a:p>
          <a:p>
            <a:r>
              <a:rPr lang="en-US" dirty="0" smtClean="0"/>
              <a:t>Any funds other than Federal reimbursement can be used.  So, similar to Provision 2 and 3, the use of non-Federal funds is only necessary if the total amount of Federal reimbursement through the CEP does not cover the costs of serving free meals to all students.  </a:t>
            </a:r>
          </a:p>
          <a:p>
            <a:r>
              <a:rPr lang="en-US" dirty="0" smtClean="0"/>
              <a:t> </a:t>
            </a:r>
          </a:p>
          <a:p>
            <a:r>
              <a:rPr lang="en-US" dirty="0" smtClean="0"/>
              <a:t>Examples of non-Federal sources include:  State revenue matching funds (that exceeds the minimum requirement established in 7 CFR Part 210.17), profits from a la carte sales, and in-kind contribution funds from outside sources such as volunteer services or a cash donation.</a:t>
            </a:r>
            <a:endParaRPr lang="en-US" baseline="0"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F32660A4-79C6-4881-B868-A3A9C2FA6C1C}" type="slidenum">
              <a:rPr lang="en-US" smtClean="0"/>
              <a:pPr/>
              <a:t>79</a:t>
            </a:fld>
            <a:endParaRPr lang="en-US"/>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CEP</a:t>
            </a:r>
            <a:r>
              <a:rPr lang="en-US" baseline="0" dirty="0" smtClean="0"/>
              <a:t> g</a:t>
            </a:r>
            <a:r>
              <a:rPr lang="en-US" dirty="0" smtClean="0"/>
              <a:t>rants LEAs/SFAs the flexibility to establish new</a:t>
            </a:r>
            <a:r>
              <a:rPr lang="en-US" baseline="0" dirty="0" smtClean="0"/>
              <a:t> identified student percentages to adjust the reimbursement calculation and begin a new 4 year cycle with the new ISP. More choice for schools than CPI adjustments alone.</a:t>
            </a:r>
          </a:p>
          <a:p>
            <a:endParaRPr lang="en-US" dirty="0" smtClean="0"/>
          </a:p>
          <a:p>
            <a:r>
              <a:rPr lang="en-US" dirty="0" smtClean="0"/>
              <a:t>Schools may decide not to elect the CEP or to stop utilizing the CEP at any time as long as the State is notified by June 30th of the current school year. </a:t>
            </a:r>
          </a:p>
          <a:p>
            <a:endParaRPr lang="en-US" dirty="0" smtClean="0"/>
          </a:p>
          <a:p>
            <a:r>
              <a:rPr lang="en-US" dirty="0" smtClean="0"/>
              <a:t>Since the new percentage of identified students must be established as of April 1st of the prior year, schools will have time to decide if continuing or beginning the CEP will be advantageous for the next year. </a:t>
            </a:r>
          </a:p>
          <a:p>
            <a:endParaRPr lang="en-US" dirty="0" smtClean="0"/>
          </a:p>
          <a:p>
            <a:r>
              <a:rPr lang="en-US" dirty="0" smtClean="0"/>
              <a:t>Schools electing to stop the CEP must be prepared to return to their normal counting and claiming procedures in the next school year. </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F32660A4-79C6-4881-B868-A3A9C2FA6C1C}" type="slidenum">
              <a:rPr lang="en-US" smtClean="0"/>
              <a:pPr/>
              <a:t>80</a:t>
            </a:fld>
            <a:endParaRPr lang="en-US"/>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Arial" pitchFamily="34" charset="0"/>
              <a:buNone/>
            </a:pPr>
            <a:r>
              <a:rPr lang="en-US" b="0" u="none" baseline="0" dirty="0" smtClean="0"/>
              <a:t>The SBP can be an important part of the school day for children and the availability of school breakfast, especially outside of traditional methods is increasing.</a:t>
            </a:r>
            <a:endParaRPr lang="en-US" b="1" u="sng" dirty="0" smtClean="0"/>
          </a:p>
        </p:txBody>
      </p:sp>
      <p:sp>
        <p:nvSpPr>
          <p:cNvPr id="4" name="Slide Number Placeholder 3"/>
          <p:cNvSpPr>
            <a:spLocks noGrp="1"/>
          </p:cNvSpPr>
          <p:nvPr>
            <p:ph type="sldNum" sz="quarter" idx="10"/>
          </p:nvPr>
        </p:nvSpPr>
        <p:spPr/>
        <p:txBody>
          <a:bodyPr/>
          <a:lstStyle/>
          <a:p>
            <a:fld id="{F32660A4-79C6-4881-B868-A3A9C2FA6C1C}" type="slidenum">
              <a:rPr lang="en-US" smtClean="0"/>
              <a:pPr/>
              <a:t>81</a:t>
            </a:fld>
            <a:endParaRPr lang="en-US"/>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defRPr/>
            </a:pPr>
            <a:r>
              <a:rPr lang="en-US" dirty="0" smtClean="0"/>
              <a:t>To participate in the School Breakfast Program, an SFA would amend its NSLP agreement with the State agency.</a:t>
            </a:r>
          </a:p>
          <a:p>
            <a:pPr>
              <a:defRPr/>
            </a:pPr>
            <a:endParaRPr lang="en-US" dirty="0" smtClean="0"/>
          </a:p>
          <a:p>
            <a:pPr>
              <a:defRPr/>
            </a:pPr>
            <a:r>
              <a:rPr lang="en-US" dirty="0" smtClean="0"/>
              <a:t>The SFA agrees to serve complete breakfasts at the beginning of the child’s school day (in the morning).</a:t>
            </a:r>
          </a:p>
          <a:p>
            <a:pPr>
              <a:defRPr/>
            </a:pPr>
            <a:endParaRPr lang="en-US" dirty="0" smtClean="0"/>
          </a:p>
          <a:p>
            <a:pPr>
              <a:defRPr/>
            </a:pPr>
            <a:r>
              <a:rPr lang="en-US" dirty="0" smtClean="0"/>
              <a:t>The SFA also agrees to count and claim these meals by category (free, reduced price and paid).</a:t>
            </a:r>
          </a:p>
          <a:p>
            <a:pPr>
              <a:defRPr/>
            </a:pPr>
            <a:endParaRPr lang="en-US" dirty="0" smtClean="0"/>
          </a:p>
          <a:p>
            <a:pPr>
              <a:defRPr/>
            </a:pPr>
            <a:r>
              <a:rPr lang="en-US" dirty="0" smtClean="0"/>
              <a:t>According to the 2011 Outreach to Households on the Availability of the School Breakfast Program policy memo (SP 40 – 2011), schools participating in the SBP must inform families of the availability of breakfasts. A notification of the availability of breakfast must be relayed just prior to or at the beginning of the school year in the informational packets that are sent to each household with free and reduced price meal applications for the new school year. In addition, schools should send reminders regarding the availability of the SBP multiple times throughout the school year. </a:t>
            </a:r>
          </a:p>
          <a:p>
            <a:endParaRPr lang="en-US" dirty="0"/>
          </a:p>
        </p:txBody>
      </p:sp>
      <p:sp>
        <p:nvSpPr>
          <p:cNvPr id="4" name="Slide Number Placeholder 3"/>
          <p:cNvSpPr>
            <a:spLocks noGrp="1"/>
          </p:cNvSpPr>
          <p:nvPr>
            <p:ph type="sldNum" sz="quarter" idx="10"/>
          </p:nvPr>
        </p:nvSpPr>
        <p:spPr/>
        <p:txBody>
          <a:bodyPr/>
          <a:lstStyle/>
          <a:p>
            <a:fld id="{F32660A4-79C6-4881-B868-A3A9C2FA6C1C}" type="slidenum">
              <a:rPr lang="en-US" smtClean="0"/>
              <a:pPr/>
              <a:t>82</a:t>
            </a:fld>
            <a:endParaRPr lang="en-US"/>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Breakfast is similar to lunch in that both:</a:t>
            </a:r>
          </a:p>
          <a:p>
            <a:pPr lvl="1">
              <a:buFontTx/>
              <a:buChar char="•"/>
            </a:pPr>
            <a:r>
              <a:rPr lang="en-US" dirty="0" smtClean="0"/>
              <a:t> Both require the same eligibility determinations based on IEGs</a:t>
            </a:r>
          </a:p>
          <a:p>
            <a:pPr lvl="1">
              <a:buFontTx/>
              <a:buChar char="•"/>
            </a:pPr>
            <a:r>
              <a:rPr lang="en-US" dirty="0" smtClean="0"/>
              <a:t> Both require point of service meal counts by type (F, RP, P) – not in snacks service</a:t>
            </a:r>
          </a:p>
          <a:p>
            <a:pPr lvl="1">
              <a:buFontTx/>
              <a:buChar char="•"/>
            </a:pPr>
            <a:r>
              <a:rPr lang="en-US" dirty="0" smtClean="0"/>
              <a:t> Both require SFAs to consolidate and claim reimbursements</a:t>
            </a:r>
          </a:p>
          <a:p>
            <a:pPr lvl="1">
              <a:buFontTx/>
              <a:buChar char="•"/>
            </a:pPr>
            <a:r>
              <a:rPr lang="en-US" dirty="0" smtClean="0"/>
              <a:t> Both operate from the same nonprofit food service account</a:t>
            </a:r>
          </a:p>
          <a:p>
            <a:pPr lvl="1">
              <a:buFontTx/>
              <a:buChar char="•"/>
            </a:pPr>
            <a:endParaRPr lang="en-US" dirty="0" smtClean="0"/>
          </a:p>
          <a:p>
            <a:r>
              <a:rPr lang="en-US" dirty="0" smtClean="0"/>
              <a:t>If allowed by the SA, the SFA may submit one claim for reimbursement to cover lunches and breakfasts.</a:t>
            </a:r>
          </a:p>
          <a:p>
            <a:endParaRPr lang="en-US" dirty="0"/>
          </a:p>
        </p:txBody>
      </p:sp>
      <p:sp>
        <p:nvSpPr>
          <p:cNvPr id="4" name="Slide Number Placeholder 3"/>
          <p:cNvSpPr>
            <a:spLocks noGrp="1"/>
          </p:cNvSpPr>
          <p:nvPr>
            <p:ph type="sldNum" sz="quarter" idx="10"/>
          </p:nvPr>
        </p:nvSpPr>
        <p:spPr/>
        <p:txBody>
          <a:bodyPr/>
          <a:lstStyle/>
          <a:p>
            <a:fld id="{F32660A4-79C6-4881-B868-A3A9C2FA6C1C}" type="slidenum">
              <a:rPr lang="en-US" smtClean="0"/>
              <a:pPr/>
              <a:t>83</a:t>
            </a:fld>
            <a:endParaRPr lang="en-US"/>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Sec. 220.9(d)</a:t>
            </a:r>
          </a:p>
          <a:p>
            <a:r>
              <a:rPr lang="en-US" dirty="0" smtClean="0"/>
              <a:t>Schools in the SBP that meet the 40% threshold that you see on the slide may receive additional reimbursement for the breakfasts they serve.  The SA approves or denies request for severe need reimbursement.</a:t>
            </a:r>
          </a:p>
          <a:p>
            <a:endParaRPr lang="en-US" sz="800" dirty="0" smtClean="0"/>
          </a:p>
          <a:p>
            <a:r>
              <a:rPr lang="en-US" dirty="0" smtClean="0"/>
              <a:t>This is on a school basis, so some schools in the district may qualify and others won’t.</a:t>
            </a:r>
          </a:p>
          <a:p>
            <a:endParaRPr lang="en-US" sz="800" dirty="0" smtClean="0"/>
          </a:p>
          <a:p>
            <a:r>
              <a:rPr lang="en-US" dirty="0" smtClean="0"/>
              <a:t>New schools or schools that weren’t on the program two years ago may be eligible.  </a:t>
            </a:r>
          </a:p>
          <a:p>
            <a:endParaRPr lang="en-US" sz="800" dirty="0" smtClean="0"/>
          </a:p>
          <a:p>
            <a:r>
              <a:rPr lang="en-US" dirty="0" smtClean="0"/>
              <a:t>If a school district has new schools with at least 40% F/RP, it should contact the State agency to see if there is a way it could qualify without the second preceding year history. </a:t>
            </a:r>
          </a:p>
          <a:p>
            <a:endParaRPr lang="en-US" dirty="0" smtClean="0"/>
          </a:p>
          <a:p>
            <a:r>
              <a:rPr lang="en-US" dirty="0" smtClean="0"/>
              <a:t>May keep track for first quarter and retroactively</a:t>
            </a:r>
            <a:r>
              <a:rPr lang="en-US" baseline="0" dirty="0" smtClean="0"/>
              <a:t> be reimbursed if 40% or more achieved. </a:t>
            </a:r>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F32660A4-79C6-4881-B868-A3A9C2FA6C1C}" type="slidenum">
              <a:rPr lang="en-US" smtClean="0"/>
              <a:pPr/>
              <a:t>84</a:t>
            </a:fld>
            <a:endParaRPr lang="en-US"/>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r>
              <a:rPr lang="en-US" sz="800" b="0" u="none" dirty="0" smtClean="0">
                <a:latin typeface="Arial" pitchFamily="34" charset="0"/>
                <a:cs typeface="Arial" pitchFamily="34" charset="0"/>
              </a:rPr>
              <a:t>There are several breakfasts service methods in addition to traditional breakfast service, which takes place at the start of the instructional day in the cafeteria.</a:t>
            </a:r>
          </a:p>
          <a:p>
            <a:endParaRPr lang="en-US" sz="800" b="1" u="sng" dirty="0" smtClean="0">
              <a:latin typeface="Arial" pitchFamily="34" charset="0"/>
              <a:cs typeface="Arial" pitchFamily="34" charset="0"/>
            </a:endParaRPr>
          </a:p>
          <a:p>
            <a:r>
              <a:rPr lang="en-US" sz="800" b="1" u="sng" dirty="0" smtClean="0">
                <a:latin typeface="Arial" pitchFamily="34" charset="0"/>
                <a:cs typeface="Arial" pitchFamily="34" charset="0"/>
              </a:rPr>
              <a:t>Grab ‘N’ Go</a:t>
            </a:r>
            <a:endParaRPr lang="en-US" sz="800" b="0" u="none" dirty="0" smtClean="0">
              <a:latin typeface="Arial" pitchFamily="34" charset="0"/>
              <a:cs typeface="Arial" pitchFamily="34" charset="0"/>
            </a:endParaRPr>
          </a:p>
          <a:p>
            <a:pPr>
              <a:buFont typeface="Arial" pitchFamily="34" charset="0"/>
              <a:buChar char="•"/>
            </a:pPr>
            <a:r>
              <a:rPr lang="en-US" sz="800" b="0" u="none" dirty="0" smtClean="0">
                <a:latin typeface="Arial" pitchFamily="34" charset="0"/>
                <a:cs typeface="Arial" pitchFamily="34" charset="0"/>
              </a:rPr>
              <a:t>Pre-packed breakfasts</a:t>
            </a:r>
            <a:r>
              <a:rPr lang="en-US" sz="800" b="0" u="none" baseline="0" dirty="0" smtClean="0">
                <a:latin typeface="Arial" pitchFamily="34" charset="0"/>
                <a:cs typeface="Arial" pitchFamily="34" charset="0"/>
              </a:rPr>
              <a:t> allow extensive flexibility in serving options;</a:t>
            </a:r>
          </a:p>
          <a:p>
            <a:pPr lvl="1">
              <a:buFont typeface="Arial" pitchFamily="34" charset="0"/>
              <a:buChar char="•"/>
            </a:pPr>
            <a:r>
              <a:rPr lang="en-US" sz="800" b="0" u="none" baseline="0" dirty="0" smtClean="0">
                <a:latin typeface="Arial" pitchFamily="34" charset="0"/>
                <a:cs typeface="Arial" pitchFamily="34" charset="0"/>
              </a:rPr>
              <a:t>Students can pick up meals in the cafeteria and take them elsewhere (class, hallways, outside, in the cafeteria, wherever school deems appropriate)</a:t>
            </a:r>
          </a:p>
          <a:p>
            <a:pPr lvl="1">
              <a:buFont typeface="Arial" pitchFamily="34" charset="0"/>
              <a:buChar char="•"/>
            </a:pPr>
            <a:r>
              <a:rPr lang="en-US" sz="800" b="0" u="none" baseline="0" dirty="0" smtClean="0">
                <a:latin typeface="Arial" pitchFamily="34" charset="0"/>
                <a:cs typeface="Arial" pitchFamily="34" charset="0"/>
              </a:rPr>
              <a:t>Breakfasts can be loaded onto carts and served in classrooms or high traffic areas throughout the school</a:t>
            </a:r>
          </a:p>
          <a:p>
            <a:pPr lvl="0">
              <a:buFont typeface="Arial" pitchFamily="34" charset="0"/>
              <a:buChar char="•"/>
            </a:pPr>
            <a:r>
              <a:rPr lang="en-US" sz="800" b="0" u="none" baseline="0" dirty="0" smtClean="0">
                <a:latin typeface="Arial" pitchFamily="34" charset="0"/>
                <a:cs typeface="Arial" pitchFamily="34" charset="0"/>
              </a:rPr>
              <a:t>Schools gain flexibility on when to serve;</a:t>
            </a:r>
          </a:p>
          <a:p>
            <a:pPr lvl="1">
              <a:buFont typeface="Arial" pitchFamily="34" charset="0"/>
              <a:buChar char="•"/>
            </a:pPr>
            <a:r>
              <a:rPr lang="en-US" sz="800" b="0" u="none" baseline="0" dirty="0" smtClean="0">
                <a:latin typeface="Arial" pitchFamily="34" charset="0"/>
                <a:cs typeface="Arial" pitchFamily="34" charset="0"/>
              </a:rPr>
              <a:t>Before or at the very beginning of the school day</a:t>
            </a:r>
          </a:p>
          <a:p>
            <a:pPr lvl="1">
              <a:buFont typeface="Arial" pitchFamily="34" charset="0"/>
              <a:buChar char="•"/>
            </a:pPr>
            <a:r>
              <a:rPr lang="en-US" sz="800" b="0" u="none" baseline="0" dirty="0" smtClean="0">
                <a:latin typeface="Arial" pitchFamily="34" charset="0"/>
                <a:cs typeface="Arial" pitchFamily="34" charset="0"/>
              </a:rPr>
              <a:t>In a homeroom type setting or in class</a:t>
            </a:r>
          </a:p>
          <a:p>
            <a:pPr lvl="1">
              <a:buFont typeface="Arial" pitchFamily="34" charset="0"/>
              <a:buChar char="•"/>
            </a:pPr>
            <a:r>
              <a:rPr lang="en-US" sz="800" b="0" u="none" baseline="0" dirty="0" smtClean="0">
                <a:latin typeface="Arial" pitchFamily="34" charset="0"/>
                <a:cs typeface="Arial" pitchFamily="34" charset="0"/>
              </a:rPr>
              <a:t>During a morning break</a:t>
            </a:r>
          </a:p>
          <a:p>
            <a:pPr marL="0" lvl="0">
              <a:buFont typeface="Arial" pitchFamily="34" charset="0"/>
              <a:buNone/>
            </a:pPr>
            <a:endParaRPr lang="en-US" sz="800" b="1" u="sng" baseline="0" dirty="0" smtClean="0">
              <a:latin typeface="Arial" pitchFamily="34" charset="0"/>
              <a:cs typeface="Arial" pitchFamily="34" charset="0"/>
            </a:endParaRPr>
          </a:p>
          <a:p>
            <a:pPr marL="0" lvl="0">
              <a:buFont typeface="Arial" pitchFamily="34" charset="0"/>
              <a:buNone/>
            </a:pPr>
            <a:r>
              <a:rPr lang="en-US" sz="800" b="1" u="sng" baseline="0" dirty="0" smtClean="0">
                <a:latin typeface="Arial" pitchFamily="34" charset="0"/>
                <a:cs typeface="Arial" pitchFamily="34" charset="0"/>
              </a:rPr>
              <a:t>Breakfast in the Classroom (BIC)</a:t>
            </a:r>
            <a:endParaRPr lang="en-US" sz="800" b="0" u="none" baseline="0" dirty="0" smtClean="0">
              <a:latin typeface="Arial" pitchFamily="34" charset="0"/>
              <a:cs typeface="Arial" pitchFamily="34" charset="0"/>
            </a:endParaRPr>
          </a:p>
          <a:p>
            <a:pPr marL="0" lvl="0">
              <a:buFont typeface="Arial" pitchFamily="34" charset="0"/>
              <a:buChar char="•"/>
            </a:pPr>
            <a:r>
              <a:rPr lang="en-US" sz="800" b="0" u="none" baseline="0" dirty="0" smtClean="0">
                <a:latin typeface="Arial" pitchFamily="34" charset="0"/>
                <a:cs typeface="Arial" pitchFamily="34" charset="0"/>
              </a:rPr>
              <a:t>BIC is a method of serving breakfasts while students are in class, either allowing them to consume meals during the course of instruction or while taking a meal break.</a:t>
            </a:r>
          </a:p>
          <a:p>
            <a:pPr marL="457200" lvl="1">
              <a:buFont typeface="Arial" pitchFamily="34" charset="0"/>
              <a:buChar char="•"/>
            </a:pPr>
            <a:r>
              <a:rPr lang="en-US" sz="800" b="0" u="none" baseline="0" dirty="0" smtClean="0">
                <a:latin typeface="Arial" pitchFamily="34" charset="0"/>
                <a:cs typeface="Arial" pitchFamily="34" charset="0"/>
              </a:rPr>
              <a:t>BIC is an extension of the Grab ‘N’ Go model, as breakfasts typically reach students by way of a delivery cart, or by allowing students to pick up their meals from the cafeteria or another location and bringing them to class.</a:t>
            </a:r>
          </a:p>
          <a:p>
            <a:pPr marL="457200" lvl="1">
              <a:buFont typeface="Arial" pitchFamily="34" charset="0"/>
              <a:buChar char="•"/>
            </a:pPr>
            <a:r>
              <a:rPr lang="en-US" sz="800" b="0" u="none" baseline="0" dirty="0" smtClean="0">
                <a:latin typeface="Arial" pitchFamily="34" charset="0"/>
                <a:cs typeface="Arial" pitchFamily="34" charset="0"/>
              </a:rPr>
              <a:t>We’ve seen rapid adoption of BIC and expanding interest, and we encourage schools to explore whether this option might be viable for them to adopt</a:t>
            </a:r>
          </a:p>
          <a:p>
            <a:pPr marL="0" lvl="0">
              <a:buFont typeface="Arial" pitchFamily="34" charset="0"/>
              <a:buNone/>
            </a:pPr>
            <a:endParaRPr lang="en-US" sz="800" b="1" u="sng" baseline="0" dirty="0" smtClean="0">
              <a:latin typeface="Arial" pitchFamily="34" charset="0"/>
              <a:cs typeface="Arial" pitchFamily="34" charset="0"/>
            </a:endParaRPr>
          </a:p>
          <a:p>
            <a:pPr marL="0" lvl="0">
              <a:buFont typeface="Arial" pitchFamily="34" charset="0"/>
              <a:buChar char="•"/>
            </a:pPr>
            <a:r>
              <a:rPr lang="en-US" sz="800" b="0" u="none" baseline="0" dirty="0" smtClean="0">
                <a:latin typeface="Arial" pitchFamily="34" charset="0"/>
                <a:cs typeface="Arial" pitchFamily="34" charset="0"/>
              </a:rPr>
              <a:t>To make Grab ‘N’ Go or BIC work, it is very important to get the school’s entire staff on board. Teachers, administrators, and service staff members should all be </a:t>
            </a:r>
            <a:r>
              <a:rPr lang="en-US" sz="800" b="0" i="0" kern="1200" dirty="0" smtClean="0">
                <a:solidFill>
                  <a:schemeClr val="tx1"/>
                </a:solidFill>
                <a:latin typeface="Arial" pitchFamily="34" charset="0"/>
                <a:ea typeface="+mn-ea"/>
                <a:cs typeface="Arial" pitchFamily="34" charset="0"/>
              </a:rPr>
              <a:t>supportive of breakfast and have a sense</a:t>
            </a:r>
            <a:r>
              <a:rPr lang="en-US" sz="800" b="0" i="0" kern="1200" baseline="0" dirty="0" smtClean="0">
                <a:solidFill>
                  <a:schemeClr val="tx1"/>
                </a:solidFill>
                <a:latin typeface="Arial" pitchFamily="34" charset="0"/>
                <a:ea typeface="+mn-ea"/>
                <a:cs typeface="Arial" pitchFamily="34" charset="0"/>
              </a:rPr>
              <a:t> of </a:t>
            </a:r>
            <a:r>
              <a:rPr lang="en-US" sz="800" b="0" i="0" kern="1200" dirty="0" smtClean="0">
                <a:solidFill>
                  <a:schemeClr val="tx1"/>
                </a:solidFill>
                <a:latin typeface="Arial" pitchFamily="34" charset="0"/>
                <a:ea typeface="+mn-ea"/>
                <a:cs typeface="Arial" pitchFamily="34" charset="0"/>
              </a:rPr>
              <a:t>its importance to learning.</a:t>
            </a:r>
          </a:p>
          <a:p>
            <a:pPr marL="0" lvl="0">
              <a:buFont typeface="Arial" pitchFamily="34" charset="0"/>
              <a:buChar char="•"/>
            </a:pPr>
            <a:endParaRPr lang="en-US" sz="800" b="0" i="0" u="none" kern="1200" baseline="0" dirty="0" smtClean="0">
              <a:solidFill>
                <a:schemeClr val="tx1"/>
              </a:solidFill>
              <a:latin typeface="Arial" pitchFamily="34" charset="0"/>
              <a:ea typeface="+mn-ea"/>
              <a:cs typeface="Arial" pitchFamily="34" charset="0"/>
            </a:endParaRPr>
          </a:p>
          <a:p>
            <a:r>
              <a:rPr lang="en-US" sz="800" b="1" baseline="0" dirty="0" smtClean="0">
                <a:latin typeface="Arial" pitchFamily="34" charset="0"/>
                <a:cs typeface="Arial" pitchFamily="34" charset="0"/>
              </a:rPr>
              <a:t>Breakfast after 1</a:t>
            </a:r>
            <a:r>
              <a:rPr lang="en-US" sz="800" b="1" baseline="30000" dirty="0" smtClean="0">
                <a:latin typeface="Arial" pitchFamily="34" charset="0"/>
                <a:cs typeface="Arial" pitchFamily="34" charset="0"/>
              </a:rPr>
              <a:t>st</a:t>
            </a:r>
            <a:r>
              <a:rPr lang="en-US" sz="800" b="1" baseline="0" dirty="0" smtClean="0">
                <a:latin typeface="Arial" pitchFamily="34" charset="0"/>
                <a:cs typeface="Arial" pitchFamily="34" charset="0"/>
              </a:rPr>
              <a:t> period</a:t>
            </a:r>
            <a:r>
              <a:rPr lang="en-US" sz="800" b="0" baseline="0" dirty="0" smtClean="0">
                <a:latin typeface="Arial" pitchFamily="34" charset="0"/>
                <a:cs typeface="Arial" pitchFamily="34" charset="0"/>
              </a:rPr>
              <a:t>, alternatively referred to as the second chance breakfast or breakfast after the bell, provides a morning nutrition break to students, but slightly later in the day. This serving model is intended to capture students who may have skipped breakfast first thing in the morning because they were not hungry. It can be provided in the classroom or through grab n’ go bags most commonly.</a:t>
            </a:r>
          </a:p>
          <a:p>
            <a:endParaRPr lang="en-US" sz="800" b="0" baseline="0" dirty="0" smtClean="0">
              <a:latin typeface="Arial" pitchFamily="34" charset="0"/>
              <a:cs typeface="Arial" pitchFamily="34" charset="0"/>
            </a:endParaRPr>
          </a:p>
          <a:p>
            <a:r>
              <a:rPr lang="en-US" sz="800" b="1" baseline="0" dirty="0" smtClean="0">
                <a:latin typeface="Arial" pitchFamily="34" charset="0"/>
                <a:cs typeface="Arial" pitchFamily="34" charset="0"/>
              </a:rPr>
              <a:t>Breakfast on the Bus</a:t>
            </a:r>
            <a:r>
              <a:rPr lang="en-US" sz="800" b="0" baseline="0" dirty="0" smtClean="0">
                <a:latin typeface="Arial" pitchFamily="34" charset="0"/>
                <a:cs typeface="Arial" pitchFamily="34" charset="0"/>
              </a:rPr>
              <a:t> is an innovative service model in which students are provided with a prepackaged breakfast while riding the bus to school. This is a potentially viable service option for schools at which most of the students not only bus in, but spend at least 15 minutes riding. This serving model is unique in that it requires a bit of special provisioning to handle delivery to the busses as well as trash disposal, but it can be a great way to feed a lot of students prior to the start of the instructional day.</a:t>
            </a:r>
            <a:endParaRPr lang="en-US" sz="800" b="1" dirty="0" smtClean="0">
              <a:latin typeface="Arial" pitchFamily="34" charset="0"/>
              <a:cs typeface="Arial" pitchFamily="34" charset="0"/>
            </a:endParaRPr>
          </a:p>
          <a:p>
            <a:endParaRPr lang="en-US" sz="800" dirty="0" smtClean="0">
              <a:latin typeface="Arial" pitchFamily="34" charset="0"/>
              <a:cs typeface="Arial" pitchFamily="34" charset="0"/>
            </a:endParaRPr>
          </a:p>
          <a:p>
            <a:pPr marL="0" lvl="0">
              <a:buFont typeface="Arial" pitchFamily="34" charset="0"/>
              <a:buNone/>
            </a:pPr>
            <a:r>
              <a:rPr lang="en-US" sz="800" b="0" u="none" baseline="0" dirty="0" smtClean="0">
                <a:latin typeface="Arial" pitchFamily="34" charset="0"/>
                <a:cs typeface="Arial" pitchFamily="34" charset="0"/>
              </a:rPr>
              <a:t>https://www.fns.usda.gov/sbp/school-breakfast-program-sbp </a:t>
            </a:r>
          </a:p>
          <a:p>
            <a:pPr marL="457200" lvl="1">
              <a:buFont typeface="Arial" pitchFamily="34" charset="0"/>
              <a:buNone/>
            </a:pPr>
            <a:endParaRPr lang="en-US" sz="800" b="0" i="0" u="none" baseline="0" dirty="0" smtClean="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F32660A4-79C6-4881-B868-A3A9C2FA6C1C}" type="slidenum">
              <a:rPr lang="en-US" smtClean="0"/>
              <a:pPr/>
              <a:t>85</a:t>
            </a:fld>
            <a:endParaRPr lang="en-US"/>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31774">
              <a:defRPr/>
            </a:pPr>
            <a:r>
              <a:rPr lang="en-US" baseline="0" dirty="0" smtClean="0"/>
              <a:t>Throughout the years, we’ve been successful in getting more and more schools to adopt the breakfast program.   As the previous slides shows the alternative methods for serving SBP have been successful.</a:t>
            </a:r>
          </a:p>
          <a:p>
            <a:pPr defTabSz="931774">
              <a:defRPr/>
            </a:pPr>
            <a:endParaRPr lang="en-US" baseline="0" dirty="0" smtClean="0"/>
          </a:p>
          <a:p>
            <a:pPr defTabSz="931774">
              <a:buFont typeface="Arial" pitchFamily="34" charset="0"/>
              <a:buNone/>
              <a:defRPr/>
            </a:pPr>
            <a:r>
              <a:rPr lang="en-US" baseline="0" dirty="0" smtClean="0"/>
              <a:t>A lot of the growth potential today is in expanding the accessibility of school breakfast – roughly 90% of schools that operate lunch operate breakfast as well, but overall participation in much lower than it is for lunch. The updated SBP toolkit is designed to assist both current and prospective program operators.</a:t>
            </a:r>
          </a:p>
          <a:p>
            <a:endParaRPr lang="en-US" baseline="0" dirty="0" smtClean="0"/>
          </a:p>
          <a:p>
            <a:pPr defTabSz="931774">
              <a:defRPr/>
            </a:pPr>
            <a:r>
              <a:rPr lang="en-US" baseline="0" dirty="0" smtClean="0"/>
              <a:t>Toolkit is not intended to be a technical resource for the meal pattern, and operators are provided links to the meal pattern webpage for more in-depth information on this topic. </a:t>
            </a:r>
          </a:p>
          <a:p>
            <a:r>
              <a:rPr lang="en-US" dirty="0" smtClean="0"/>
              <a:t>These</a:t>
            </a:r>
            <a:r>
              <a:rPr lang="en-US" baseline="0" dirty="0" smtClean="0"/>
              <a:t> resources are </a:t>
            </a:r>
            <a:r>
              <a:rPr lang="en-US" dirty="0" smtClean="0"/>
              <a:t>technical assistance documents so they are designed with the school food service director</a:t>
            </a:r>
            <a:r>
              <a:rPr lang="en-US" baseline="0" dirty="0" smtClean="0"/>
              <a:t> in mind. </a:t>
            </a:r>
          </a:p>
          <a:p>
            <a:endParaRPr lang="en-US" baseline="0" dirty="0" smtClean="0"/>
          </a:p>
          <a:p>
            <a:r>
              <a:rPr lang="en-US" baseline="0" dirty="0" smtClean="0"/>
              <a:t>The toolkit is written in a way that is intended to be accessible to stakeholders at all levels, and many sections will be just as useful to parents, teachers, and school administrators as they would be to the SFA director. </a:t>
            </a:r>
          </a:p>
          <a:p>
            <a:endParaRPr lang="en-US" baseline="0" dirty="0" smtClean="0"/>
          </a:p>
          <a:p>
            <a:r>
              <a:rPr lang="en-US" baseline="0" dirty="0" smtClean="0"/>
              <a:t>Similarly, if your State agency already provides its own School Breakfast resources, you may wish to adopt or adapt some of these materials for your own purposes. </a:t>
            </a:r>
            <a:endParaRPr lang="en-US" dirty="0" smtClean="0"/>
          </a:p>
          <a:p>
            <a:pPr defTabSz="931774">
              <a:defRPr/>
            </a:pPr>
            <a:endParaRPr lang="en-US" dirty="0"/>
          </a:p>
        </p:txBody>
      </p:sp>
      <p:sp>
        <p:nvSpPr>
          <p:cNvPr id="4" name="Slide Number Placeholder 3"/>
          <p:cNvSpPr>
            <a:spLocks noGrp="1"/>
          </p:cNvSpPr>
          <p:nvPr>
            <p:ph type="sldNum" sz="quarter" idx="10"/>
          </p:nvPr>
        </p:nvSpPr>
        <p:spPr/>
        <p:txBody>
          <a:bodyPr/>
          <a:lstStyle/>
          <a:p>
            <a:fld id="{F32660A4-79C6-4881-B868-A3A9C2FA6C1C}" type="slidenum">
              <a:rPr lang="en-US" smtClean="0"/>
              <a:pPr/>
              <a:t>86</a:t>
            </a:fld>
            <a:endParaRPr lang="en-US"/>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Energize</a:t>
            </a:r>
            <a:r>
              <a:rPr lang="en-US" baseline="0" dirty="0" smtClean="0"/>
              <a:t> Your Day with School Breakfast toolkit will be made available on the School Breakfast Program webpage, and will also be directly accessible through the School Day Just got Healthier page, which highlights recent efforts by FNS to improve the school nutrition environment.</a:t>
            </a:r>
          </a:p>
          <a:p>
            <a:endParaRPr lang="en-US" baseline="0" dirty="0" smtClean="0"/>
          </a:p>
        </p:txBody>
      </p:sp>
      <p:sp>
        <p:nvSpPr>
          <p:cNvPr id="4" name="Slide Number Placeholder 3"/>
          <p:cNvSpPr>
            <a:spLocks noGrp="1"/>
          </p:cNvSpPr>
          <p:nvPr>
            <p:ph type="sldNum" sz="quarter" idx="10"/>
          </p:nvPr>
        </p:nvSpPr>
        <p:spPr/>
        <p:txBody>
          <a:bodyPr/>
          <a:lstStyle/>
          <a:p>
            <a:fld id="{61ECB6D8-0202-49EF-8CCE-F35CB7914E15}" type="slidenum">
              <a:rPr lang="en-US" smtClean="0"/>
              <a:pPr/>
              <a:t>87</a:t>
            </a:fld>
            <a:endParaRPr lang="en-US"/>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eaLnBrk="1" hangingPunct="1">
              <a:lnSpc>
                <a:spcPct val="80000"/>
              </a:lnSpc>
            </a:pPr>
            <a:r>
              <a:rPr lang="en-US" sz="1200" dirty="0" smtClean="0"/>
              <a:t>The Fresh Fruit and Vegetable Program started as a pilot program in the 2002 Farm Bill. It’s now available nationwide in selected elementary schools in all 50 states, the District of Columbia, Guam, Puerto Rico and the Virgin Islands.</a:t>
            </a:r>
            <a:r>
              <a:rPr lang="en-US" sz="1200" baseline="0" dirty="0" smtClean="0"/>
              <a:t> </a:t>
            </a:r>
            <a:r>
              <a:rPr lang="en-US" sz="1200" dirty="0" smtClean="0"/>
              <a:t>Section 19 of the National School Lunch Act covers the Fresh Fruit and Vegetable Program</a:t>
            </a:r>
            <a:r>
              <a:rPr lang="en-US" sz="1200" baseline="0" dirty="0" smtClean="0"/>
              <a:t> and </a:t>
            </a:r>
            <a:r>
              <a:rPr lang="en-US" sz="1200" dirty="0" smtClean="0"/>
              <a:t>addresses:</a:t>
            </a:r>
          </a:p>
          <a:p>
            <a:pPr eaLnBrk="1" hangingPunct="1">
              <a:lnSpc>
                <a:spcPct val="80000"/>
              </a:lnSpc>
              <a:buFontTx/>
              <a:buChar char="•"/>
            </a:pPr>
            <a:endParaRPr lang="en-US" sz="1200" dirty="0" smtClean="0"/>
          </a:p>
          <a:p>
            <a:pPr eaLnBrk="1" hangingPunct="1">
              <a:lnSpc>
                <a:spcPct val="80000"/>
              </a:lnSpc>
              <a:buFontTx/>
              <a:buChar char="•"/>
            </a:pPr>
            <a:r>
              <a:rPr lang="en-US" sz="1200" dirty="0" smtClean="0"/>
              <a:t>Adjustments to funding levels based on changes to the Consumer Price Index.</a:t>
            </a:r>
          </a:p>
          <a:p>
            <a:pPr eaLnBrk="1" hangingPunct="1">
              <a:lnSpc>
                <a:spcPct val="80000"/>
              </a:lnSpc>
              <a:buFontTx/>
              <a:buChar char="•"/>
            </a:pPr>
            <a:endParaRPr lang="en-US" sz="1200" dirty="0" smtClean="0"/>
          </a:p>
          <a:p>
            <a:pPr eaLnBrk="1" hangingPunct="1">
              <a:lnSpc>
                <a:spcPct val="80000"/>
              </a:lnSpc>
              <a:buFontTx/>
              <a:buChar char="•"/>
            </a:pPr>
            <a:r>
              <a:rPr lang="en-US" sz="1200" dirty="0" smtClean="0"/>
              <a:t>The</a:t>
            </a:r>
            <a:r>
              <a:rPr lang="en-US" sz="1200" baseline="0" dirty="0" smtClean="0"/>
              <a:t> n</a:t>
            </a:r>
            <a:r>
              <a:rPr lang="en-US" sz="1200" dirty="0" smtClean="0"/>
              <a:t>umber of schools that can participate determined by the per student allocation </a:t>
            </a:r>
          </a:p>
          <a:p>
            <a:pPr eaLnBrk="1" hangingPunct="1">
              <a:lnSpc>
                <a:spcPct val="80000"/>
              </a:lnSpc>
              <a:buFontTx/>
              <a:buChar char="•"/>
            </a:pPr>
            <a:endParaRPr lang="en-US" sz="1200" dirty="0" smtClean="0"/>
          </a:p>
          <a:p>
            <a:pPr eaLnBrk="1" hangingPunct="1">
              <a:lnSpc>
                <a:spcPct val="80000"/>
              </a:lnSpc>
              <a:buFontTx/>
              <a:buChar char="•"/>
            </a:pPr>
            <a:r>
              <a:rPr lang="en-US" sz="1200" dirty="0" smtClean="0"/>
              <a:t>The</a:t>
            </a:r>
            <a:r>
              <a:rPr lang="en-US" sz="1200" baseline="0" dirty="0" smtClean="0"/>
              <a:t> d</a:t>
            </a:r>
            <a:r>
              <a:rPr lang="en-US" sz="1200" dirty="0" smtClean="0"/>
              <a:t>etermination of fund</a:t>
            </a:r>
            <a:r>
              <a:rPr lang="en-US" sz="1200" baseline="0" dirty="0" smtClean="0"/>
              <a:t> allocation</a:t>
            </a:r>
            <a:r>
              <a:rPr lang="en-US" sz="1200" dirty="0" smtClean="0"/>
              <a:t> to States and schools</a:t>
            </a:r>
          </a:p>
          <a:p>
            <a:pPr eaLnBrk="1" hangingPunct="1">
              <a:lnSpc>
                <a:spcPct val="80000"/>
              </a:lnSpc>
              <a:buFontTx/>
              <a:buChar char="•"/>
            </a:pPr>
            <a:endParaRPr lang="en-US" sz="1200" dirty="0" smtClean="0"/>
          </a:p>
          <a:p>
            <a:pPr eaLnBrk="1" hangingPunct="1">
              <a:lnSpc>
                <a:spcPct val="80000"/>
              </a:lnSpc>
              <a:buFontTx/>
              <a:buChar char="•"/>
            </a:pPr>
            <a:r>
              <a:rPr lang="en-US" sz="1200" dirty="0" smtClean="0"/>
              <a:t>Funds available for State administration and</a:t>
            </a:r>
          </a:p>
          <a:p>
            <a:pPr eaLnBrk="1" hangingPunct="1">
              <a:lnSpc>
                <a:spcPct val="80000"/>
              </a:lnSpc>
              <a:buFontTx/>
              <a:buChar char="•"/>
            </a:pPr>
            <a:endParaRPr lang="en-US" sz="1200" dirty="0" smtClean="0"/>
          </a:p>
          <a:p>
            <a:pPr eaLnBrk="1" hangingPunct="1">
              <a:lnSpc>
                <a:spcPct val="80000"/>
              </a:lnSpc>
              <a:buFontTx/>
              <a:buChar char="•"/>
            </a:pPr>
            <a:r>
              <a:rPr lang="en-US" sz="1200" dirty="0" smtClean="0"/>
              <a:t>School selection criteria and requirements</a:t>
            </a:r>
          </a:p>
          <a:p>
            <a:pPr eaLnBrk="1" hangingPunct="1">
              <a:lnSpc>
                <a:spcPct val="80000"/>
              </a:lnSpc>
            </a:pPr>
            <a:endParaRPr lang="en-US" sz="1200" dirty="0" smtClean="0"/>
          </a:p>
          <a:p>
            <a:endParaRPr lang="en-US" dirty="0"/>
          </a:p>
        </p:txBody>
      </p:sp>
      <p:sp>
        <p:nvSpPr>
          <p:cNvPr id="4" name="Slide Number Placeholder 3"/>
          <p:cNvSpPr>
            <a:spLocks noGrp="1"/>
          </p:cNvSpPr>
          <p:nvPr>
            <p:ph type="sldNum" sz="quarter" idx="10"/>
          </p:nvPr>
        </p:nvSpPr>
        <p:spPr/>
        <p:txBody>
          <a:bodyPr/>
          <a:lstStyle/>
          <a:p>
            <a:fld id="{F32660A4-79C6-4881-B868-A3A9C2FA6C1C}" type="slidenum">
              <a:rPr lang="en-US" smtClean="0"/>
              <a:pPr/>
              <a:t>88</a:t>
            </a:fld>
            <a:endParaRPr lang="en-US"/>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Selection for</a:t>
            </a:r>
            <a:r>
              <a:rPr lang="en-US" baseline="0" dirty="0" smtClean="0"/>
              <a:t> the Fresh Fruit and Vegetable Program requires several criteria be met, as show on the current slide.</a:t>
            </a:r>
            <a:endParaRPr lang="en-US" dirty="0" smtClean="0"/>
          </a:p>
          <a:p>
            <a:endParaRPr lang="en-US" dirty="0" smtClean="0"/>
          </a:p>
          <a:p>
            <a:r>
              <a:rPr lang="en-US" dirty="0" smtClean="0"/>
              <a:t>TO THE MAXIMUM EXTENT PRACTICABLE, the State Agency must select schools with at least 50% Free and reduced price participation. </a:t>
            </a:r>
          </a:p>
          <a:p>
            <a:endParaRPr lang="en-US" dirty="0" smtClean="0"/>
          </a:p>
          <a:p>
            <a:r>
              <a:rPr lang="en-US" dirty="0" smtClean="0"/>
              <a:t>If all schools that meet the minimum 50% criteria have been selected and funding is available to serve more schools, the proposed rule requires that additional schools may be approved for the program  in  the order of  their population of free and reduced price eligible children.</a:t>
            </a:r>
          </a:p>
          <a:p>
            <a:endParaRPr lang="en-US" dirty="0"/>
          </a:p>
        </p:txBody>
      </p:sp>
      <p:sp>
        <p:nvSpPr>
          <p:cNvPr id="4" name="Slide Number Placeholder 3"/>
          <p:cNvSpPr>
            <a:spLocks noGrp="1"/>
          </p:cNvSpPr>
          <p:nvPr>
            <p:ph type="sldNum" sz="quarter" idx="10"/>
          </p:nvPr>
        </p:nvSpPr>
        <p:spPr/>
        <p:txBody>
          <a:bodyPr/>
          <a:lstStyle/>
          <a:p>
            <a:fld id="{F32660A4-79C6-4881-B868-A3A9C2FA6C1C}" type="slidenum">
              <a:rPr lang="en-US" smtClean="0"/>
              <a:pPr/>
              <a:t>89</a:t>
            </a:fld>
            <a:endParaRPr lang="en-US"/>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State Agencies must inform elementary schools with the highest proportion of Free</a:t>
            </a:r>
            <a:r>
              <a:rPr lang="en-US" baseline="0" dirty="0" smtClean="0"/>
              <a:t> and </a:t>
            </a:r>
            <a:r>
              <a:rPr lang="en-US" dirty="0" smtClean="0"/>
              <a:t>Reduced Price enrollment, including Native American schools, of their eligibility for participation in the Fresh Fruit</a:t>
            </a:r>
            <a:r>
              <a:rPr lang="en-US" baseline="0" dirty="0" smtClean="0"/>
              <a:t> and </a:t>
            </a:r>
            <a:r>
              <a:rPr lang="en-US" dirty="0" smtClean="0"/>
              <a:t>Vegetable Program.</a:t>
            </a:r>
          </a:p>
          <a:p>
            <a:endParaRPr lang="en-US" dirty="0" smtClean="0"/>
          </a:p>
          <a:p>
            <a:r>
              <a:rPr lang="en-US" dirty="0" smtClean="0"/>
              <a:t>This includes informing schools of the likelihood that they will be chosen to participate due to high Free and Reduced Price eligibility.</a:t>
            </a:r>
          </a:p>
          <a:p>
            <a:endParaRPr lang="en-US" dirty="0" smtClean="0"/>
          </a:p>
          <a:p>
            <a:r>
              <a:rPr lang="en-US" dirty="0" smtClean="0"/>
              <a:t>To identify these schools, States first calculate the total school enrollment needed in the State to meet the $50 to $75 per student requirement, and then determine how many</a:t>
            </a:r>
            <a:r>
              <a:rPr lang="en-US" baseline="0" dirty="0" smtClean="0"/>
              <a:t> or </a:t>
            </a:r>
            <a:r>
              <a:rPr lang="en-US" dirty="0" smtClean="0"/>
              <a:t>which of the schools could be selected.</a:t>
            </a:r>
          </a:p>
          <a:p>
            <a:endParaRPr lang="en-US" dirty="0" smtClean="0"/>
          </a:p>
          <a:p>
            <a:r>
              <a:rPr lang="en-US" dirty="0" smtClean="0"/>
              <a:t>This outreach must be conducted before the State agency selects schools for participation in the program.</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F32660A4-79C6-4881-B868-A3A9C2FA6C1C}" type="slidenum">
              <a:rPr lang="en-US" smtClean="0"/>
              <a:pPr/>
              <a:t>90</a:t>
            </a:fld>
            <a:endParaRPr lang="en-US"/>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Fresh Fruit and Vegetable Program operates under an addendum to the permanent Federal/State agency agreement.</a:t>
            </a:r>
          </a:p>
          <a:p>
            <a:endParaRPr lang="en-US" dirty="0" smtClean="0"/>
          </a:p>
          <a:p>
            <a:r>
              <a:rPr lang="en-US" dirty="0" smtClean="0"/>
              <a:t>States must also have properly executed State/local agreements for operation of the FFVP.</a:t>
            </a:r>
          </a:p>
          <a:p>
            <a:endParaRPr lang="en-US" dirty="0" smtClean="0"/>
          </a:p>
          <a:p>
            <a:r>
              <a:rPr lang="en-US" dirty="0" smtClean="0"/>
              <a:t>The State agency must operate the program on a monthly reimbursement basis.</a:t>
            </a:r>
          </a:p>
          <a:p>
            <a:endParaRPr lang="en-US" dirty="0" smtClean="0"/>
          </a:p>
          <a:p>
            <a:r>
              <a:rPr lang="en-US" dirty="0" smtClean="0"/>
              <a:t>The</a:t>
            </a:r>
            <a:r>
              <a:rPr lang="en-US" baseline="0" dirty="0" smtClean="0"/>
              <a:t> program is a</a:t>
            </a:r>
            <a:r>
              <a:rPr lang="en-US" dirty="0" smtClean="0"/>
              <a:t>vailable during the school day in one or more areas of the school, but</a:t>
            </a:r>
            <a:r>
              <a:rPr lang="en-US" baseline="0" dirty="0" smtClean="0"/>
              <a:t> p</a:t>
            </a:r>
            <a:r>
              <a:rPr lang="en-US" dirty="0" smtClean="0"/>
              <a:t>rovided separately from the lunch or breakfast meal, not in the food service areas during program meals. Schools that participate in the program are required to widely publicize program availability within the school.</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F32660A4-79C6-4881-B868-A3A9C2FA6C1C}" type="slidenum">
              <a:rPr lang="en-US" smtClean="0"/>
              <a:pPr/>
              <a:t>91</a:t>
            </a:fld>
            <a:endParaRPr lang="en-US"/>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Let’s now</a:t>
            </a:r>
            <a:r>
              <a:rPr lang="en-US" baseline="0" dirty="0" smtClean="0"/>
              <a:t> </a:t>
            </a:r>
            <a:r>
              <a:rPr lang="en-US" dirty="0" smtClean="0"/>
              <a:t>turn to afterschool snacks.</a:t>
            </a:r>
            <a:endParaRPr lang="en-US" dirty="0"/>
          </a:p>
        </p:txBody>
      </p:sp>
      <p:sp>
        <p:nvSpPr>
          <p:cNvPr id="4" name="Slide Number Placeholder 3"/>
          <p:cNvSpPr>
            <a:spLocks noGrp="1"/>
          </p:cNvSpPr>
          <p:nvPr>
            <p:ph type="sldNum" sz="quarter" idx="10"/>
          </p:nvPr>
        </p:nvSpPr>
        <p:spPr/>
        <p:txBody>
          <a:bodyPr/>
          <a:lstStyle/>
          <a:p>
            <a:fld id="{F32660A4-79C6-4881-B868-A3A9C2FA6C1C}" type="slidenum">
              <a:rPr lang="en-US" smtClean="0"/>
              <a:pPr/>
              <a:t>92</a:t>
            </a:fld>
            <a:endParaRPr lang="en-US"/>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dirty="0" smtClean="0"/>
              <a:t>Afterschool care programs sponsored or operated by the school district can provide reimbursable snacks through the National School Lunch Program.</a:t>
            </a:r>
          </a:p>
          <a:p>
            <a:endParaRPr lang="en-US" sz="1200" dirty="0" smtClean="0"/>
          </a:p>
          <a:p>
            <a:r>
              <a:rPr lang="en-US" sz="1200" dirty="0" smtClean="0"/>
              <a:t>The program must be located in a school district where at least one school participates in the school lunch program.</a:t>
            </a:r>
          </a:p>
          <a:p>
            <a:endParaRPr lang="en-US" sz="1200" dirty="0" smtClean="0"/>
          </a:p>
          <a:p>
            <a:r>
              <a:rPr lang="en-US" sz="1200" dirty="0" smtClean="0">
                <a:solidFill>
                  <a:srgbClr val="000000"/>
                </a:solidFill>
                <a:cs typeface="Arial" charset="0"/>
              </a:rPr>
              <a:t>In schools where a majority of the children qualify for free and reduced price meals, snacks are provided at no charge. In other schools, free, reduced price, or paid snacks are offered.</a:t>
            </a:r>
            <a:r>
              <a:rPr lang="en-US" sz="1200" baseline="0" dirty="0" smtClean="0">
                <a:solidFill>
                  <a:srgbClr val="000000"/>
                </a:solidFill>
                <a:cs typeface="Arial" charset="0"/>
              </a:rPr>
              <a:t> </a:t>
            </a:r>
            <a:r>
              <a:rPr lang="en-US" sz="1200" dirty="0" smtClean="0"/>
              <a:t>Reimbursable snacks are available to children age 18, or under, at the start of the school year, only on days when school is regularly in session.</a:t>
            </a:r>
          </a:p>
          <a:p>
            <a:endParaRPr lang="en-US" sz="1600" dirty="0" smtClean="0"/>
          </a:p>
        </p:txBody>
      </p:sp>
      <p:sp>
        <p:nvSpPr>
          <p:cNvPr id="4" name="Slide Number Placeholder 3"/>
          <p:cNvSpPr>
            <a:spLocks noGrp="1"/>
          </p:cNvSpPr>
          <p:nvPr>
            <p:ph type="sldNum" sz="quarter" idx="10"/>
          </p:nvPr>
        </p:nvSpPr>
        <p:spPr/>
        <p:txBody>
          <a:bodyPr/>
          <a:lstStyle/>
          <a:p>
            <a:fld id="{F32660A4-79C6-4881-B868-A3A9C2FA6C1C}" type="slidenum">
              <a:rPr lang="en-US" smtClean="0"/>
              <a:pPr/>
              <a:t>93</a:t>
            </a:fld>
            <a:endParaRPr lang="en-US"/>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dirty="0" smtClean="0"/>
              <a:t>Participating SFAs can be reimbursed for snacks served in eligible afterschool care program</a:t>
            </a:r>
            <a:r>
              <a:rPr lang="en-US" baseline="0" dirty="0" smtClean="0"/>
              <a:t> </a:t>
            </a:r>
            <a:r>
              <a:rPr lang="en-US" dirty="0" smtClean="0"/>
              <a:t>Schools.</a:t>
            </a:r>
            <a:r>
              <a:rPr lang="en-US" baseline="0" dirty="0" smtClean="0"/>
              <a:t> The cost for a reimbursable snack must not exceed 15 cents.</a:t>
            </a:r>
            <a:endParaRPr lang="en-US" dirty="0" smtClean="0"/>
          </a:p>
          <a:p>
            <a:r>
              <a:rPr lang="en-US" dirty="0" smtClean="0"/>
              <a:t/>
            </a:r>
            <a:br>
              <a:rPr lang="en-US" dirty="0" smtClean="0"/>
            </a:br>
            <a:r>
              <a:rPr lang="en-US" dirty="0" smtClean="0"/>
              <a:t>Schools may serve snacks to all students through the age of 18, but students are not required to participate. </a:t>
            </a:r>
          </a:p>
          <a:p>
            <a:endParaRPr lang="en-US" dirty="0" smtClean="0"/>
          </a:p>
          <a:p>
            <a:r>
              <a:rPr lang="en-US" dirty="0" smtClean="0"/>
              <a:t>Schools are reimbursed for one afterschool snack per child per day.</a:t>
            </a:r>
          </a:p>
          <a:p>
            <a:endParaRPr lang="en-US" dirty="0" smtClean="0"/>
          </a:p>
          <a:p>
            <a:r>
              <a:rPr lang="en-US" dirty="0" smtClean="0"/>
              <a:t>Meal pattern and nutrition standards for snacks are in 210.10(a)(1)(ii) and 210.10(o).  At least 2 components are required:</a:t>
            </a:r>
          </a:p>
          <a:p>
            <a:pPr>
              <a:buFontTx/>
              <a:buChar char="•"/>
            </a:pPr>
            <a:r>
              <a:rPr lang="en-US" dirty="0" smtClean="0"/>
              <a:t>Milk</a:t>
            </a:r>
          </a:p>
          <a:p>
            <a:pPr>
              <a:buFontTx/>
              <a:buChar char="•"/>
            </a:pPr>
            <a:r>
              <a:rPr lang="en-US" dirty="0" smtClean="0"/>
              <a:t>Meat/meat alternate</a:t>
            </a:r>
          </a:p>
          <a:p>
            <a:pPr>
              <a:buFontTx/>
              <a:buChar char="•"/>
            </a:pPr>
            <a:r>
              <a:rPr lang="en-US" dirty="0" smtClean="0"/>
              <a:t>Fruit or</a:t>
            </a:r>
            <a:r>
              <a:rPr lang="en-US" baseline="0" dirty="0" smtClean="0"/>
              <a:t> </a:t>
            </a:r>
            <a:r>
              <a:rPr lang="en-US" dirty="0" smtClean="0"/>
              <a:t>Vegetable (100% juice is OK)</a:t>
            </a:r>
          </a:p>
          <a:p>
            <a:pPr>
              <a:buFontTx/>
              <a:buChar char="•"/>
            </a:pPr>
            <a:r>
              <a:rPr lang="en-US" dirty="0" smtClean="0"/>
              <a:t>Grains/bread</a:t>
            </a:r>
          </a:p>
          <a:p>
            <a:endParaRPr lang="en-US" dirty="0" smtClean="0"/>
          </a:p>
          <a:p>
            <a:r>
              <a:rPr lang="en-US" dirty="0" smtClean="0"/>
              <a:t>Milk and a fruit juice cannot be offered at the same time.</a:t>
            </a:r>
            <a:r>
              <a:rPr lang="en-US" baseline="0" dirty="0" smtClean="0"/>
              <a:t> More i</a:t>
            </a:r>
            <a:r>
              <a:rPr lang="en-US" dirty="0" smtClean="0"/>
              <a:t>nformation on portions can be found in the regulations.</a:t>
            </a:r>
          </a:p>
          <a:p>
            <a:endParaRPr lang="en-US" dirty="0" smtClean="0"/>
          </a:p>
          <a:p>
            <a:r>
              <a:rPr lang="en-US" dirty="0" smtClean="0"/>
              <a:t>Schools must keep records of its snack service.</a:t>
            </a:r>
          </a:p>
          <a:p>
            <a:r>
              <a:rPr lang="en-US" dirty="0" smtClean="0"/>
              <a:t>Records that must be kept include:</a:t>
            </a:r>
          </a:p>
          <a:p>
            <a:pPr>
              <a:buFont typeface="Arial" pitchFamily="34" charset="0"/>
              <a:buChar char="•"/>
            </a:pPr>
            <a:r>
              <a:rPr lang="en-US" dirty="0" smtClean="0"/>
              <a:t> </a:t>
            </a:r>
            <a:r>
              <a:rPr lang="en-US" u="sng" dirty="0" smtClean="0"/>
              <a:t>Meal counts</a:t>
            </a:r>
            <a:r>
              <a:rPr lang="en-US" dirty="0" smtClean="0"/>
              <a:t> </a:t>
            </a:r>
          </a:p>
          <a:p>
            <a:pPr>
              <a:buFont typeface="Arial" pitchFamily="34" charset="0"/>
              <a:buChar char="•"/>
            </a:pPr>
            <a:r>
              <a:rPr lang="en-US" u="sng" dirty="0" smtClean="0"/>
              <a:t>Menu records</a:t>
            </a:r>
            <a:endParaRPr lang="en-US" dirty="0" smtClean="0"/>
          </a:p>
          <a:p>
            <a:pPr>
              <a:buFont typeface="Arial" pitchFamily="34" charset="0"/>
              <a:buChar char="•"/>
            </a:pPr>
            <a:r>
              <a:rPr lang="en-US" dirty="0" smtClean="0"/>
              <a:t> </a:t>
            </a:r>
            <a:r>
              <a:rPr lang="en-US" u="sng" dirty="0" smtClean="0"/>
              <a:t>Individual income applications (when applicable)</a:t>
            </a:r>
            <a:endParaRPr lang="en-US" dirty="0" smtClean="0"/>
          </a:p>
          <a:p>
            <a:r>
              <a:rPr lang="en-US" dirty="0" smtClean="0"/>
              <a:t> </a:t>
            </a:r>
          </a:p>
        </p:txBody>
      </p:sp>
      <p:sp>
        <p:nvSpPr>
          <p:cNvPr id="4" name="Slide Number Placeholder 3"/>
          <p:cNvSpPr>
            <a:spLocks noGrp="1"/>
          </p:cNvSpPr>
          <p:nvPr>
            <p:ph type="sldNum" sz="quarter" idx="10"/>
          </p:nvPr>
        </p:nvSpPr>
        <p:spPr/>
        <p:txBody>
          <a:bodyPr/>
          <a:lstStyle/>
          <a:p>
            <a:fld id="{F32660A4-79C6-4881-B868-A3A9C2FA6C1C}" type="slidenum">
              <a:rPr lang="en-US" smtClean="0"/>
              <a:pPr/>
              <a:t>94</a:t>
            </a:fld>
            <a:endParaRPr lang="en-US"/>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0"/>
            <a:r>
              <a:rPr lang="en-US" dirty="0" smtClean="0">
                <a:latin typeface="Times New Roman" pitchFamily="18" charset="0"/>
                <a:cs typeface="Times New Roman" pitchFamily="18" charset="0"/>
              </a:rPr>
              <a:t>The Child and Adult Care Food Program (CACFP) plays a vital role in improving the quality of day care and making it more affordable for many low-income families.  </a:t>
            </a:r>
          </a:p>
          <a:p>
            <a:pPr lvl="0"/>
            <a:endParaRPr lang="en-US" dirty="0" smtClean="0">
              <a:latin typeface="Times New Roman" pitchFamily="18" charset="0"/>
              <a:cs typeface="Times New Roman" pitchFamily="18" charset="0"/>
            </a:endParaRPr>
          </a:p>
          <a:p>
            <a:pPr lvl="0"/>
            <a:r>
              <a:rPr lang="en-US" dirty="0" smtClean="0">
                <a:latin typeface="Times New Roman" pitchFamily="18" charset="0"/>
                <a:cs typeface="Times New Roman" pitchFamily="18" charset="0"/>
              </a:rPr>
              <a:t>CACFP  is making important changes so that the Program provides meals with nutritious foods that cont</a:t>
            </a:r>
            <a:r>
              <a:rPr lang="en-US" sz="1200" kern="1200" dirty="0" smtClean="0">
                <a:solidFill>
                  <a:schemeClr val="tx1"/>
                </a:solidFill>
                <a:latin typeface="Times New Roman" pitchFamily="18" charset="0"/>
                <a:ea typeface="+mn-ea"/>
                <a:cs typeface="Times New Roman" pitchFamily="18" charset="0"/>
              </a:rPr>
              <a:t>ribute to the wellness, healthy growth, and development of young children and the health and wellness of adults in care.</a:t>
            </a:r>
          </a:p>
          <a:p>
            <a:pPr lvl="0"/>
            <a:endParaRPr lang="en-US" sz="1200" kern="1200" dirty="0" smtClean="0">
              <a:solidFill>
                <a:schemeClr val="tx1"/>
              </a:solidFill>
              <a:latin typeface="Times New Roman" pitchFamily="18" charset="0"/>
              <a:ea typeface="+mn-ea"/>
              <a:cs typeface="Times New Roman" pitchFamily="18" charset="0"/>
            </a:endParaRPr>
          </a:p>
          <a:p>
            <a:pPr lvl="0"/>
            <a:r>
              <a:rPr lang="en-US" sz="1200" kern="1200" dirty="0" smtClean="0">
                <a:solidFill>
                  <a:schemeClr val="tx1"/>
                </a:solidFill>
                <a:latin typeface="Times New Roman" pitchFamily="18" charset="0"/>
                <a:ea typeface="+mn-ea"/>
                <a:cs typeface="Times New Roman" pitchFamily="18" charset="0"/>
              </a:rPr>
              <a:t>CACFP is a leading source for information about health and wellness so that our children will get the best start when it comes to healthy eating and physical activity.</a:t>
            </a:r>
            <a:endParaRPr lang="en-US" dirty="0" smtClean="0">
              <a:latin typeface="Times New Roman" pitchFamily="18" charset="0"/>
              <a:cs typeface="Times New Roman" pitchFamily="18" charset="0"/>
            </a:endParaRPr>
          </a:p>
          <a:p>
            <a:pPr lvl="0"/>
            <a:endParaRPr lang="en-US" dirty="0" smtClean="0"/>
          </a:p>
          <a:p>
            <a:endParaRPr lang="en-US" dirty="0"/>
          </a:p>
        </p:txBody>
      </p:sp>
      <p:sp>
        <p:nvSpPr>
          <p:cNvPr id="4" name="Slide Number Placeholder 3"/>
          <p:cNvSpPr>
            <a:spLocks noGrp="1"/>
          </p:cNvSpPr>
          <p:nvPr>
            <p:ph type="sldNum" sz="quarter" idx="10"/>
          </p:nvPr>
        </p:nvSpPr>
        <p:spPr/>
        <p:txBody>
          <a:bodyPr/>
          <a:lstStyle/>
          <a:p>
            <a:fld id="{F32660A4-79C6-4881-B868-A3A9C2FA6C1C}" type="slidenum">
              <a:rPr lang="en-US" smtClean="0"/>
              <a:pPr/>
              <a:t>95</a:t>
            </a:fld>
            <a:endParaRPr lang="en-US"/>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CACFP serves nutritious meals and snacks to eligible children and adults who are enrolled for care at participating child care centers, day care homes, and adult day care centers.  </a:t>
            </a:r>
          </a:p>
          <a:p>
            <a:endParaRPr lang="en-US" dirty="0" smtClean="0"/>
          </a:p>
          <a:p>
            <a:r>
              <a:rPr lang="en-US" dirty="0" smtClean="0"/>
              <a:t>*The program serves children 12 and under.  It also serves migrant children (who are eligible through age 15), and persons of any age who are determined by the State to be physically or mentally disabled and are enrolled in an institution serving children under 18.  </a:t>
            </a:r>
          </a:p>
          <a:p>
            <a:endParaRPr lang="en-US" dirty="0" smtClean="0"/>
          </a:p>
          <a:p>
            <a:r>
              <a:rPr lang="en-US" dirty="0" smtClean="0"/>
              <a:t>CACFP also serves adults 60 years and older and chronically impaired people who are enrolled in adult day care.</a:t>
            </a:r>
          </a:p>
          <a:p>
            <a:endParaRPr lang="en-US" dirty="0" smtClean="0"/>
          </a:p>
          <a:p>
            <a:r>
              <a:rPr lang="en-US" dirty="0" smtClean="0"/>
              <a:t>The program also provides meals and snacks to children and youth 18 and under who participate in afterschool care programs or reside in emergency shelters.</a:t>
            </a:r>
          </a:p>
          <a:p>
            <a:endParaRPr lang="en-US" dirty="0" smtClean="0"/>
          </a:p>
          <a:p>
            <a:r>
              <a:rPr lang="en-US" dirty="0" smtClean="0"/>
              <a:t>CACFP operates year-round in most facilities, except at-risk afterschool centers  (which can participate in the Summer Food Service Program when schools are closed for summer vacation).</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F32660A4-79C6-4881-B868-A3A9C2FA6C1C}" type="slidenum">
              <a:rPr lang="en-US" smtClean="0"/>
              <a:pPr/>
              <a:t>96</a:t>
            </a:fld>
            <a:endParaRPr lang="en-US"/>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defRPr/>
            </a:pPr>
            <a:r>
              <a:rPr lang="en-US" dirty="0" smtClean="0"/>
              <a:t>Community organizations, including schools, can provide an additional meal and a snack to each child who attends an eligible afterschool program in low-income areas through the Child and Adult Care Food Program.</a:t>
            </a:r>
          </a:p>
          <a:p>
            <a:pPr>
              <a:defRPr/>
            </a:pPr>
            <a:endParaRPr lang="en-US" dirty="0" smtClean="0"/>
          </a:p>
          <a:p>
            <a:pPr>
              <a:defRPr/>
            </a:pPr>
            <a:r>
              <a:rPr lang="en-US" dirty="0" smtClean="0"/>
              <a:t>In CACFP, all sites must be area eligible. That is, the site itself must qualify before any meals or snacks can be reimbursed under the at-risk component.</a:t>
            </a:r>
          </a:p>
          <a:p>
            <a:pPr>
              <a:defRPr/>
            </a:pPr>
            <a:endParaRPr lang="en-US" dirty="0" smtClean="0"/>
          </a:p>
          <a:p>
            <a:pPr>
              <a:defRPr/>
            </a:pPr>
            <a:r>
              <a:rPr lang="en-US" dirty="0" smtClean="0"/>
              <a:t>If the afterschool program is area eligible, all meals and snacks are served free of charge and are reimbursed at the free rate.  </a:t>
            </a:r>
          </a:p>
          <a:p>
            <a:pPr>
              <a:defRPr/>
            </a:pPr>
            <a:endParaRPr lang="en-US" dirty="0" smtClean="0"/>
          </a:p>
          <a:p>
            <a:pPr>
              <a:defRPr/>
            </a:pPr>
            <a:r>
              <a:rPr lang="en-US" dirty="0" smtClean="0"/>
              <a:t>These community-based programs can serve free meals and snacks to children age 18, or under (at the start of the school) after school, and on weekends, holidays, or school vacations during the regular school year. </a:t>
            </a:r>
          </a:p>
          <a:p>
            <a:pPr>
              <a:defRPr/>
            </a:pPr>
            <a:endParaRPr lang="en-US" dirty="0" smtClean="0"/>
          </a:p>
          <a:p>
            <a:pPr>
              <a:defRPr/>
            </a:pPr>
            <a:r>
              <a:rPr lang="en-US" dirty="0" smtClean="0"/>
              <a:t>Afterschool meals and snacks may not be claimed during summer vacation, unless the at-risk afterschool care center is located in the attendance area of a school operating on a year-round calendar.  During long school vacations, organizations that qualify to serve CACFP afterschool meals can participate and provide meals and snacks through the Summer Food Service Program instead.</a:t>
            </a:r>
          </a:p>
          <a:p>
            <a:pPr>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F32660A4-79C6-4881-B868-A3A9C2FA6C1C}" type="slidenum">
              <a:rPr lang="en-US" smtClean="0"/>
              <a:pPr/>
              <a:t>97</a:t>
            </a:fld>
            <a:endParaRPr lang="en-US"/>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Summer Food Service Program (SFSP) operates when school is out. In most areas, SFSP begins in late May or early June and ends when school starts back in late August or September.  </a:t>
            </a:r>
          </a:p>
          <a:p>
            <a:endParaRPr lang="en-US" dirty="0" smtClean="0"/>
          </a:p>
          <a:p>
            <a:r>
              <a:rPr lang="en-US" dirty="0" smtClean="0"/>
              <a:t>However, the Program is also available to year-round schools during breaks and also during the school year in the event of an emergency or unanticipated school closure.  </a:t>
            </a:r>
          </a:p>
          <a:p>
            <a:endParaRPr lang="en-US" dirty="0" smtClean="0"/>
          </a:p>
          <a:p>
            <a:r>
              <a:rPr lang="en-US" dirty="0" smtClean="0"/>
              <a:t>Schools are very important to the SFSP.  A recent national study found that about half of all sponsors are SFAs.</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F32660A4-79C6-4881-B868-A3A9C2FA6C1C}" type="slidenum">
              <a:rPr lang="en-US" smtClean="0"/>
              <a:pPr/>
              <a:t>98</a:t>
            </a:fld>
            <a:endParaRPr lang="en-US"/>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defRPr/>
            </a:pPr>
            <a:r>
              <a:rPr lang="en-US" dirty="0" smtClean="0">
                <a:latin typeface="Times New Roman" pitchFamily="18" charset="0"/>
                <a:cs typeface="Times New Roman" pitchFamily="18" charset="0"/>
              </a:rPr>
              <a:t>The most significant changes in SFSP have been implementation of  simplified procedures that give all sponsors the freedom to submit a single combined claim and use the money as they need for their food programs.  </a:t>
            </a:r>
          </a:p>
          <a:p>
            <a:pPr>
              <a:defRPr/>
            </a:pPr>
            <a:endParaRPr lang="en-US" dirty="0" smtClean="0">
              <a:latin typeface="Times New Roman" pitchFamily="18" charset="0"/>
              <a:cs typeface="Times New Roman" pitchFamily="18" charset="0"/>
            </a:endParaRPr>
          </a:p>
          <a:p>
            <a:pPr>
              <a:defRPr/>
            </a:pPr>
            <a:r>
              <a:rPr lang="en-US" dirty="0" smtClean="0">
                <a:latin typeface="Times New Roman" pitchFamily="18" charset="0"/>
                <a:cs typeface="Times New Roman" pitchFamily="18" charset="0"/>
              </a:rPr>
              <a:t>Under these procedures: </a:t>
            </a:r>
          </a:p>
          <a:p>
            <a:pPr>
              <a:buFont typeface="Arial" pitchFamily="34" charset="0"/>
              <a:buChar char="•"/>
              <a:defRPr/>
            </a:pPr>
            <a:r>
              <a:rPr lang="en-US" dirty="0" smtClean="0">
                <a:latin typeface="Times New Roman" pitchFamily="18" charset="0"/>
                <a:cs typeface="Times New Roman" pitchFamily="18" charset="0"/>
              </a:rPr>
              <a:t>Sponsors receive the maximum</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reimbursements without regard to their actual costs. </a:t>
            </a:r>
          </a:p>
          <a:p>
            <a:pPr>
              <a:buFont typeface="Arial" pitchFamily="34" charset="0"/>
              <a:buChar char="•"/>
              <a:defRPr/>
            </a:pPr>
            <a:r>
              <a:rPr lang="en-US" dirty="0" smtClean="0">
                <a:latin typeface="Times New Roman" pitchFamily="18" charset="0"/>
                <a:cs typeface="Times New Roman" pitchFamily="18" charset="0"/>
              </a:rPr>
              <a:t>Sponsors may combine their reimbursements to pay for any allowable cost, whether operating or administrative. </a:t>
            </a:r>
          </a:p>
          <a:p>
            <a:pPr>
              <a:buFont typeface="Arial" pitchFamily="34" charset="0"/>
              <a:buChar char="•"/>
              <a:defRPr/>
            </a:pPr>
            <a:r>
              <a:rPr lang="en-US" dirty="0" smtClean="0">
                <a:latin typeface="Times New Roman" pitchFamily="18" charset="0"/>
                <a:cs typeface="Times New Roman" pitchFamily="18" charset="0"/>
              </a:rPr>
              <a:t>Sponsors can better estimate the amount of Federal dollars they will receive for summer meals. This gives sponsors a better handle on planning, budgeting their costs, and running their programs more efficiently.</a:t>
            </a:r>
          </a:p>
          <a:p>
            <a:pPr>
              <a:defRPr/>
            </a:pPr>
            <a:endParaRPr lang="en-US" dirty="0" smtClean="0">
              <a:latin typeface="Times New Roman" pitchFamily="18" charset="0"/>
              <a:cs typeface="Times New Roman" pitchFamily="18" charset="0"/>
            </a:endParaRPr>
          </a:p>
          <a:p>
            <a:pPr>
              <a:defRPr/>
            </a:pPr>
            <a:r>
              <a:rPr lang="en-US" dirty="0" smtClean="0">
                <a:latin typeface="Times New Roman" pitchFamily="18" charset="0"/>
                <a:cs typeface="Times New Roman" pitchFamily="18" charset="0"/>
              </a:rPr>
              <a:t>These changes make it easier for all sponsors, including schools, to operate the program. FNS has also made it easier for schools to apply to participate in the program. State agencies may approve experienced school sponsors without requiring budget documents that they require other types of sponsors to submit.</a:t>
            </a:r>
          </a:p>
          <a:p>
            <a:pPr>
              <a:defRPr/>
            </a:pPr>
            <a:endParaRPr lang="en-US" dirty="0"/>
          </a:p>
        </p:txBody>
      </p:sp>
      <p:sp>
        <p:nvSpPr>
          <p:cNvPr id="4" name="Slide Number Placeholder 3"/>
          <p:cNvSpPr>
            <a:spLocks noGrp="1"/>
          </p:cNvSpPr>
          <p:nvPr>
            <p:ph type="sldNum" sz="quarter" idx="10"/>
          </p:nvPr>
        </p:nvSpPr>
        <p:spPr/>
        <p:txBody>
          <a:bodyPr/>
          <a:lstStyle/>
          <a:p>
            <a:fld id="{F32660A4-79C6-4881-B868-A3A9C2FA6C1C}" type="slidenum">
              <a:rPr lang="en-US" smtClean="0"/>
              <a:pPr/>
              <a:t>99</a:t>
            </a:fld>
            <a:endParaRPr lang="en-US"/>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cs typeface="Times New Roman" pitchFamily="18" charset="0"/>
              </a:rPr>
              <a:t>A school may serve as a</a:t>
            </a:r>
            <a:r>
              <a:rPr lang="en-US" b="1" dirty="0" smtClean="0">
                <a:cs typeface="Times New Roman" pitchFamily="18" charset="0"/>
              </a:rPr>
              <a:t> sponsor </a:t>
            </a:r>
            <a:r>
              <a:rPr lang="en-US" dirty="0" smtClean="0">
                <a:cs typeface="Times New Roman" pitchFamily="18" charset="0"/>
              </a:rPr>
              <a:t>and prepare its own meals, or contract with a vendor to purchase meals.  Sponsors receive the maximum rates of reimbursement for all meals served that meet USDA’s nutrition standards.</a:t>
            </a:r>
          </a:p>
          <a:p>
            <a:endParaRPr lang="en-US" dirty="0" smtClean="0">
              <a:cs typeface="Times New Roman" pitchFamily="18" charset="0"/>
            </a:endParaRPr>
          </a:p>
          <a:p>
            <a:r>
              <a:rPr lang="en-US" dirty="0" smtClean="0">
                <a:cs typeface="Times New Roman" pitchFamily="18" charset="0"/>
              </a:rPr>
              <a:t>Even if a school district cannot take on the responsibilities of a sponsor, a school can </a:t>
            </a:r>
            <a:r>
              <a:rPr lang="en-US" b="1" dirty="0" smtClean="0">
                <a:cs typeface="Times New Roman" pitchFamily="18" charset="0"/>
              </a:rPr>
              <a:t>host a site</a:t>
            </a:r>
            <a:r>
              <a:rPr lang="en-US" dirty="0" smtClean="0">
                <a:cs typeface="Times New Roman" pitchFamily="18" charset="0"/>
              </a:rPr>
              <a:t>.  As a meal service site, the school supervises the children’s meals, along with recreation and enrichment activities, under the administration of an approved Summer Food Service Program sponsor.</a:t>
            </a:r>
          </a:p>
          <a:p>
            <a:endParaRPr lang="en-US" dirty="0" smtClean="0">
              <a:cs typeface="Times New Roman" pitchFamily="18" charset="0"/>
            </a:endParaRPr>
          </a:p>
          <a:p>
            <a:r>
              <a:rPr lang="en-US" dirty="0" smtClean="0">
                <a:cs typeface="Times New Roman" pitchFamily="18" charset="0"/>
              </a:rPr>
              <a:t>A  school may also </a:t>
            </a:r>
            <a:r>
              <a:rPr lang="en-US" b="1" dirty="0" smtClean="0">
                <a:cs typeface="Times New Roman" pitchFamily="18" charset="0"/>
              </a:rPr>
              <a:t>serve as a vendor for another sponsor, </a:t>
            </a:r>
            <a:r>
              <a:rPr lang="en-US" dirty="0" smtClean="0">
                <a:cs typeface="Times New Roman" pitchFamily="18" charset="0"/>
              </a:rPr>
              <a:t>and not administer or supervise a meal service site.  As a vendor, the school keeps food service workers employed and earns money for the school food service account by selling prepared meals through an agreement with an approved sponsor.</a:t>
            </a:r>
            <a:endParaRPr lang="en-US" dirty="0" smtClean="0"/>
          </a:p>
          <a:p>
            <a:endParaRPr lang="en-US" sz="1300" dirty="0" smtClean="0"/>
          </a:p>
          <a:p>
            <a:endParaRPr lang="en-US" dirty="0"/>
          </a:p>
        </p:txBody>
      </p:sp>
      <p:sp>
        <p:nvSpPr>
          <p:cNvPr id="4" name="Slide Number Placeholder 3"/>
          <p:cNvSpPr>
            <a:spLocks noGrp="1"/>
          </p:cNvSpPr>
          <p:nvPr>
            <p:ph type="sldNum" sz="quarter" idx="10"/>
          </p:nvPr>
        </p:nvSpPr>
        <p:spPr/>
        <p:txBody>
          <a:bodyPr/>
          <a:lstStyle/>
          <a:p>
            <a:fld id="{F32660A4-79C6-4881-B868-A3A9C2FA6C1C}" type="slidenum">
              <a:rPr lang="en-US" smtClean="0"/>
              <a:pPr/>
              <a:t>100</a:t>
            </a:fld>
            <a:endParaRPr lang="en-US"/>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seamless summer option has the same recordkeeping, claiming, documentation, and reimbursement rate as the NSLP.</a:t>
            </a:r>
          </a:p>
          <a:p>
            <a:endParaRPr lang="en-US" dirty="0" smtClean="0"/>
          </a:p>
          <a:p>
            <a:r>
              <a:rPr lang="en-US" dirty="0" smtClean="0"/>
              <a:t>Schools would follow the same rules and claiming procedures for free, reduced price, and paid meals, as they would during the regular school year. </a:t>
            </a:r>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School districts that  operate  academic summer school programs and intend to serve meals only to students enrolled in summer school</a:t>
            </a:r>
            <a:r>
              <a:rPr lang="en-US" baseline="0" dirty="0" smtClean="0"/>
              <a:t> </a:t>
            </a:r>
            <a:r>
              <a:rPr lang="en-US" dirty="0" smtClean="0"/>
              <a:t>would continue to participate in the National School Lunch and School Breakfast Programs.</a:t>
            </a:r>
          </a:p>
          <a:p>
            <a:endParaRPr lang="en-US" dirty="0" smtClean="0"/>
          </a:p>
          <a:p>
            <a:r>
              <a:rPr lang="en-US" dirty="0" smtClean="0"/>
              <a:t>More information about SSO is provided in memo SP 09-2017, Questions and Answers for the National School Lunch Program’s Seamless Summer Option</a:t>
            </a:r>
          </a:p>
          <a:p>
            <a:endParaRPr lang="en-US" dirty="0"/>
          </a:p>
        </p:txBody>
      </p:sp>
      <p:sp>
        <p:nvSpPr>
          <p:cNvPr id="4" name="Slide Number Placeholder 3"/>
          <p:cNvSpPr>
            <a:spLocks noGrp="1"/>
          </p:cNvSpPr>
          <p:nvPr>
            <p:ph type="sldNum" sz="quarter" idx="10"/>
          </p:nvPr>
        </p:nvSpPr>
        <p:spPr/>
        <p:txBody>
          <a:bodyPr/>
          <a:lstStyle/>
          <a:p>
            <a:fld id="{F32660A4-79C6-4881-B868-A3A9C2FA6C1C}" type="slidenum">
              <a:rPr lang="en-US" smtClean="0"/>
              <a:pPr/>
              <a:t>101</a:t>
            </a:fld>
            <a:endParaRPr lang="en-US"/>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32660A4-79C6-4881-B868-A3A9C2FA6C1C}" type="slidenum">
              <a:rPr lang="en-US" smtClean="0"/>
              <a:pPr/>
              <a:t>102</a:t>
            </a:fld>
            <a:endParaRPr lang="en-US"/>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As</a:t>
            </a:r>
            <a:r>
              <a:rPr lang="en-US" baseline="0" dirty="0" smtClean="0"/>
              <a:t> you know, the school meal programs have nutrition education and technical assistance components.  </a:t>
            </a:r>
            <a:endParaRPr lang="en-US" dirty="0" smtClean="0"/>
          </a:p>
          <a:p>
            <a:endParaRPr lang="en-US" dirty="0" smtClean="0"/>
          </a:p>
          <a:p>
            <a:r>
              <a:rPr lang="en-US" dirty="0" smtClean="0"/>
              <a:t>FNS’ Team Nutrition helps schools offer meals that reflect the Dietary Guidelines for healthier and meet program requirements.</a:t>
            </a:r>
          </a:p>
          <a:p>
            <a:endParaRPr lang="en-US" dirty="0" smtClean="0"/>
          </a:p>
          <a:p>
            <a:r>
              <a:rPr lang="en-US" dirty="0" smtClean="0"/>
              <a:t>Team Nutrition offers:</a:t>
            </a:r>
          </a:p>
          <a:p>
            <a:endParaRPr lang="en-US" dirty="0" smtClean="0"/>
          </a:p>
          <a:p>
            <a:pPr lvl="1">
              <a:buFontTx/>
              <a:buChar char="•"/>
            </a:pPr>
            <a:r>
              <a:rPr lang="en-US" dirty="0" smtClean="0"/>
              <a:t>training and technical assistance for foodservice,</a:t>
            </a:r>
          </a:p>
          <a:p>
            <a:pPr lvl="1">
              <a:buFontTx/>
              <a:buChar char="•"/>
            </a:pPr>
            <a:endParaRPr lang="en-US" dirty="0" smtClean="0"/>
          </a:p>
          <a:p>
            <a:pPr lvl="1">
              <a:buFontTx/>
              <a:buChar char="•"/>
            </a:pPr>
            <a:r>
              <a:rPr lang="en-US" dirty="0" smtClean="0"/>
              <a:t>nutrition education for children and their caregivers, and </a:t>
            </a:r>
          </a:p>
          <a:p>
            <a:pPr lvl="1">
              <a:buFontTx/>
              <a:buChar char="•"/>
            </a:pPr>
            <a:endParaRPr lang="en-US" dirty="0" smtClean="0"/>
          </a:p>
          <a:p>
            <a:pPr lvl="1">
              <a:buFontTx/>
              <a:buChar char="•"/>
            </a:pPr>
            <a:r>
              <a:rPr lang="en-US" dirty="0" smtClean="0"/>
              <a:t>involvement of school and community partners to promote healthy eating and physical activity.</a:t>
            </a:r>
          </a:p>
          <a:p>
            <a:pPr lvl="1">
              <a:buFontTx/>
              <a:buChar char="•"/>
            </a:pPr>
            <a:endParaRPr lang="en-US" dirty="0" smtClean="0"/>
          </a:p>
          <a:p>
            <a:pPr lvl="1">
              <a:buFontTx/>
              <a:buNone/>
            </a:pPr>
            <a:endParaRPr lang="en-US" dirty="0" smtClean="0"/>
          </a:p>
          <a:p>
            <a:endParaRPr lang="en-US" dirty="0"/>
          </a:p>
        </p:txBody>
      </p:sp>
      <p:sp>
        <p:nvSpPr>
          <p:cNvPr id="4" name="Slide Number Placeholder 3"/>
          <p:cNvSpPr>
            <a:spLocks noGrp="1"/>
          </p:cNvSpPr>
          <p:nvPr>
            <p:ph type="sldNum" sz="quarter" idx="10"/>
          </p:nvPr>
        </p:nvSpPr>
        <p:spPr/>
        <p:txBody>
          <a:bodyPr/>
          <a:lstStyle/>
          <a:p>
            <a:fld id="{F32660A4-79C6-4881-B868-A3A9C2FA6C1C}" type="slidenum">
              <a:rPr lang="en-US" smtClean="0"/>
              <a:pPr/>
              <a:t>103</a:t>
            </a:fld>
            <a:endParaRPr lang="en-US"/>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Team nutrition…</a:t>
            </a:r>
          </a:p>
          <a:p>
            <a:endParaRPr lang="en-US" dirty="0" smtClean="0"/>
          </a:p>
          <a:p>
            <a:pPr>
              <a:buFont typeface="Arial" pitchFamily="34" charset="0"/>
              <a:buChar char="•"/>
            </a:pPr>
            <a:r>
              <a:rPr lang="en-US" dirty="0" smtClean="0"/>
              <a:t>Encourages partnerships between teachers, school foodservice staff, principals and parents</a:t>
            </a:r>
          </a:p>
          <a:p>
            <a:endParaRPr lang="en-US" dirty="0" smtClean="0"/>
          </a:p>
          <a:p>
            <a:pPr>
              <a:buFont typeface="Arial" pitchFamily="34" charset="0"/>
              <a:buChar char="•"/>
            </a:pPr>
            <a:r>
              <a:rPr lang="en-US" dirty="0" smtClean="0"/>
              <a:t>Offers</a:t>
            </a:r>
            <a:r>
              <a:rPr lang="en-US" baseline="0" dirty="0" smtClean="0"/>
              <a:t> notification to a Team Nutrition school with up and coming materials! </a:t>
            </a:r>
            <a:r>
              <a:rPr lang="en-US" dirty="0" smtClean="0"/>
              <a:t> </a:t>
            </a:r>
          </a:p>
          <a:p>
            <a:endParaRPr lang="en-US" dirty="0" smtClean="0"/>
          </a:p>
          <a:p>
            <a:pPr>
              <a:buFont typeface="Arial" pitchFamily="34" charset="0"/>
              <a:buChar char="•"/>
            </a:pPr>
            <a:r>
              <a:rPr lang="en-US" dirty="0" smtClean="0"/>
              <a:t>Becoming a team nutrition school is easy and </a:t>
            </a:r>
            <a:r>
              <a:rPr lang="en-US" b="1" dirty="0" smtClean="0"/>
              <a:t>free</a:t>
            </a:r>
            <a:endParaRPr lang="en-US" dirty="0" smtClean="0"/>
          </a:p>
          <a:p>
            <a:endParaRPr lang="en-US" dirty="0"/>
          </a:p>
        </p:txBody>
      </p:sp>
      <p:sp>
        <p:nvSpPr>
          <p:cNvPr id="4" name="Slide Number Placeholder 3"/>
          <p:cNvSpPr>
            <a:spLocks noGrp="1"/>
          </p:cNvSpPr>
          <p:nvPr>
            <p:ph type="sldNum" sz="quarter" idx="10"/>
          </p:nvPr>
        </p:nvSpPr>
        <p:spPr/>
        <p:txBody>
          <a:bodyPr/>
          <a:lstStyle/>
          <a:p>
            <a:fld id="{F32660A4-79C6-4881-B868-A3A9C2FA6C1C}" type="slidenum">
              <a:rPr lang="en-US" smtClean="0"/>
              <a:pPr/>
              <a:t>104</a:t>
            </a:fld>
            <a:endParaRPr lang="en-US"/>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Team Nutrition Schools have access to all our Team Nutrition materials.  Please take the first step and enroll as a Team Nutrition School---the form is easy to fill out and can be found on our website at www.teamnutrition.gov </a:t>
            </a:r>
          </a:p>
          <a:p>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F32660A4-79C6-4881-B868-A3A9C2FA6C1C}" type="slidenum">
              <a:rPr lang="en-US" smtClean="0"/>
              <a:pPr/>
              <a:t>105</a:t>
            </a:fld>
            <a:endParaRPr lang="en-US"/>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F32660A4-79C6-4881-B868-A3A9C2FA6C1C}" type="slidenum">
              <a:rPr lang="en-US" smtClean="0"/>
              <a:pPr/>
              <a:t>106</a:t>
            </a:fld>
            <a:endParaRPr lang="en-US"/>
          </a:p>
        </p:txBody>
      </p:sp>
      <p:sp>
        <p:nvSpPr>
          <p:cNvPr id="5" name="Notes Placeholder 4"/>
          <p:cNvSpPr>
            <a:spLocks noGrp="1"/>
          </p:cNvSpPr>
          <p:nvPr>
            <p:ph type="body" sz="quarter" idx="11"/>
          </p:nvPr>
        </p:nvSpPr>
        <p:spPr/>
        <p:txBody>
          <a:bodyPr>
            <a:normAutofit/>
          </a:bodyPr>
          <a:lstStyle/>
          <a:p>
            <a:r>
              <a:rPr lang="en-US" dirty="0" smtClean="0"/>
              <a:t>This concludes the formal part of our presentation. We will now</a:t>
            </a:r>
            <a:r>
              <a:rPr lang="en-US" baseline="0" dirty="0" smtClean="0"/>
              <a:t> take questions.</a:t>
            </a:r>
            <a:endParaRPr lang="en-US" dirty="0"/>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smtClean="0"/>
          </a:p>
        </p:txBody>
      </p:sp>
      <p:sp>
        <p:nvSpPr>
          <p:cNvPr id="4" name="Slide Number Placeholder 3"/>
          <p:cNvSpPr>
            <a:spLocks noGrp="1"/>
          </p:cNvSpPr>
          <p:nvPr>
            <p:ph type="sldNum" sz="quarter" idx="10"/>
          </p:nvPr>
        </p:nvSpPr>
        <p:spPr/>
        <p:txBody>
          <a:bodyPr/>
          <a:lstStyle/>
          <a:p>
            <a:fld id="{F32660A4-79C6-4881-B868-A3A9C2FA6C1C}" type="slidenum">
              <a:rPr lang="en-US" smtClean="0"/>
              <a:pPr/>
              <a:t>107</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2EB8076D-5CFC-4D8B-B248-8131EAE98C14}" type="datetime1">
              <a:rPr lang="en-US" smtClean="0"/>
              <a:pPr/>
              <a:t>1/6/2021</a:t>
            </a:fld>
            <a:endParaRPr lang="en-US"/>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lang="en-US"/>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73F3FA1D-00FC-4748-8435-6A84DB55078D}"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8C6DDD56-3100-4447-822A-F90AA3F2E772}" type="datetime1">
              <a:rPr lang="en-US" smtClean="0"/>
              <a:pPr/>
              <a:t>1/6/2021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73F3FA1D-00FC-4748-8435-6A84DB55078D}" type="slidenum">
              <a:rPr lang="en-US" smtClean="0"/>
              <a:pPr/>
              <a:t>‹#›</a:t>
            </a:fld>
            <a:endParaRPr lang="en-US"/>
          </a:p>
        </p:txBody>
      </p:sp>
      <p:sp>
        <p:nvSpPr>
          <p:cNvPr id="8" name="Content Placeholder 7"/>
          <p:cNvSpPr>
            <a:spLocks noGrp="1"/>
          </p:cNvSpPr>
          <p:nvPr>
            <p:ph sz="quarter" idx="1"/>
          </p:nvPr>
        </p:nvSpPr>
        <p:spPr>
          <a:xfrm>
            <a:off x="612648" y="1600200"/>
            <a:ext cx="8153400" cy="44958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DA68BE2D-D9DA-4958-A8C2-878B30557BF5}" type="datetime1">
              <a:rPr lang="en-US" smtClean="0"/>
              <a:pPr/>
              <a:t>1/6/2021</a:t>
            </a:fld>
            <a:endParaRPr lang="en-US"/>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73F3FA1D-00FC-4748-8435-6A84DB55078D}" type="slidenum">
              <a:rPr lang="en-US" smtClean="0"/>
              <a:pPr/>
              <a:t>‹#›</a:t>
            </a:fld>
            <a:endParaRPr lang="en-US"/>
          </a:p>
        </p:txBody>
      </p:sp>
      <p:sp>
        <p:nvSpPr>
          <p:cNvPr id="14" name="Footer Placeholder 13"/>
          <p:cNvSpPr>
            <a:spLocks noGrp="1"/>
          </p:cNvSpPr>
          <p:nvPr>
            <p:ph type="ftr" sz="quarter" idx="12"/>
          </p:nvPr>
        </p:nvSpPr>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609600"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844901"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8" name="Date Placeholder 7"/>
          <p:cNvSpPr>
            <a:spLocks noGrp="1"/>
          </p:cNvSpPr>
          <p:nvPr>
            <p:ph type="dt" sz="half" idx="15"/>
          </p:nvPr>
        </p:nvSpPr>
        <p:spPr/>
        <p:txBody>
          <a:bodyPr rtlCol="0"/>
          <a:lstStyle/>
          <a:p>
            <a:fld id="{241DA24A-4C0C-497E-AB71-13BCF747C03E}" type="datetime1">
              <a:rPr lang="en-US" smtClean="0"/>
              <a:pPr/>
              <a:t>1/6/2021</a:t>
            </a:fld>
            <a:endParaRPr lang="en-US"/>
          </a:p>
        </p:txBody>
      </p:sp>
      <p:sp>
        <p:nvSpPr>
          <p:cNvPr id="10" name="Slide Number Placeholder 9"/>
          <p:cNvSpPr>
            <a:spLocks noGrp="1"/>
          </p:cNvSpPr>
          <p:nvPr>
            <p:ph type="sldNum" sz="quarter" idx="16"/>
          </p:nvPr>
        </p:nvSpPr>
        <p:spPr/>
        <p:txBody>
          <a:bodyPr rtlCol="0"/>
          <a:lstStyle/>
          <a:p>
            <a:fld id="{73F3FA1D-00FC-4748-8435-6A84DB55078D}" type="slidenum">
              <a:rPr lang="en-US" smtClean="0"/>
              <a:pPr/>
              <a:t>‹#›</a:t>
            </a:fld>
            <a:endParaRPr lang="en-US"/>
          </a:p>
        </p:txBody>
      </p:sp>
      <p:sp>
        <p:nvSpPr>
          <p:cNvPr id="12" name="Footer Placeholder 11"/>
          <p:cNvSpPr>
            <a:spLocks noGrp="1"/>
          </p:cNvSpPr>
          <p:nvPr>
            <p:ph type="ftr" sz="quarter" idx="17"/>
          </p:nvPr>
        </p:nvSpPr>
        <p:spPr/>
        <p:txBody>
          <a:bodyPr rtlCol="0"/>
          <a:lstStyle/>
          <a:p>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609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800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fld id="{29510620-AF88-4AA3-992E-23DAAB655B24}" type="datetime1">
              <a:rPr lang="en-US" smtClean="0"/>
              <a:pPr/>
              <a:t>1/6/2021</a:t>
            </a:fld>
            <a:endParaRPr lang="en-US"/>
          </a:p>
        </p:txBody>
      </p:sp>
      <p:sp>
        <p:nvSpPr>
          <p:cNvPr id="12" name="Slide Number Placeholder 11"/>
          <p:cNvSpPr>
            <a:spLocks noGrp="1"/>
          </p:cNvSpPr>
          <p:nvPr>
            <p:ph type="sldNum" sz="quarter" idx="16"/>
          </p:nvPr>
        </p:nvSpPr>
        <p:spPr/>
        <p:txBody>
          <a:bodyPr rtlCol="0"/>
          <a:lstStyle/>
          <a:p>
            <a:fld id="{73F3FA1D-00FC-4748-8435-6A84DB55078D}" type="slidenum">
              <a:rPr lang="en-US" smtClean="0"/>
              <a:pPr/>
              <a:t>‹#›</a:t>
            </a:fld>
            <a:endParaRPr lang="en-US"/>
          </a:p>
        </p:txBody>
      </p:sp>
      <p:sp>
        <p:nvSpPr>
          <p:cNvPr id="14" name="Footer Placeholder 13"/>
          <p:cNvSpPr>
            <a:spLocks noGrp="1"/>
          </p:cNvSpPr>
          <p:nvPr>
            <p:ph type="ftr" sz="quarter" idx="17"/>
          </p:nvPr>
        </p:nvSpPr>
        <p:spPr/>
        <p:txBody>
          <a:bodyPr rtlCol="0"/>
          <a:lstStyle/>
          <a:p>
            <a:endParaRPr lang="en-US"/>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E5A7227E-75E2-442D-8ACB-3ECAF82CBC58}" type="datetime1">
              <a:rPr lang="en-US" smtClean="0"/>
              <a:pPr/>
              <a:t>1/6/2021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73F3FA1D-00FC-4748-8435-6A84DB55078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D59C8DB-B472-458E-8840-BB74F313E517}" type="datetime1">
              <a:rPr lang="en-US" smtClean="0"/>
              <a:pPr/>
              <a:t>1/6/2021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73F3FA1D-00FC-4748-8435-6A84DB55078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E740A99D-A340-4AF4-9215-2337E61486B6}" type="datetime1">
              <a:rPr lang="en-US" smtClean="0"/>
              <a:pPr/>
              <a:t>1/6/2021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73F3FA1D-00FC-4748-8435-6A84DB55078D}" type="slidenum">
              <a:rPr lang="en-US" smtClean="0"/>
              <a:pPr/>
              <a:t>‹#›</a:t>
            </a:fld>
            <a:endParaRPr lang="en-US"/>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Date Placeholder 11"/>
          <p:cNvSpPr>
            <a:spLocks noGrp="1"/>
          </p:cNvSpPr>
          <p:nvPr>
            <p:ph type="dt" sz="half" idx="10"/>
          </p:nvPr>
        </p:nvSpPr>
        <p:spPr>
          <a:xfrm>
            <a:off x="6248400" y="6248400"/>
            <a:ext cx="2667000" cy="365125"/>
          </a:xfrm>
        </p:spPr>
        <p:txBody>
          <a:bodyPr rtlCol="0"/>
          <a:lstStyle/>
          <a:p>
            <a:fld id="{B9CCA8C5-7C97-4BE6-880F-9E5D77E9E319}" type="datetime1">
              <a:rPr lang="en-US" smtClean="0"/>
              <a:pPr/>
              <a:t>1/6/2021</a:t>
            </a:fld>
            <a:endParaRPr lang="en-US"/>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fld id="{73F3FA1D-00FC-4748-8435-6A84DB55078D}" type="slidenum">
              <a:rPr lang="en-US" smtClean="0"/>
              <a:pPr/>
              <a:t>‹#›</a:t>
            </a:fld>
            <a:endParaRPr lang="en-US"/>
          </a:p>
        </p:txBody>
      </p:sp>
      <p:sp>
        <p:nvSpPr>
          <p:cNvPr id="14" name="Footer Placeholder 13"/>
          <p:cNvSpPr>
            <a:spLocks noGrp="1"/>
          </p:cNvSpPr>
          <p:nvPr>
            <p:ph type="ftr" sz="quarter" idx="12"/>
          </p:nvPr>
        </p:nvSpPr>
        <p:spPr>
          <a:xfrm>
            <a:off x="1600200" y="6248206"/>
            <a:ext cx="4572000" cy="365125"/>
          </a:xfrm>
        </p:spPr>
        <p:txBody>
          <a:bodyPr rtlCol="0"/>
          <a:lstStyle/>
          <a:p>
            <a:endParaRPr lang="en-US"/>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en-US" smtClean="0"/>
              <a:t>Click icon to add picture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7A5829E-E709-488D-AA72-29DDFC7AEA0B}" type="datetime1">
              <a:rPr lang="en-US" smtClean="0"/>
              <a:pPr/>
              <a:t>1/6/2021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F3FA1D-00FC-4748-8435-6A84DB55078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1"/>
      </p:bgRef>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609600"/>
            <a:ext cx="55626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6553200" y="6248402"/>
            <a:ext cx="2209800" cy="365125"/>
          </a:xfrm>
        </p:spPr>
        <p:txBody>
          <a:bodyPr/>
          <a:lstStyle/>
          <a:p>
            <a:fld id="{4A7D59B5-C225-4DFB-A0DA-C71FD23B6F15}" type="datetime1">
              <a:rPr lang="en-US" smtClean="0"/>
              <a:pPr/>
              <a:t>1/6/2021</a:t>
            </a:fld>
            <a:endParaRPr lang="en-US"/>
          </a:p>
        </p:txBody>
      </p:sp>
      <p:sp>
        <p:nvSpPr>
          <p:cNvPr id="5" name="Footer Placeholder 4"/>
          <p:cNvSpPr>
            <a:spLocks noGrp="1"/>
          </p:cNvSpPr>
          <p:nvPr>
            <p:ph type="ftr" sz="quarter" idx="11"/>
          </p:nvPr>
        </p:nvSpPr>
        <p:spPr>
          <a:xfrm>
            <a:off x="457201" y="6248207"/>
            <a:ext cx="5573483" cy="365125"/>
          </a:xfrm>
        </p:spPr>
        <p:txBody>
          <a:bodyPr/>
          <a:lstStyle/>
          <a:p>
            <a:endParaRPr lang="en-US"/>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73F3FA1D-00FC-4748-8435-6A84DB55078D}"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dgm">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371600"/>
          </a:xfrm>
        </p:spPr>
        <p:txBody>
          <a:bodyPr/>
          <a:lstStyle/>
          <a:p>
            <a:r>
              <a:rPr lang="en-US" smtClean="0"/>
              <a:t>Click to edit Master title style</a:t>
            </a:r>
            <a:endParaRPr lang="en-US"/>
          </a:p>
        </p:txBody>
      </p:sp>
      <p:sp>
        <p:nvSpPr>
          <p:cNvPr id="3" name="SmartArt Placeholder 2"/>
          <p:cNvSpPr>
            <a:spLocks noGrp="1"/>
          </p:cNvSpPr>
          <p:nvPr>
            <p:ph type="dgm" idx="1"/>
          </p:nvPr>
        </p:nvSpPr>
        <p:spPr>
          <a:xfrm>
            <a:off x="457200" y="1981200"/>
            <a:ext cx="8229600" cy="3886200"/>
          </a:xfrm>
        </p:spPr>
        <p:txBody>
          <a:bodyPr>
            <a:normAutofit/>
          </a:bodyPr>
          <a:lstStyle/>
          <a:p>
            <a:pPr lvl="0"/>
            <a:endParaRPr lang="en-US" noProof="0"/>
          </a:p>
        </p:txBody>
      </p:sp>
      <p:sp>
        <p:nvSpPr>
          <p:cNvPr id="4" name="Footer Placeholder 3"/>
          <p:cNvSpPr>
            <a:spLocks noGrp="1"/>
          </p:cNvSpPr>
          <p:nvPr>
            <p:ph type="ftr" sz="quarter" idx="10"/>
          </p:nvPr>
        </p:nvSpPr>
        <p:spPr>
          <a:xfrm>
            <a:off x="3124200" y="6248400"/>
            <a:ext cx="2895600" cy="457200"/>
          </a:xfrm>
        </p:spPr>
        <p:txBody>
          <a:bodyPr/>
          <a:lstStyle>
            <a:lvl1pPr>
              <a:defRPr/>
            </a:lvl1pPr>
          </a:lstStyle>
          <a:p>
            <a:pPr>
              <a:defRPr/>
            </a:pPr>
            <a:endParaRPr lang="en-US"/>
          </a:p>
        </p:txBody>
      </p:sp>
      <p:sp>
        <p:nvSpPr>
          <p:cNvPr id="5" name="Date Placeholder 5"/>
          <p:cNvSpPr>
            <a:spLocks noGrp="1"/>
          </p:cNvSpPr>
          <p:nvPr>
            <p:ph type="dt" sz="half" idx="11"/>
          </p:nvPr>
        </p:nvSpPr>
        <p:spPr>
          <a:xfrm>
            <a:off x="457200" y="6245225"/>
            <a:ext cx="2133600" cy="476250"/>
          </a:xfrm>
        </p:spPr>
        <p:txBody>
          <a:bodyPr/>
          <a:lstStyle>
            <a:lvl1pPr algn="l">
              <a:defRPr>
                <a:latin typeface="Arial"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sz="1200" baseline="0"/>
            </a:lvl1pPr>
            <a:extLst/>
          </a:lstStyle>
          <a:p>
            <a:pPr>
              <a:defRPr/>
            </a:pPr>
            <a:r>
              <a:rPr lang="en-US"/>
              <a:t>SLIDE</a:t>
            </a:r>
            <a:fld id="{DBA62DA7-0A8E-4E99-94DE-C1727A5B5F05}" type="slidenum">
              <a:rPr lang="en-US"/>
              <a:pPr>
                <a:defRPr/>
              </a:pPr>
              <a:t>‹#›</a:t>
            </a:fld>
            <a:r>
              <a:rPr lang="en-US"/>
              <a:t> </a:t>
            </a:r>
          </a:p>
        </p:txBody>
      </p:sp>
    </p:spTree>
  </p:cSld>
  <p:clrMapOvr>
    <a:masterClrMapping/>
  </p:clrMapOvr>
  <p:transition>
    <p:fade thruBlk="1"/>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249B2D11-9B2F-4EC1-BD00-EAD56FB34B2C}" type="datetime1">
              <a:rPr lang="en-US" smtClean="0"/>
              <a:pPr/>
              <a:t>1/6/2021</a:t>
            </a:fld>
            <a:endParaRPr lang="en-US"/>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lang="en-US"/>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73F3FA1D-00FC-4748-8435-6A84DB55078D}"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hdr="0" ftr="0" dt="0"/>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3.xml"/></Relationships>
</file>

<file path=ppt/slides/_rels/slide8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hyperlink" Target="http://www.fns.usda.gov/healthierschoolday" TargetMode="External"/><Relationship Id="rId2" Type="http://schemas.openxmlformats.org/officeDocument/2006/relationships/notesSlide" Target="../notesSlides/notesSlide87.xml"/><Relationship Id="rId1" Type="http://schemas.openxmlformats.org/officeDocument/2006/relationships/slideLayout" Target="../slideLayouts/slideLayout2.xml"/><Relationship Id="rId6" Type="http://schemas.openxmlformats.org/officeDocument/2006/relationships/image" Target="../media/image20.jpeg"/><Relationship Id="rId5" Type="http://schemas.openxmlformats.org/officeDocument/2006/relationships/image" Target="../media/image19.png"/><Relationship Id="rId4" Type="http://schemas.openxmlformats.org/officeDocument/2006/relationships/hyperlink" Target="http://www.fns.usda.gov/sbp" TargetMode="Externa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3.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3.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3.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3.xml"/></Relationships>
</file>

<file path=ppt/slides/_rels/slide10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05.xml"/><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24.wmf"/></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 y="1624122"/>
            <a:ext cx="8610600" cy="1828800"/>
          </a:xfrm>
        </p:spPr>
        <p:txBody>
          <a:bodyPr/>
          <a:lstStyle/>
          <a:p>
            <a:pPr algn="ctr"/>
            <a:r>
              <a:rPr lang="en-US" dirty="0" smtClean="0"/>
              <a:t>Federal child nutrition programs</a:t>
            </a:r>
            <a:endParaRPr lang="en-US" dirty="0"/>
          </a:p>
        </p:txBody>
      </p:sp>
      <p:sp>
        <p:nvSpPr>
          <p:cNvPr id="3" name="Subtitle 2"/>
          <p:cNvSpPr>
            <a:spLocks noGrp="1"/>
          </p:cNvSpPr>
          <p:nvPr>
            <p:ph type="subTitle" idx="1"/>
          </p:nvPr>
        </p:nvSpPr>
        <p:spPr/>
        <p:txBody>
          <a:bodyPr>
            <a:noAutofit/>
          </a:bodyPr>
          <a:lstStyle/>
          <a:p>
            <a:r>
              <a:rPr lang="en-US" sz="2200" dirty="0" smtClean="0"/>
              <a:t>U.S. Department of Agriculture Food and Nutrition Service</a:t>
            </a:r>
          </a:p>
          <a:p>
            <a:r>
              <a:rPr lang="en-US" sz="2200" dirty="0" smtClean="0"/>
              <a:t>Child Nutrition Division</a:t>
            </a:r>
            <a:endParaRPr lang="en-US" sz="2200" dirty="0"/>
          </a:p>
        </p:txBody>
      </p:sp>
      <p:sp>
        <p:nvSpPr>
          <p:cNvPr id="4" name="TextBox 3"/>
          <p:cNvSpPr txBox="1"/>
          <p:nvPr/>
        </p:nvSpPr>
        <p:spPr>
          <a:xfrm>
            <a:off x="152400" y="5410200"/>
            <a:ext cx="2590800" cy="400110"/>
          </a:xfrm>
          <a:prstGeom prst="rect">
            <a:avLst/>
          </a:prstGeom>
          <a:noFill/>
        </p:spPr>
        <p:txBody>
          <a:bodyPr wrap="square" rtlCol="0">
            <a:spAutoFit/>
          </a:bodyPr>
          <a:lstStyle/>
          <a:p>
            <a:r>
              <a:rPr lang="en-US" sz="2000" dirty="0" smtClean="0">
                <a:solidFill>
                  <a:schemeClr val="tx2"/>
                </a:solidFill>
              </a:rPr>
              <a:t>January</a:t>
            </a:r>
            <a:r>
              <a:rPr lang="en-US" sz="2000" dirty="0" smtClean="0">
                <a:solidFill>
                  <a:schemeClr val="tx2"/>
                </a:solidFill>
              </a:rPr>
              <a:t> 2021</a:t>
            </a:r>
            <a:endParaRPr lang="en-US" sz="2000" dirty="0">
              <a:solidFill>
                <a:schemeClr val="tx2"/>
              </a:solidFill>
            </a:endParaRPr>
          </a:p>
        </p:txBody>
      </p:sp>
      <p:sp>
        <p:nvSpPr>
          <p:cNvPr id="5" name="Slide Number Placeholder 4"/>
          <p:cNvSpPr>
            <a:spLocks noGrp="1"/>
          </p:cNvSpPr>
          <p:nvPr>
            <p:ph type="sldNum" sz="quarter" idx="12"/>
          </p:nvPr>
        </p:nvSpPr>
        <p:spPr/>
        <p:txBody>
          <a:bodyPr/>
          <a:lstStyle/>
          <a:p>
            <a:fld id="{73F3FA1D-00FC-4748-8435-6A84DB55078D}" type="slidenum">
              <a:rPr lang="en-US" smtClean="0"/>
              <a:pPr/>
              <a:t>1</a:t>
            </a:fld>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Objectives</a:t>
            </a:r>
            <a:endParaRPr lang="en-US" dirty="0"/>
          </a:p>
        </p:txBody>
      </p:sp>
      <p:sp>
        <p:nvSpPr>
          <p:cNvPr id="3" name="Content Placeholder 2"/>
          <p:cNvSpPr>
            <a:spLocks noGrp="1"/>
          </p:cNvSpPr>
          <p:nvPr>
            <p:ph sz="quarter" idx="1"/>
          </p:nvPr>
        </p:nvSpPr>
        <p:spPr/>
        <p:txBody>
          <a:bodyPr>
            <a:normAutofit lnSpcReduction="10000"/>
          </a:bodyPr>
          <a:lstStyle/>
          <a:p>
            <a:pPr>
              <a:buFont typeface="Wingdings" panose="05000000000000000000" pitchFamily="2" charset="2"/>
              <a:buChar char="q"/>
            </a:pPr>
            <a:r>
              <a:rPr lang="en-US" dirty="0" smtClean="0"/>
              <a:t>Provide an overview of the Federal Child Nutrition Programs, their administration, and structure</a:t>
            </a:r>
          </a:p>
          <a:p>
            <a:pPr>
              <a:buFont typeface="Wingdings" panose="05000000000000000000" pitchFamily="2" charset="2"/>
              <a:buChar char="q"/>
            </a:pPr>
            <a:r>
              <a:rPr lang="en-US" dirty="0" smtClean="0"/>
              <a:t>Clarify what is expected of those operating the Child Nutrition Programs</a:t>
            </a:r>
          </a:p>
          <a:p>
            <a:pPr>
              <a:buFont typeface="Wingdings" panose="05000000000000000000" pitchFamily="2" charset="2"/>
              <a:buChar char="q"/>
            </a:pPr>
            <a:r>
              <a:rPr lang="en-US" dirty="0" smtClean="0"/>
              <a:t>Introduce key policies of the Child Nutrition Programs</a:t>
            </a:r>
          </a:p>
          <a:p>
            <a:pPr>
              <a:buFont typeface="Wingdings" panose="05000000000000000000" pitchFamily="2" charset="2"/>
              <a:buChar char="q"/>
            </a:pPr>
            <a:r>
              <a:rPr lang="en-US" dirty="0" smtClean="0"/>
              <a:t>Answer questions about the operation of the Child Nutrition Programs</a:t>
            </a:r>
          </a:p>
          <a:p>
            <a:pPr>
              <a:buFont typeface="Wingdings" panose="05000000000000000000" pitchFamily="2" charset="2"/>
              <a:buChar char="q"/>
            </a:pPr>
            <a:r>
              <a:rPr lang="en-US" dirty="0" smtClean="0"/>
              <a:t>Provide a tutorial on how to access online information resources</a:t>
            </a:r>
          </a:p>
          <a:p>
            <a:endParaRPr lang="en-US" dirty="0" smtClean="0"/>
          </a:p>
          <a:p>
            <a:endParaRPr lang="en-US" dirty="0"/>
          </a:p>
        </p:txBody>
      </p:sp>
      <p:sp>
        <p:nvSpPr>
          <p:cNvPr id="4" name="Slide Number Placeholder 3"/>
          <p:cNvSpPr>
            <a:spLocks noGrp="1"/>
          </p:cNvSpPr>
          <p:nvPr>
            <p:ph type="sldNum" sz="quarter" idx="12"/>
          </p:nvPr>
        </p:nvSpPr>
        <p:spPr/>
        <p:txBody>
          <a:bodyPr>
            <a:normAutofit fontScale="85000" lnSpcReduction="20000"/>
          </a:bodyPr>
          <a:lstStyle/>
          <a:p>
            <a:fld id="{73F3FA1D-00FC-4748-8435-6A84DB55078D}"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r>
              <a:rPr lang="en-US" sz="3400" dirty="0" smtClean="0"/>
              <a:t>Structure and Administration of </a:t>
            </a:r>
            <a:br>
              <a:rPr lang="en-US" sz="3400" dirty="0" smtClean="0"/>
            </a:br>
            <a:r>
              <a:rPr lang="en-US" sz="3400" dirty="0" smtClean="0"/>
              <a:t>Child Nutrition Programs</a:t>
            </a:r>
            <a:endParaRPr lang="en-US" sz="3400" dirty="0"/>
          </a:p>
        </p:txBody>
      </p:sp>
      <p:sp>
        <p:nvSpPr>
          <p:cNvPr id="4" name="Slide Number Placeholder 3"/>
          <p:cNvSpPr>
            <a:spLocks noGrp="1"/>
          </p:cNvSpPr>
          <p:nvPr>
            <p:ph type="sldNum" sz="quarter" idx="11"/>
          </p:nvPr>
        </p:nvSpPr>
        <p:spPr/>
        <p:txBody>
          <a:bodyPr/>
          <a:lstStyle/>
          <a:p>
            <a:fld id="{73F3FA1D-00FC-4748-8435-6A84DB55078D}"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73F3FA1D-00FC-4748-8435-6A84DB55078D}" type="slidenum">
              <a:rPr lang="en-US" smtClean="0"/>
              <a:pPr/>
              <a:t>4</a:t>
            </a:fld>
            <a:endParaRPr lang="en-US"/>
          </a:p>
        </p:txBody>
      </p:sp>
      <p:sp>
        <p:nvSpPr>
          <p:cNvPr id="3" name="Title 8"/>
          <p:cNvSpPr txBox="1">
            <a:spLocks/>
          </p:cNvSpPr>
          <p:nvPr/>
        </p:nvSpPr>
        <p:spPr>
          <a:xfrm>
            <a:off x="685800" y="76200"/>
            <a:ext cx="7772400" cy="914400"/>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0" i="0" u="sng" strike="noStrike" kern="1200" cap="none" spc="0" normalizeH="0" baseline="0" noProof="0" dirty="0" smtClean="0">
                <a:ln>
                  <a:noFill/>
                </a:ln>
                <a:solidFill>
                  <a:schemeClr val="tx2">
                    <a:satMod val="200000"/>
                  </a:schemeClr>
                </a:solidFill>
                <a:effectLst/>
                <a:uLnTx/>
                <a:uFillTx/>
                <a:latin typeface="+mj-lt"/>
                <a:ea typeface="+mj-ea"/>
                <a:cs typeface="+mj-cs"/>
              </a:rPr>
              <a:t>www.fns.usda.gov/cnd</a:t>
            </a:r>
            <a:endParaRPr kumimoji="0" lang="en-US" sz="4400" b="0" i="0" u="sng" strike="noStrike" kern="1200" cap="none" spc="0" normalizeH="0" baseline="0" noProof="0" dirty="0">
              <a:ln>
                <a:noFill/>
              </a:ln>
              <a:solidFill>
                <a:schemeClr val="tx2">
                  <a:satMod val="200000"/>
                </a:schemeClr>
              </a:solidFill>
              <a:effectLst/>
              <a:uLnTx/>
              <a:uFillTx/>
              <a:latin typeface="+mj-lt"/>
              <a:ea typeface="+mj-ea"/>
              <a:cs typeface="+mj-cs"/>
            </a:endParaRPr>
          </a:p>
        </p:txBody>
      </p:sp>
      <p:pic>
        <p:nvPicPr>
          <p:cNvPr id="4" name="Picture 3"/>
          <p:cNvPicPr>
            <a:picLocks noChangeAspect="1"/>
          </p:cNvPicPr>
          <p:nvPr/>
        </p:nvPicPr>
        <p:blipFill>
          <a:blip r:embed="rId3"/>
          <a:stretch>
            <a:fillRect/>
          </a:stretch>
        </p:blipFill>
        <p:spPr>
          <a:xfrm>
            <a:off x="2590799" y="838200"/>
            <a:ext cx="3983935" cy="5726907"/>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Organizational Structure</a:t>
            </a:r>
            <a:endParaRPr lang="en-US" dirty="0"/>
          </a:p>
        </p:txBody>
      </p:sp>
      <p:sp>
        <p:nvSpPr>
          <p:cNvPr id="3" name="Slide Number Placeholder 2"/>
          <p:cNvSpPr>
            <a:spLocks noGrp="1"/>
          </p:cNvSpPr>
          <p:nvPr>
            <p:ph type="sldNum" sz="quarter" idx="12"/>
          </p:nvPr>
        </p:nvSpPr>
        <p:spPr/>
        <p:txBody>
          <a:bodyPr>
            <a:normAutofit fontScale="85000" lnSpcReduction="20000"/>
          </a:bodyPr>
          <a:lstStyle/>
          <a:p>
            <a:fld id="{73F3FA1D-00FC-4748-8435-6A84DB55078D}" type="slidenum">
              <a:rPr lang="en-US" smtClean="0"/>
              <a:pPr/>
              <a:t>5</a:t>
            </a:fld>
            <a:endParaRPr lang="en-US"/>
          </a:p>
        </p:txBody>
      </p:sp>
      <p:pic>
        <p:nvPicPr>
          <p:cNvPr id="6" name="Picture 5"/>
          <p:cNvPicPr>
            <a:picLocks noChangeAspect="1"/>
          </p:cNvPicPr>
          <p:nvPr/>
        </p:nvPicPr>
        <p:blipFill rotWithShape="1">
          <a:blip r:embed="rId3"/>
          <a:srcRect l="1632" t="21798" r="1707"/>
          <a:stretch/>
        </p:blipFill>
        <p:spPr>
          <a:xfrm>
            <a:off x="154057" y="1905000"/>
            <a:ext cx="8835887" cy="4267200"/>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2446" name="Rectangle 14"/>
          <p:cNvSpPr>
            <a:spLocks noGrp="1" noChangeArrowheads="1"/>
          </p:cNvSpPr>
          <p:nvPr>
            <p:ph type="title"/>
          </p:nvPr>
        </p:nvSpPr>
        <p:spPr>
          <a:xfrm>
            <a:off x="457200" y="0"/>
            <a:ext cx="8229600" cy="1600200"/>
          </a:xfrm>
        </p:spPr>
        <p:txBody>
          <a:bodyPr>
            <a:normAutofit/>
          </a:bodyPr>
          <a:lstStyle/>
          <a:p>
            <a:pPr marL="54864" fontAlgn="auto">
              <a:spcAft>
                <a:spcPts val="0"/>
              </a:spcAft>
              <a:defRPr/>
            </a:pPr>
            <a:r>
              <a:rPr lang="en-US" dirty="0"/>
              <a:t>FNS Regional Offices</a:t>
            </a:r>
          </a:p>
        </p:txBody>
      </p:sp>
      <p:sp>
        <p:nvSpPr>
          <p:cNvPr id="1028" name="Slide Number Placeholder 4"/>
          <p:cNvSpPr>
            <a:spLocks noGrp="1"/>
          </p:cNvSpPr>
          <p:nvPr>
            <p:ph type="sldNum" sz="quarter" idx="12"/>
          </p:nvPr>
        </p:nvSpPr>
        <p:spPr bwMode="auto">
          <a:xfrm>
            <a:off x="6553200" y="6248400"/>
            <a:ext cx="2133600" cy="457200"/>
          </a:xfrm>
          <a:noFill/>
          <a:ln>
            <a:miter lim="800000"/>
            <a:headEnd/>
            <a:tailEnd/>
          </a:ln>
        </p:spPr>
        <p:txBody>
          <a:bodyPr wrap="square" lIns="91440" tIns="45720" rIns="91440" bIns="45720" numCol="1" anchor="t" anchorCtr="0" compatLnSpc="1">
            <a:prstTxWarp prst="textNoShape">
              <a:avLst/>
            </a:prstTxWarp>
          </a:bodyPr>
          <a:lstStyle/>
          <a:p>
            <a:fld id="{8F2EB433-9854-46F9-B35A-F64D5E2C9848}" type="slidenum">
              <a:rPr lang="en-US" smtClean="0">
                <a:latin typeface="Arial" charset="0"/>
              </a:rPr>
              <a:pPr/>
              <a:t>6</a:t>
            </a:fld>
            <a:endParaRPr lang="en-US" smtClean="0">
              <a:latin typeface="Arial" charset="0"/>
            </a:endParaRPr>
          </a:p>
        </p:txBody>
      </p:sp>
      <p:pic>
        <p:nvPicPr>
          <p:cNvPr id="2" name="Picture 1"/>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85800" y="719917"/>
            <a:ext cx="7772400" cy="5753208"/>
          </a:xfrm>
          <a:prstGeom prst="rect">
            <a:avLst/>
          </a:prstGeom>
        </p:spPr>
      </p:pic>
    </p:spTree>
  </p:cSld>
  <p:clrMapOvr>
    <a:masterClrMapping/>
  </p:clrMapOvr>
  <p:transition>
    <p:fade thruBlk="1"/>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Administrative Flow</a:t>
            </a:r>
            <a:endParaRPr lang="en-US" dirty="0"/>
          </a:p>
        </p:txBody>
      </p:sp>
      <p:sp>
        <p:nvSpPr>
          <p:cNvPr id="3" name="Slide Number Placeholder 2"/>
          <p:cNvSpPr>
            <a:spLocks noGrp="1"/>
          </p:cNvSpPr>
          <p:nvPr>
            <p:ph type="sldNum" sz="quarter" idx="12"/>
          </p:nvPr>
        </p:nvSpPr>
        <p:spPr/>
        <p:txBody>
          <a:bodyPr>
            <a:normAutofit fontScale="85000" lnSpcReduction="20000"/>
          </a:bodyPr>
          <a:lstStyle/>
          <a:p>
            <a:fld id="{73F3FA1D-00FC-4748-8435-6A84DB55078D}" type="slidenum">
              <a:rPr lang="en-US" smtClean="0"/>
              <a:pPr/>
              <a:t>7</a:t>
            </a:fld>
            <a:endParaRPr lang="en-US"/>
          </a:p>
        </p:txBody>
      </p:sp>
      <p:sp>
        <p:nvSpPr>
          <p:cNvPr id="5" name="AutoShape 2"/>
          <p:cNvSpPr>
            <a:spLocks noChangeArrowheads="1"/>
          </p:cNvSpPr>
          <p:nvPr/>
        </p:nvSpPr>
        <p:spPr bwMode="auto">
          <a:xfrm>
            <a:off x="1219200" y="5562600"/>
            <a:ext cx="6705600" cy="685800"/>
          </a:xfrm>
          <a:prstGeom prst="flowChartAlternateProcess">
            <a:avLst/>
          </a:prstGeom>
          <a:solidFill>
            <a:schemeClr val="bg2">
              <a:lumMod val="75000"/>
            </a:schemeClr>
          </a:solidFill>
          <a:ln w="12700" algn="ctr">
            <a:solidFill>
              <a:schemeClr val="bg2"/>
            </a:solidFill>
            <a:miter lim="800000"/>
            <a:headEnd type="none" w="sm" len="sm"/>
            <a:tailEnd type="none" w="sm" len="sm"/>
          </a:ln>
        </p:spPr>
        <p:txBody>
          <a:bodyPr wrap="none" anchor="ctr"/>
          <a:lstStyle/>
          <a:p>
            <a:pPr algn="ctr" eaLnBrk="0" hangingPunct="0"/>
            <a:r>
              <a:rPr lang="en-US" sz="2800" dirty="0">
                <a:latin typeface="Rockwell" pitchFamily="18" charset="0"/>
              </a:rPr>
              <a:t>Schools – </a:t>
            </a:r>
            <a:r>
              <a:rPr lang="en-US" sz="2800" dirty="0" smtClean="0">
                <a:latin typeface="Rockwell" pitchFamily="18" charset="0"/>
              </a:rPr>
              <a:t>approximately 100,000</a:t>
            </a:r>
            <a:endParaRPr lang="en-US" sz="2800" dirty="0">
              <a:latin typeface="Rockwell" pitchFamily="18" charset="0"/>
            </a:endParaRPr>
          </a:p>
        </p:txBody>
      </p:sp>
      <p:sp>
        <p:nvSpPr>
          <p:cNvPr id="6" name="AutoShape 3"/>
          <p:cNvSpPr>
            <a:spLocks noChangeArrowheads="1"/>
          </p:cNvSpPr>
          <p:nvPr/>
        </p:nvSpPr>
        <p:spPr bwMode="auto">
          <a:xfrm>
            <a:off x="1219200" y="4648200"/>
            <a:ext cx="6705600" cy="685800"/>
          </a:xfrm>
          <a:prstGeom prst="flowChartAlternateProcess">
            <a:avLst/>
          </a:prstGeom>
          <a:solidFill>
            <a:schemeClr val="bg2">
              <a:lumMod val="75000"/>
            </a:schemeClr>
          </a:solidFill>
          <a:ln w="12700" algn="ctr">
            <a:solidFill>
              <a:schemeClr val="bg2"/>
            </a:solidFill>
            <a:miter lim="800000"/>
            <a:headEnd type="none" w="sm" len="sm"/>
            <a:tailEnd type="none" w="sm" len="sm"/>
          </a:ln>
        </p:spPr>
        <p:txBody>
          <a:bodyPr wrap="none" anchor="ctr"/>
          <a:lstStyle/>
          <a:p>
            <a:pPr algn="ctr" eaLnBrk="0" hangingPunct="0"/>
            <a:r>
              <a:rPr lang="en-US" sz="2800" dirty="0">
                <a:latin typeface="Rockwell" pitchFamily="18" charset="0"/>
              </a:rPr>
              <a:t>School Food Authorities – nearly </a:t>
            </a:r>
            <a:r>
              <a:rPr lang="en-US" sz="2800" dirty="0" smtClean="0">
                <a:latin typeface="Rockwell" pitchFamily="18" charset="0"/>
              </a:rPr>
              <a:t>20,000</a:t>
            </a:r>
            <a:endParaRPr lang="en-US" sz="2800" dirty="0">
              <a:latin typeface="Rockwell" pitchFamily="18" charset="0"/>
            </a:endParaRPr>
          </a:p>
        </p:txBody>
      </p:sp>
      <p:sp>
        <p:nvSpPr>
          <p:cNvPr id="7" name="AutoShape 4"/>
          <p:cNvSpPr>
            <a:spLocks noChangeArrowheads="1"/>
          </p:cNvSpPr>
          <p:nvPr/>
        </p:nvSpPr>
        <p:spPr bwMode="auto">
          <a:xfrm>
            <a:off x="1219200" y="3733800"/>
            <a:ext cx="6705600" cy="685800"/>
          </a:xfrm>
          <a:prstGeom prst="flowChartAlternateProcess">
            <a:avLst/>
          </a:prstGeom>
          <a:solidFill>
            <a:schemeClr val="bg2">
              <a:lumMod val="75000"/>
            </a:schemeClr>
          </a:solidFill>
          <a:ln w="12700" algn="ctr">
            <a:solidFill>
              <a:schemeClr val="bg2"/>
            </a:solidFill>
            <a:miter lim="800000"/>
            <a:headEnd type="none" w="sm" len="sm"/>
            <a:tailEnd type="none" w="sm" len="sm"/>
          </a:ln>
        </p:spPr>
        <p:txBody>
          <a:bodyPr wrap="none" anchor="ctr"/>
          <a:lstStyle/>
          <a:p>
            <a:pPr algn="ctr" eaLnBrk="0" hangingPunct="0"/>
            <a:r>
              <a:rPr lang="en-US" sz="2800" dirty="0">
                <a:latin typeface="Rockwell" pitchFamily="18" charset="0"/>
              </a:rPr>
              <a:t>State Agencies – 56</a:t>
            </a:r>
          </a:p>
        </p:txBody>
      </p:sp>
      <p:sp>
        <p:nvSpPr>
          <p:cNvPr id="8" name="AutoShape 5"/>
          <p:cNvSpPr>
            <a:spLocks noChangeArrowheads="1"/>
          </p:cNvSpPr>
          <p:nvPr/>
        </p:nvSpPr>
        <p:spPr bwMode="auto">
          <a:xfrm>
            <a:off x="1219200" y="1828800"/>
            <a:ext cx="6705600" cy="762000"/>
          </a:xfrm>
          <a:prstGeom prst="flowChartAlternateProcess">
            <a:avLst/>
          </a:prstGeom>
          <a:solidFill>
            <a:schemeClr val="bg2">
              <a:lumMod val="75000"/>
            </a:schemeClr>
          </a:solidFill>
          <a:ln w="12700" algn="ctr">
            <a:solidFill>
              <a:schemeClr val="bg2"/>
            </a:solidFill>
            <a:miter lim="800000"/>
            <a:headEnd type="none" w="sm" len="sm"/>
            <a:tailEnd type="none" w="sm" len="sm"/>
          </a:ln>
        </p:spPr>
        <p:txBody>
          <a:bodyPr wrap="none" anchor="ctr"/>
          <a:lstStyle/>
          <a:p>
            <a:pPr algn="ctr" eaLnBrk="0" hangingPunct="0"/>
            <a:r>
              <a:rPr lang="en-US" sz="2800" dirty="0">
                <a:latin typeface="Rockwell" pitchFamily="18" charset="0"/>
              </a:rPr>
              <a:t>FNS </a:t>
            </a:r>
            <a:r>
              <a:rPr lang="en-US" sz="2800" dirty="0" smtClean="0">
                <a:latin typeface="Rockwell" pitchFamily="18" charset="0"/>
              </a:rPr>
              <a:t>National Office</a:t>
            </a:r>
            <a:endParaRPr lang="en-US" sz="2800" dirty="0">
              <a:latin typeface="Rockwell" pitchFamily="18" charset="0"/>
            </a:endParaRPr>
          </a:p>
          <a:p>
            <a:pPr algn="ctr" eaLnBrk="0" hangingPunct="0"/>
            <a:r>
              <a:rPr lang="en-US" sz="2800" dirty="0">
                <a:latin typeface="Rockwell" pitchFamily="18" charset="0"/>
              </a:rPr>
              <a:t>Alexandria, VA</a:t>
            </a:r>
          </a:p>
        </p:txBody>
      </p:sp>
      <p:sp>
        <p:nvSpPr>
          <p:cNvPr id="9" name="AutoShape 6"/>
          <p:cNvSpPr>
            <a:spLocks noChangeArrowheads="1"/>
          </p:cNvSpPr>
          <p:nvPr/>
        </p:nvSpPr>
        <p:spPr bwMode="auto">
          <a:xfrm>
            <a:off x="1219200" y="2819400"/>
            <a:ext cx="6705600" cy="685800"/>
          </a:xfrm>
          <a:prstGeom prst="flowChartAlternateProcess">
            <a:avLst/>
          </a:prstGeom>
          <a:solidFill>
            <a:schemeClr val="bg2">
              <a:lumMod val="75000"/>
            </a:schemeClr>
          </a:solidFill>
          <a:ln w="12700">
            <a:solidFill>
              <a:schemeClr val="bg2"/>
            </a:solidFill>
            <a:miter lim="800000"/>
            <a:headEnd type="none" w="sm" len="sm"/>
            <a:tailEnd type="none" w="sm" len="sm"/>
          </a:ln>
        </p:spPr>
        <p:txBody>
          <a:bodyPr wrap="none" anchor="ctr"/>
          <a:lstStyle/>
          <a:p>
            <a:pPr algn="ctr" eaLnBrk="0" hangingPunct="0"/>
            <a:r>
              <a:rPr lang="en-US" sz="2800" dirty="0">
                <a:latin typeface="Rockwell" pitchFamily="18" charset="0"/>
              </a:rPr>
              <a:t>FNS Regions – 7</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Respective Duties</a:t>
            </a:r>
            <a:endParaRPr lang="en-US" dirty="0"/>
          </a:p>
        </p:txBody>
      </p:sp>
      <p:sp>
        <p:nvSpPr>
          <p:cNvPr id="15" name="Content Placeholder 14"/>
          <p:cNvSpPr>
            <a:spLocks noGrp="1"/>
          </p:cNvSpPr>
          <p:nvPr>
            <p:ph sz="quarter" idx="2"/>
          </p:nvPr>
        </p:nvSpPr>
        <p:spPr/>
        <p:txBody>
          <a:bodyPr/>
          <a:lstStyle/>
          <a:p>
            <a:pPr>
              <a:buFont typeface="Wingdings" panose="05000000000000000000" pitchFamily="2" charset="2"/>
              <a:buChar char="q"/>
            </a:pPr>
            <a:r>
              <a:rPr lang="en-US" dirty="0" smtClean="0"/>
              <a:t>Analyzes legislation</a:t>
            </a:r>
          </a:p>
          <a:p>
            <a:pPr>
              <a:buFont typeface="Wingdings" panose="05000000000000000000" pitchFamily="2" charset="2"/>
              <a:buChar char="q"/>
            </a:pPr>
            <a:r>
              <a:rPr lang="en-US" dirty="0" smtClean="0"/>
              <a:t>Writes regulations and policy</a:t>
            </a:r>
          </a:p>
          <a:p>
            <a:pPr>
              <a:buFont typeface="Wingdings" panose="05000000000000000000" pitchFamily="2" charset="2"/>
              <a:buChar char="q"/>
            </a:pPr>
            <a:r>
              <a:rPr lang="en-US" dirty="0" smtClean="0"/>
              <a:t>Disburses Federal funds</a:t>
            </a:r>
          </a:p>
          <a:p>
            <a:pPr>
              <a:buFont typeface="Wingdings" panose="05000000000000000000" pitchFamily="2" charset="2"/>
              <a:buChar char="q"/>
            </a:pPr>
            <a:r>
              <a:rPr lang="en-US" dirty="0" smtClean="0"/>
              <a:t>Develops TA resources</a:t>
            </a:r>
          </a:p>
          <a:p>
            <a:endParaRPr lang="en-US" dirty="0"/>
          </a:p>
        </p:txBody>
      </p:sp>
      <p:sp>
        <p:nvSpPr>
          <p:cNvPr id="17" name="Content Placeholder 16"/>
          <p:cNvSpPr>
            <a:spLocks noGrp="1"/>
          </p:cNvSpPr>
          <p:nvPr>
            <p:ph sz="quarter" idx="4"/>
          </p:nvPr>
        </p:nvSpPr>
        <p:spPr/>
        <p:txBody>
          <a:bodyPr/>
          <a:lstStyle/>
          <a:p>
            <a:pPr>
              <a:buFont typeface="Wingdings" panose="05000000000000000000" pitchFamily="2" charset="2"/>
              <a:buChar char="q"/>
            </a:pPr>
            <a:r>
              <a:rPr lang="en-US" dirty="0" smtClean="0"/>
              <a:t>Implements regulations</a:t>
            </a:r>
          </a:p>
          <a:p>
            <a:pPr>
              <a:buFont typeface="Wingdings" panose="05000000000000000000" pitchFamily="2" charset="2"/>
              <a:buChar char="q"/>
            </a:pPr>
            <a:r>
              <a:rPr lang="en-US" dirty="0" smtClean="0"/>
              <a:t>Offers technical assistance</a:t>
            </a:r>
          </a:p>
          <a:p>
            <a:pPr>
              <a:buFont typeface="Wingdings" panose="05000000000000000000" pitchFamily="2" charset="2"/>
              <a:buChar char="q"/>
            </a:pPr>
            <a:r>
              <a:rPr lang="en-US" dirty="0" smtClean="0"/>
              <a:t>Provides program oversight</a:t>
            </a:r>
          </a:p>
          <a:p>
            <a:pPr>
              <a:buFont typeface="Wingdings" panose="05000000000000000000" pitchFamily="2" charset="2"/>
              <a:buChar char="q"/>
            </a:pPr>
            <a:r>
              <a:rPr lang="en-US" dirty="0" smtClean="0"/>
              <a:t>Conducts management evaluations</a:t>
            </a:r>
          </a:p>
          <a:p>
            <a:endParaRPr lang="en-US" dirty="0"/>
          </a:p>
        </p:txBody>
      </p:sp>
      <p:sp>
        <p:nvSpPr>
          <p:cNvPr id="3" name="Slide Number Placeholder 2"/>
          <p:cNvSpPr>
            <a:spLocks noGrp="1"/>
          </p:cNvSpPr>
          <p:nvPr>
            <p:ph type="sldNum" sz="quarter" idx="16"/>
          </p:nvPr>
        </p:nvSpPr>
        <p:spPr/>
        <p:txBody>
          <a:bodyPr>
            <a:normAutofit fontScale="85000" lnSpcReduction="20000"/>
          </a:bodyPr>
          <a:lstStyle/>
          <a:p>
            <a:fld id="{73F3FA1D-00FC-4748-8435-6A84DB55078D}" type="slidenum">
              <a:rPr lang="en-US" smtClean="0"/>
              <a:pPr/>
              <a:t>8</a:t>
            </a:fld>
            <a:endParaRPr lang="en-US"/>
          </a:p>
        </p:txBody>
      </p:sp>
      <p:sp>
        <p:nvSpPr>
          <p:cNvPr id="14" name="Text Placeholder 13"/>
          <p:cNvSpPr>
            <a:spLocks noGrp="1"/>
          </p:cNvSpPr>
          <p:nvPr>
            <p:ph type="body" sz="quarter" idx="1"/>
          </p:nvPr>
        </p:nvSpPr>
        <p:spPr/>
        <p:txBody>
          <a:bodyPr/>
          <a:lstStyle/>
          <a:p>
            <a:r>
              <a:rPr lang="en-US" dirty="0" smtClean="0"/>
              <a:t>National Office</a:t>
            </a:r>
            <a:endParaRPr lang="en-US" dirty="0"/>
          </a:p>
        </p:txBody>
      </p:sp>
      <p:sp>
        <p:nvSpPr>
          <p:cNvPr id="16" name="Text Placeholder 15"/>
          <p:cNvSpPr>
            <a:spLocks noGrp="1"/>
          </p:cNvSpPr>
          <p:nvPr>
            <p:ph type="body" sz="quarter" idx="3"/>
          </p:nvPr>
        </p:nvSpPr>
        <p:spPr/>
        <p:txBody>
          <a:bodyPr/>
          <a:lstStyle/>
          <a:p>
            <a:r>
              <a:rPr lang="en-US" dirty="0" smtClean="0"/>
              <a:t>Regional Offices</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Child Nutrition Programs</a:t>
            </a:r>
            <a:endParaRPr lang="en-US" dirty="0"/>
          </a:p>
        </p:txBody>
      </p:sp>
      <p:sp>
        <p:nvSpPr>
          <p:cNvPr id="3" name="Slide Number Placeholder 2"/>
          <p:cNvSpPr>
            <a:spLocks noGrp="1"/>
          </p:cNvSpPr>
          <p:nvPr>
            <p:ph type="sldNum" sz="quarter" idx="12"/>
          </p:nvPr>
        </p:nvSpPr>
        <p:spPr/>
        <p:txBody>
          <a:bodyPr>
            <a:normAutofit fontScale="85000" lnSpcReduction="20000"/>
          </a:bodyPr>
          <a:lstStyle/>
          <a:p>
            <a:fld id="{73F3FA1D-00FC-4748-8435-6A84DB55078D}" type="slidenum">
              <a:rPr lang="en-US" smtClean="0"/>
              <a:pPr/>
              <a:t>9</a:t>
            </a:fld>
            <a:endParaRPr lang="en-US"/>
          </a:p>
        </p:txBody>
      </p:sp>
      <p:sp>
        <p:nvSpPr>
          <p:cNvPr id="4" name="Content Placeholder 3"/>
          <p:cNvSpPr>
            <a:spLocks noGrp="1"/>
          </p:cNvSpPr>
          <p:nvPr>
            <p:ph sz="quarter" idx="1"/>
          </p:nvPr>
        </p:nvSpPr>
        <p:spPr/>
        <p:txBody>
          <a:bodyPr>
            <a:normAutofit lnSpcReduction="10000"/>
          </a:bodyPr>
          <a:lstStyle/>
          <a:p>
            <a:pPr>
              <a:buFont typeface="Wingdings" panose="05000000000000000000" pitchFamily="2" charset="2"/>
              <a:buChar char="q"/>
            </a:pPr>
            <a:r>
              <a:rPr lang="en-US" dirty="0" smtClean="0"/>
              <a:t>National School Lunch Program (NSLP)</a:t>
            </a:r>
          </a:p>
          <a:p>
            <a:pPr marL="925830" lvl="1" indent="-457200">
              <a:buFont typeface="Arial" panose="020B0604020202020204" pitchFamily="34" charset="0"/>
              <a:buChar char="•"/>
            </a:pPr>
            <a:r>
              <a:rPr lang="en-US" dirty="0" smtClean="0"/>
              <a:t>Afterschool Snack Service</a:t>
            </a:r>
          </a:p>
          <a:p>
            <a:pPr marL="925830" lvl="1" indent="-457200">
              <a:buFont typeface="Arial" panose="020B0604020202020204" pitchFamily="34" charset="0"/>
              <a:buChar char="•"/>
            </a:pPr>
            <a:r>
              <a:rPr lang="en-US" dirty="0" smtClean="0"/>
              <a:t>Seamless Summer Option</a:t>
            </a:r>
          </a:p>
          <a:p>
            <a:pPr>
              <a:buFont typeface="Wingdings" panose="05000000000000000000" pitchFamily="2" charset="2"/>
              <a:buChar char="q"/>
            </a:pPr>
            <a:r>
              <a:rPr lang="en-US" dirty="0" smtClean="0"/>
              <a:t>School Breakfast Program (SBP)</a:t>
            </a:r>
          </a:p>
          <a:p>
            <a:pPr>
              <a:buFont typeface="Wingdings" panose="05000000000000000000" pitchFamily="2" charset="2"/>
              <a:buChar char="q"/>
            </a:pPr>
            <a:r>
              <a:rPr lang="en-US" dirty="0" smtClean="0"/>
              <a:t>Special Milk Program for Children (SMP)</a:t>
            </a:r>
          </a:p>
          <a:p>
            <a:pPr>
              <a:buFont typeface="Wingdings" panose="05000000000000000000" pitchFamily="2" charset="2"/>
              <a:buChar char="q"/>
            </a:pPr>
            <a:r>
              <a:rPr lang="en-US" dirty="0" smtClean="0"/>
              <a:t>Child and Adult Care Food Program (CACFP)</a:t>
            </a:r>
          </a:p>
          <a:p>
            <a:pPr lvl="1">
              <a:buFont typeface="Arial" panose="020B0604020202020204" pitchFamily="34" charset="0"/>
              <a:buChar char="•"/>
            </a:pPr>
            <a:r>
              <a:rPr lang="en-US" dirty="0" smtClean="0"/>
              <a:t>At-Risk Afterschool Meals</a:t>
            </a:r>
          </a:p>
          <a:p>
            <a:pPr>
              <a:buFont typeface="Wingdings" panose="05000000000000000000" pitchFamily="2" charset="2"/>
              <a:buChar char="q"/>
            </a:pPr>
            <a:r>
              <a:rPr lang="en-US" dirty="0" smtClean="0"/>
              <a:t>Summer Food Service Program (SFSP)</a:t>
            </a:r>
          </a:p>
          <a:p>
            <a:pPr>
              <a:buFont typeface="Wingdings" panose="05000000000000000000" pitchFamily="2" charset="2"/>
              <a:buChar char="q"/>
            </a:pPr>
            <a:r>
              <a:rPr lang="en-US" dirty="0" smtClean="0"/>
              <a:t>Fresh Fruit and Vegetable Program (FFVP)</a:t>
            </a:r>
          </a:p>
          <a:p>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Scope of Child Nutrition Programs</a:t>
            </a:r>
            <a:endParaRPr lang="en-US" dirty="0"/>
          </a:p>
        </p:txBody>
      </p:sp>
      <p:sp>
        <p:nvSpPr>
          <p:cNvPr id="3" name="Slide Number Placeholder 2"/>
          <p:cNvSpPr>
            <a:spLocks noGrp="1"/>
          </p:cNvSpPr>
          <p:nvPr>
            <p:ph type="sldNum" sz="quarter" idx="12"/>
          </p:nvPr>
        </p:nvSpPr>
        <p:spPr/>
        <p:txBody>
          <a:bodyPr>
            <a:normAutofit fontScale="85000" lnSpcReduction="20000"/>
          </a:bodyPr>
          <a:lstStyle/>
          <a:p>
            <a:fld id="{73F3FA1D-00FC-4748-8435-6A84DB55078D}" type="slidenum">
              <a:rPr lang="en-US" smtClean="0"/>
              <a:pPr/>
              <a:t>10</a:t>
            </a:fld>
            <a:endParaRPr lang="en-US"/>
          </a:p>
        </p:txBody>
      </p:sp>
      <p:sp>
        <p:nvSpPr>
          <p:cNvPr id="4" name="Content Placeholder 3"/>
          <p:cNvSpPr>
            <a:spLocks noGrp="1"/>
          </p:cNvSpPr>
          <p:nvPr>
            <p:ph sz="quarter" idx="1"/>
          </p:nvPr>
        </p:nvSpPr>
        <p:spPr/>
        <p:txBody>
          <a:bodyPr>
            <a:normAutofit/>
          </a:bodyPr>
          <a:lstStyle/>
          <a:p>
            <a:endParaRPr lang="en-US" dirty="0" smtClean="0"/>
          </a:p>
          <a:p>
            <a:endParaRPr lang="en-US" dirty="0" smtClean="0"/>
          </a:p>
          <a:p>
            <a:pPr>
              <a:buNone/>
            </a:pPr>
            <a:endParaRPr lang="en-US" dirty="0" smtClean="0"/>
          </a:p>
          <a:p>
            <a:pPr>
              <a:buNone/>
            </a:pPr>
            <a:endParaRPr lang="en-US" dirty="0" smtClean="0"/>
          </a:p>
          <a:p>
            <a:pPr>
              <a:buFont typeface="Wingdings" panose="05000000000000000000" pitchFamily="2" charset="2"/>
              <a:buChar char="q"/>
            </a:pPr>
            <a:r>
              <a:rPr lang="en-US" dirty="0" smtClean="0"/>
              <a:t>About 100,000 schools in NSLP </a:t>
            </a:r>
          </a:p>
          <a:p>
            <a:pPr>
              <a:buFont typeface="Wingdings" panose="05000000000000000000" pitchFamily="2" charset="2"/>
              <a:buChar char="q"/>
            </a:pPr>
            <a:r>
              <a:rPr lang="en-US" dirty="0" smtClean="0"/>
              <a:t>About 91,000 schools in SBP</a:t>
            </a:r>
          </a:p>
          <a:p>
            <a:pPr>
              <a:buFont typeface="Wingdings" panose="05000000000000000000" pitchFamily="2" charset="2"/>
              <a:buChar char="q"/>
            </a:pPr>
            <a:r>
              <a:rPr lang="en-US" dirty="0" smtClean="0"/>
              <a:t>NSLP/SBP reimbursement payments to States in 2016 was approximately $16 billion</a:t>
            </a:r>
            <a:endParaRPr lang="en-US" dirty="0"/>
          </a:p>
        </p:txBody>
      </p:sp>
      <p:graphicFrame>
        <p:nvGraphicFramePr>
          <p:cNvPr id="7" name="Group 26"/>
          <p:cNvGraphicFramePr>
            <a:graphicFrameLocks/>
          </p:cNvGraphicFramePr>
          <p:nvPr>
            <p:extLst>
              <p:ext uri="{D42A27DB-BD31-4B8C-83A1-F6EECF244321}">
                <p14:modId xmlns:p14="http://schemas.microsoft.com/office/powerpoint/2010/main" val="2993437082"/>
              </p:ext>
            </p:extLst>
          </p:nvPr>
        </p:nvGraphicFramePr>
        <p:xfrm>
          <a:off x="762000" y="1905000"/>
          <a:ext cx="7772400" cy="1463040"/>
        </p:xfrm>
        <a:graphic>
          <a:graphicData uri="http://schemas.openxmlformats.org/drawingml/2006/table">
            <a:tbl>
              <a:tblPr/>
              <a:tblGrid>
                <a:gridCol w="1308100">
                  <a:extLst>
                    <a:ext uri="{9D8B030D-6E8A-4147-A177-3AD203B41FA5}">
                      <a16:colId xmlns:a16="http://schemas.microsoft.com/office/drawing/2014/main" val="20000"/>
                    </a:ext>
                  </a:extLst>
                </a:gridCol>
                <a:gridCol w="1625600">
                  <a:extLst>
                    <a:ext uri="{9D8B030D-6E8A-4147-A177-3AD203B41FA5}">
                      <a16:colId xmlns:a16="http://schemas.microsoft.com/office/drawing/2014/main" val="20001"/>
                    </a:ext>
                  </a:extLst>
                </a:gridCol>
                <a:gridCol w="1685925">
                  <a:extLst>
                    <a:ext uri="{9D8B030D-6E8A-4147-A177-3AD203B41FA5}">
                      <a16:colId xmlns:a16="http://schemas.microsoft.com/office/drawing/2014/main" val="20002"/>
                    </a:ext>
                  </a:extLst>
                </a:gridCol>
                <a:gridCol w="1612900">
                  <a:extLst>
                    <a:ext uri="{9D8B030D-6E8A-4147-A177-3AD203B41FA5}">
                      <a16:colId xmlns:a16="http://schemas.microsoft.com/office/drawing/2014/main" val="20003"/>
                    </a:ext>
                  </a:extLst>
                </a:gridCol>
                <a:gridCol w="1539875">
                  <a:extLst>
                    <a:ext uri="{9D8B030D-6E8A-4147-A177-3AD203B41FA5}">
                      <a16:colId xmlns:a16="http://schemas.microsoft.com/office/drawing/2014/main" val="20004"/>
                    </a:ext>
                  </a:extLst>
                </a:gridCol>
              </a:tblGrid>
              <a:tr h="374650">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en-US" sz="2800" b="0" i="0" u="none" strike="noStrike" cap="none" normalizeH="0" baseline="0" dirty="0" smtClean="0">
                        <a:ln>
                          <a:noFill/>
                        </a:ln>
                        <a:solidFill>
                          <a:schemeClr val="tx1"/>
                        </a:solidFill>
                        <a:effectLst/>
                        <a:latin typeface="Arial" charset="0"/>
                      </a:endParaRPr>
                    </a:p>
                  </a:txBody>
                  <a:tcPr marL="95172" marR="9517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75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2800" b="1" i="0" u="none" strike="noStrike" cap="none" normalizeH="0" baseline="0" dirty="0" smtClean="0">
                          <a:ln>
                            <a:noFill/>
                          </a:ln>
                          <a:solidFill>
                            <a:schemeClr val="tx1"/>
                          </a:solidFill>
                          <a:effectLst/>
                          <a:latin typeface="Consolas" pitchFamily="49" charset="0"/>
                        </a:rPr>
                        <a:t>NSLP</a:t>
                      </a:r>
                    </a:p>
                  </a:txBody>
                  <a:tcPr marL="95172" marR="9517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75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2800" b="1" i="0" u="none" strike="noStrike" cap="none" normalizeH="0" baseline="0" dirty="0" smtClean="0">
                          <a:ln>
                            <a:noFill/>
                          </a:ln>
                          <a:solidFill>
                            <a:schemeClr val="tx1"/>
                          </a:solidFill>
                          <a:effectLst/>
                          <a:latin typeface="Consolas" pitchFamily="49" charset="0"/>
                        </a:rPr>
                        <a:t>SBP</a:t>
                      </a:r>
                    </a:p>
                  </a:txBody>
                  <a:tcPr marL="95172" marR="9517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75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2800" b="1" i="0" u="none" strike="noStrike" cap="none" normalizeH="0" baseline="0" dirty="0" smtClean="0">
                          <a:ln>
                            <a:noFill/>
                          </a:ln>
                          <a:solidFill>
                            <a:schemeClr val="tx1"/>
                          </a:solidFill>
                          <a:effectLst/>
                          <a:latin typeface="Consolas" pitchFamily="49" charset="0"/>
                        </a:rPr>
                        <a:t>SFSP</a:t>
                      </a:r>
                    </a:p>
                  </a:txBody>
                  <a:tcPr marL="95172" marR="9517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75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2800" b="1" i="0" u="none" strike="noStrike" cap="none" normalizeH="0" baseline="0" smtClean="0">
                          <a:ln>
                            <a:noFill/>
                          </a:ln>
                          <a:solidFill>
                            <a:schemeClr val="tx1"/>
                          </a:solidFill>
                          <a:effectLst/>
                          <a:latin typeface="Consolas" pitchFamily="49" charset="0"/>
                        </a:rPr>
                        <a:t>CACFP</a:t>
                      </a:r>
                    </a:p>
                  </a:txBody>
                  <a:tcPr marL="95172" marR="9517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75000"/>
                      </a:schemeClr>
                    </a:solidFill>
                  </a:tcPr>
                </a:tc>
                <a:extLst>
                  <a:ext uri="{0D108BD9-81ED-4DB2-BD59-A6C34878D82A}">
                    <a16:rowId xmlns:a16="http://schemas.microsoft.com/office/drawing/2014/main" val="10000"/>
                  </a:ext>
                </a:extLst>
              </a:tr>
              <a:tr h="920750">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2800" b="1" i="0" u="none" strike="noStrike" cap="none" normalizeH="0" baseline="0" dirty="0" smtClean="0">
                          <a:ln>
                            <a:noFill/>
                          </a:ln>
                          <a:solidFill>
                            <a:schemeClr val="tx1"/>
                          </a:solidFill>
                          <a:effectLst/>
                          <a:latin typeface="Consolas" pitchFamily="49" charset="0"/>
                        </a:rPr>
                        <a:t>ADP 2016</a:t>
                      </a:r>
                    </a:p>
                  </a:txBody>
                  <a:tcPr marL="95172" marR="9517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75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2000" b="0" i="0" u="none" strike="noStrike" cap="none" normalizeH="0" baseline="0" dirty="0" smtClean="0">
                          <a:ln>
                            <a:noFill/>
                          </a:ln>
                          <a:solidFill>
                            <a:schemeClr val="tx1"/>
                          </a:solidFill>
                          <a:effectLst/>
                          <a:latin typeface="Arial" charset="0"/>
                        </a:rPr>
                        <a:t>30.4 million children</a:t>
                      </a:r>
                    </a:p>
                  </a:txBody>
                  <a:tcPr marL="95172" marR="9517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75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2000" b="0" i="0" u="none" strike="noStrike" cap="none" normalizeH="0" baseline="0" dirty="0" smtClean="0">
                          <a:ln>
                            <a:noFill/>
                          </a:ln>
                          <a:solidFill>
                            <a:schemeClr val="tx1"/>
                          </a:solidFill>
                          <a:effectLst/>
                          <a:latin typeface="Arial" charset="0"/>
                        </a:rPr>
                        <a:t>14.6 million children</a:t>
                      </a:r>
                    </a:p>
                  </a:txBody>
                  <a:tcPr marL="95172" marR="9517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75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2000" b="0" i="0" u="none" strike="noStrike" cap="none" normalizeH="0" baseline="0" dirty="0" smtClean="0">
                          <a:ln>
                            <a:noFill/>
                          </a:ln>
                          <a:solidFill>
                            <a:schemeClr val="tx1"/>
                          </a:solidFill>
                          <a:effectLst/>
                          <a:latin typeface="Arial" charset="0"/>
                        </a:rPr>
                        <a:t>2.8 million children</a:t>
                      </a:r>
                    </a:p>
                  </a:txBody>
                  <a:tcPr marL="95172" marR="9517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75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2000" b="0" i="0" u="none" strike="noStrike" cap="none" normalizeH="0" baseline="0" dirty="0" smtClean="0">
                          <a:ln>
                            <a:noFill/>
                          </a:ln>
                          <a:solidFill>
                            <a:schemeClr val="tx1"/>
                          </a:solidFill>
                          <a:effectLst/>
                          <a:latin typeface="Arial" charset="0"/>
                        </a:rPr>
                        <a:t>4.4 million children</a:t>
                      </a:r>
                    </a:p>
                  </a:txBody>
                  <a:tcPr marL="95172" marR="9517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75000"/>
                      </a:schemeClr>
                    </a:solidFill>
                  </a:tcPr>
                </a:tc>
                <a:extLst>
                  <a:ext uri="{0D108BD9-81ED-4DB2-BD59-A6C34878D82A}">
                    <a16:rowId xmlns:a16="http://schemas.microsoft.com/office/drawing/2014/main" val="10001"/>
                  </a:ext>
                </a:extLst>
              </a:tr>
            </a:tbl>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Legislative Authority</a:t>
            </a:r>
            <a:endParaRPr lang="en-US" dirty="0"/>
          </a:p>
        </p:txBody>
      </p:sp>
      <p:sp>
        <p:nvSpPr>
          <p:cNvPr id="3" name="Slide Number Placeholder 2"/>
          <p:cNvSpPr>
            <a:spLocks noGrp="1"/>
          </p:cNvSpPr>
          <p:nvPr>
            <p:ph type="sldNum" sz="quarter" idx="12"/>
          </p:nvPr>
        </p:nvSpPr>
        <p:spPr/>
        <p:txBody>
          <a:bodyPr>
            <a:normAutofit fontScale="85000" lnSpcReduction="20000"/>
          </a:bodyPr>
          <a:lstStyle/>
          <a:p>
            <a:fld id="{73F3FA1D-00FC-4748-8435-6A84DB55078D}" type="slidenum">
              <a:rPr lang="en-US" smtClean="0"/>
              <a:pPr/>
              <a:t>11</a:t>
            </a:fld>
            <a:endParaRPr lang="en-US"/>
          </a:p>
        </p:txBody>
      </p:sp>
      <p:sp>
        <p:nvSpPr>
          <p:cNvPr id="7" name="Rectangle 3"/>
          <p:cNvSpPr>
            <a:spLocks noGrp="1" noChangeArrowheads="1"/>
          </p:cNvSpPr>
          <p:nvPr>
            <p:ph idx="1"/>
          </p:nvPr>
        </p:nvSpPr>
        <p:spPr>
          <a:xfrm>
            <a:off x="685800" y="1676400"/>
            <a:ext cx="8077200" cy="4572000"/>
          </a:xfrm>
        </p:spPr>
        <p:txBody>
          <a:bodyPr>
            <a:normAutofit lnSpcReduction="10000"/>
          </a:bodyPr>
          <a:lstStyle/>
          <a:p>
            <a:pPr eaLnBrk="1" hangingPunct="1">
              <a:buFont typeface="Wingdings 2" pitchFamily="18" charset="2"/>
              <a:buNone/>
            </a:pPr>
            <a:r>
              <a:rPr lang="en-US" u="sng" dirty="0" smtClean="0"/>
              <a:t>The National School Lunch Act</a:t>
            </a:r>
          </a:p>
          <a:p>
            <a:pPr eaLnBrk="1" hangingPunct="1">
              <a:buFont typeface="Wingdings" panose="05000000000000000000" pitchFamily="2" charset="2"/>
              <a:buChar char="q"/>
            </a:pPr>
            <a:r>
              <a:rPr lang="en-US" dirty="0" smtClean="0"/>
              <a:t>National School Lunch Program</a:t>
            </a:r>
          </a:p>
          <a:p>
            <a:pPr eaLnBrk="1" hangingPunct="1">
              <a:buFont typeface="Wingdings" panose="05000000000000000000" pitchFamily="2" charset="2"/>
              <a:buChar char="q"/>
            </a:pPr>
            <a:r>
              <a:rPr lang="en-US" dirty="0" smtClean="0"/>
              <a:t>Fresh Fruit and Vegetable Program</a:t>
            </a:r>
          </a:p>
          <a:p>
            <a:pPr eaLnBrk="1" hangingPunct="1">
              <a:buFont typeface="Wingdings" panose="05000000000000000000" pitchFamily="2" charset="2"/>
              <a:buChar char="q"/>
            </a:pPr>
            <a:r>
              <a:rPr lang="en-US" dirty="0" smtClean="0"/>
              <a:t>Child and Adult Care Food Program</a:t>
            </a:r>
          </a:p>
          <a:p>
            <a:pPr eaLnBrk="1" hangingPunct="1">
              <a:buFont typeface="Wingdings" panose="05000000000000000000" pitchFamily="2" charset="2"/>
              <a:buChar char="q"/>
            </a:pPr>
            <a:r>
              <a:rPr lang="en-US" dirty="0" smtClean="0"/>
              <a:t>Summer Food Service Program</a:t>
            </a:r>
          </a:p>
          <a:p>
            <a:pPr eaLnBrk="1" hangingPunct="1">
              <a:buNone/>
            </a:pPr>
            <a:endParaRPr lang="en-US" u="sng" dirty="0" smtClean="0"/>
          </a:p>
          <a:p>
            <a:pPr eaLnBrk="1" hangingPunct="1">
              <a:buNone/>
            </a:pPr>
            <a:r>
              <a:rPr lang="en-US" u="sng" dirty="0" smtClean="0"/>
              <a:t>The Child Nutrition Act of 1966</a:t>
            </a:r>
          </a:p>
          <a:p>
            <a:pPr eaLnBrk="1" hangingPunct="1">
              <a:buFont typeface="Wingdings" panose="05000000000000000000" pitchFamily="2" charset="2"/>
              <a:buChar char="q"/>
            </a:pPr>
            <a:r>
              <a:rPr lang="en-US" dirty="0" smtClean="0"/>
              <a:t>School Breakfast Program </a:t>
            </a:r>
          </a:p>
          <a:p>
            <a:pPr eaLnBrk="1" hangingPunct="1">
              <a:buFont typeface="Wingdings" panose="05000000000000000000" pitchFamily="2" charset="2"/>
              <a:buChar char="q"/>
            </a:pPr>
            <a:r>
              <a:rPr lang="en-US" dirty="0" smtClean="0"/>
              <a:t>Special Milk Program</a:t>
            </a:r>
          </a:p>
          <a:p>
            <a:pPr eaLnBrk="1" hangingPunct="1"/>
            <a:endParaRPr lang="en-US" u="sng" dirty="0" smtClean="0"/>
          </a:p>
          <a:p>
            <a:pPr eaLnBrk="1" hangingPunct="1">
              <a:buNone/>
            </a:pPr>
            <a:endParaRPr lang="en-US" u="sng" dirty="0" smtClean="0"/>
          </a:p>
          <a:p>
            <a:pPr eaLnBrk="1" hangingPunct="1"/>
            <a:endParaRPr lang="en-US" dirty="0" smtClean="0"/>
          </a:p>
        </p:txBody>
      </p:sp>
      <p:pic>
        <p:nvPicPr>
          <p:cNvPr id="8" name="Picture 7" descr="File0018"/>
          <p:cNvPicPr>
            <a:picLocks noChangeAspect="1" noChangeArrowheads="1"/>
          </p:cNvPicPr>
          <p:nvPr/>
        </p:nvPicPr>
        <p:blipFill>
          <a:blip r:embed="rId3" cstate="print"/>
          <a:srcRect/>
          <a:stretch>
            <a:fillRect/>
          </a:stretch>
        </p:blipFill>
        <p:spPr bwMode="auto">
          <a:xfrm>
            <a:off x="6629400" y="4038600"/>
            <a:ext cx="2133600" cy="25018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The Regulatory Process</a:t>
            </a:r>
            <a:endParaRPr lang="en-US" dirty="0"/>
          </a:p>
        </p:txBody>
      </p:sp>
      <p:sp>
        <p:nvSpPr>
          <p:cNvPr id="4" name="Slide Number Placeholder 3"/>
          <p:cNvSpPr>
            <a:spLocks noGrp="1"/>
          </p:cNvSpPr>
          <p:nvPr>
            <p:ph type="sldNum" sz="quarter" idx="11"/>
          </p:nvPr>
        </p:nvSpPr>
        <p:spPr/>
        <p:txBody>
          <a:bodyPr/>
          <a:lstStyle/>
          <a:p>
            <a:fld id="{73F3FA1D-00FC-4748-8435-6A84DB55078D}"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Regulatory Process</a:t>
            </a:r>
            <a:endParaRPr lang="en-US" dirty="0"/>
          </a:p>
        </p:txBody>
      </p:sp>
      <p:sp>
        <p:nvSpPr>
          <p:cNvPr id="3" name="Slide Number Placeholder 2"/>
          <p:cNvSpPr>
            <a:spLocks noGrp="1"/>
          </p:cNvSpPr>
          <p:nvPr>
            <p:ph type="sldNum" sz="quarter" idx="12"/>
          </p:nvPr>
        </p:nvSpPr>
        <p:spPr/>
        <p:txBody>
          <a:bodyPr>
            <a:normAutofit fontScale="85000" lnSpcReduction="20000"/>
          </a:bodyPr>
          <a:lstStyle/>
          <a:p>
            <a:fld id="{73F3FA1D-00FC-4748-8435-6A84DB55078D}" type="slidenum">
              <a:rPr lang="en-US" smtClean="0"/>
              <a:pPr/>
              <a:t>13</a:t>
            </a:fld>
            <a:endParaRPr lang="en-US"/>
          </a:p>
        </p:txBody>
      </p:sp>
      <p:sp>
        <p:nvSpPr>
          <p:cNvPr id="4" name="Content Placeholder 3"/>
          <p:cNvSpPr>
            <a:spLocks noGrp="1"/>
          </p:cNvSpPr>
          <p:nvPr>
            <p:ph sz="quarter" idx="1"/>
          </p:nvPr>
        </p:nvSpPr>
        <p:spPr/>
        <p:txBody>
          <a:bodyPr>
            <a:normAutofit/>
          </a:bodyPr>
          <a:lstStyle/>
          <a:p>
            <a:pPr>
              <a:buFont typeface="Wingdings" panose="05000000000000000000" pitchFamily="2" charset="2"/>
              <a:buChar char="q"/>
            </a:pPr>
            <a:r>
              <a:rPr lang="en-US" dirty="0" smtClean="0"/>
              <a:t>Proposed Rule  </a:t>
            </a:r>
          </a:p>
          <a:p>
            <a:pPr lvl="1">
              <a:buFont typeface="Arial" panose="020B0604020202020204" pitchFamily="34" charset="0"/>
              <a:buChar char="•"/>
            </a:pPr>
            <a:r>
              <a:rPr lang="en-US" dirty="0" smtClean="0"/>
              <a:t>Seeks public comments; no implementation</a:t>
            </a:r>
          </a:p>
          <a:p>
            <a:pPr>
              <a:buFont typeface="Wingdings" panose="05000000000000000000" pitchFamily="2" charset="2"/>
              <a:buChar char="q"/>
            </a:pPr>
            <a:r>
              <a:rPr lang="en-US" dirty="0" smtClean="0"/>
              <a:t>Comment Evaluation </a:t>
            </a:r>
          </a:p>
          <a:p>
            <a:pPr lvl="1">
              <a:buFont typeface="Arial" panose="020B0604020202020204" pitchFamily="34" charset="0"/>
              <a:buChar char="•"/>
            </a:pPr>
            <a:r>
              <a:rPr lang="en-US" dirty="0" smtClean="0"/>
              <a:t>USDA reads/considers comments on proposal</a:t>
            </a:r>
          </a:p>
          <a:p>
            <a:pPr>
              <a:buFont typeface="Wingdings" panose="05000000000000000000" pitchFamily="2" charset="2"/>
              <a:buChar char="q"/>
            </a:pPr>
            <a:r>
              <a:rPr lang="en-US" dirty="0" smtClean="0"/>
              <a:t>Final and Interim Rules </a:t>
            </a:r>
          </a:p>
          <a:p>
            <a:pPr lvl="1">
              <a:buFont typeface="Arial" panose="020B0604020202020204" pitchFamily="34" charset="0"/>
              <a:buChar char="•"/>
            </a:pPr>
            <a:r>
              <a:rPr lang="en-US" dirty="0" smtClean="0"/>
              <a:t>Implement a requirement; Interim Regulation includes public comment period</a:t>
            </a:r>
          </a:p>
          <a:p>
            <a:pPr>
              <a:buFont typeface="Wingdings" panose="05000000000000000000" pitchFamily="2" charset="2"/>
              <a:buChar char="q"/>
            </a:pPr>
            <a:r>
              <a:rPr lang="en-US" dirty="0" smtClean="0"/>
              <a:t>Notices</a:t>
            </a:r>
          </a:p>
          <a:p>
            <a:pPr lvl="1">
              <a:buFont typeface="Arial" panose="020B0604020202020204" pitchFamily="34" charset="0"/>
              <a:buChar char="•"/>
            </a:pPr>
            <a:r>
              <a:rPr lang="en-US" dirty="0" smtClean="0"/>
              <a:t>Announce routine updates</a:t>
            </a:r>
          </a:p>
          <a:p>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Your Role in the Regulatory Process</a:t>
            </a:r>
            <a:endParaRPr lang="en-US" dirty="0"/>
          </a:p>
        </p:txBody>
      </p:sp>
      <p:sp>
        <p:nvSpPr>
          <p:cNvPr id="3" name="Slide Number Placeholder 2"/>
          <p:cNvSpPr>
            <a:spLocks noGrp="1"/>
          </p:cNvSpPr>
          <p:nvPr>
            <p:ph type="sldNum" sz="quarter" idx="12"/>
          </p:nvPr>
        </p:nvSpPr>
        <p:spPr/>
        <p:txBody>
          <a:bodyPr>
            <a:normAutofit fontScale="85000" lnSpcReduction="20000"/>
          </a:bodyPr>
          <a:lstStyle/>
          <a:p>
            <a:fld id="{73F3FA1D-00FC-4748-8435-6A84DB55078D}" type="slidenum">
              <a:rPr lang="en-US" smtClean="0"/>
              <a:pPr/>
              <a:t>14</a:t>
            </a:fld>
            <a:endParaRPr lang="en-US"/>
          </a:p>
        </p:txBody>
      </p:sp>
      <p:sp>
        <p:nvSpPr>
          <p:cNvPr id="4" name="Content Placeholder 3"/>
          <p:cNvSpPr>
            <a:spLocks noGrp="1"/>
          </p:cNvSpPr>
          <p:nvPr>
            <p:ph sz="quarter" idx="1"/>
          </p:nvPr>
        </p:nvSpPr>
        <p:spPr/>
        <p:txBody>
          <a:bodyPr/>
          <a:lstStyle/>
          <a:p>
            <a:pPr>
              <a:buFont typeface="Wingdings" panose="05000000000000000000" pitchFamily="2" charset="2"/>
              <a:buChar char="q"/>
            </a:pPr>
            <a:r>
              <a:rPr lang="en-US" dirty="0" smtClean="0"/>
              <a:t>In order for the regulatory process to work, we need your help!</a:t>
            </a:r>
          </a:p>
          <a:p>
            <a:pPr>
              <a:buFont typeface="Wingdings" panose="05000000000000000000" pitchFamily="2" charset="2"/>
              <a:buChar char="q"/>
            </a:pPr>
            <a:r>
              <a:rPr lang="en-US" dirty="0" smtClean="0"/>
              <a:t>Your comments help FNS issue regulations that are meaningful and feasible for program operators.</a:t>
            </a:r>
          </a:p>
          <a:p>
            <a:pPr lvl="1">
              <a:buFont typeface="Arial" panose="020B0604020202020204" pitchFamily="34" charset="0"/>
              <a:buChar char="•"/>
            </a:pPr>
            <a:r>
              <a:rPr lang="en-US" dirty="0" smtClean="0"/>
              <a:t>www.regulations.gov</a:t>
            </a:r>
          </a:p>
          <a:p>
            <a:endParaRPr lang="en-US" dirty="0"/>
          </a:p>
        </p:txBody>
      </p:sp>
      <p:pic>
        <p:nvPicPr>
          <p:cNvPr id="5" name="Picture 2" descr="http://sphotos-a.xx.fbcdn.net/hphotos-ash3/c0.28.851.315/p851x315/537985_352471691458628_1557732646_n.jpg"/>
          <p:cNvPicPr>
            <a:picLocks noChangeAspect="1" noChangeArrowheads="1"/>
          </p:cNvPicPr>
          <p:nvPr/>
        </p:nvPicPr>
        <p:blipFill>
          <a:blip r:embed="rId3" cstate="print"/>
          <a:srcRect/>
          <a:stretch>
            <a:fillRect/>
          </a:stretch>
        </p:blipFill>
        <p:spPr bwMode="auto">
          <a:xfrm>
            <a:off x="1371600" y="4449943"/>
            <a:ext cx="6505575" cy="2408057"/>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lstStyle/>
          <a:p>
            <a:r>
              <a:rPr lang="en-US" b="1" dirty="0" smtClean="0"/>
              <a:t>7 CFR 210</a:t>
            </a:r>
            <a:endParaRPr lang="en-US" b="1" dirty="0"/>
          </a:p>
        </p:txBody>
      </p:sp>
      <p:sp>
        <p:nvSpPr>
          <p:cNvPr id="3" name="Title 2"/>
          <p:cNvSpPr>
            <a:spLocks noGrp="1"/>
          </p:cNvSpPr>
          <p:nvPr>
            <p:ph type="title"/>
          </p:nvPr>
        </p:nvSpPr>
        <p:spPr/>
        <p:txBody>
          <a:bodyPr>
            <a:noAutofit/>
          </a:bodyPr>
          <a:lstStyle/>
          <a:p>
            <a:r>
              <a:rPr lang="en-US" sz="3400" dirty="0" smtClean="0"/>
              <a:t>The National School Lunch Program Regulations</a:t>
            </a:r>
            <a:endParaRPr lang="en-US" sz="3400" dirty="0"/>
          </a:p>
        </p:txBody>
      </p:sp>
      <p:sp>
        <p:nvSpPr>
          <p:cNvPr id="4" name="Slide Number Placeholder 3"/>
          <p:cNvSpPr>
            <a:spLocks noGrp="1"/>
          </p:cNvSpPr>
          <p:nvPr>
            <p:ph type="sldNum" sz="quarter" idx="11"/>
          </p:nvPr>
        </p:nvSpPr>
        <p:spPr/>
        <p:txBody>
          <a:bodyPr/>
          <a:lstStyle/>
          <a:p>
            <a:fld id="{73F3FA1D-00FC-4748-8435-6A84DB55078D}" type="slidenum">
              <a:rPr lang="en-US" smtClean="0"/>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73F3FA1D-00FC-4748-8435-6A84DB55078D}" type="slidenum">
              <a:rPr lang="en-US" smtClean="0"/>
              <a:pPr/>
              <a:t>16</a:t>
            </a:fld>
            <a:endParaRPr lang="en-US"/>
          </a:p>
        </p:txBody>
      </p:sp>
      <p:grpSp>
        <p:nvGrpSpPr>
          <p:cNvPr id="5" name="Group 4"/>
          <p:cNvGrpSpPr/>
          <p:nvPr/>
        </p:nvGrpSpPr>
        <p:grpSpPr>
          <a:xfrm>
            <a:off x="354932" y="220265"/>
            <a:ext cx="8434137" cy="6123385"/>
            <a:chOff x="557463" y="57150"/>
            <a:chExt cx="8029074" cy="5829300"/>
          </a:xfrm>
        </p:grpSpPr>
        <p:pic>
          <p:nvPicPr>
            <p:cNvPr id="3" name="Picture 2"/>
            <p:cNvPicPr>
              <a:picLocks noChangeAspect="1"/>
            </p:cNvPicPr>
            <p:nvPr/>
          </p:nvPicPr>
          <p:blipFill rotWithShape="1">
            <a:blip r:embed="rId3"/>
            <a:srcRect b="86364"/>
            <a:stretch/>
          </p:blipFill>
          <p:spPr>
            <a:xfrm>
              <a:off x="557463" y="57150"/>
              <a:ext cx="8029074" cy="914400"/>
            </a:xfrm>
            <a:prstGeom prst="rect">
              <a:avLst/>
            </a:prstGeom>
          </p:spPr>
        </p:pic>
        <p:pic>
          <p:nvPicPr>
            <p:cNvPr id="4" name="Picture 3"/>
            <p:cNvPicPr>
              <a:picLocks noChangeAspect="1"/>
            </p:cNvPicPr>
            <p:nvPr/>
          </p:nvPicPr>
          <p:blipFill rotWithShape="1">
            <a:blip r:embed="rId3"/>
            <a:srcRect t="21591" b="5681"/>
            <a:stretch/>
          </p:blipFill>
          <p:spPr>
            <a:xfrm>
              <a:off x="557463" y="1009650"/>
              <a:ext cx="8029074" cy="4876800"/>
            </a:xfrm>
            <a:prstGeom prst="rect">
              <a:avLst/>
            </a:prstGeom>
          </p:spPr>
        </p:pic>
      </p:gr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73F3FA1D-00FC-4748-8435-6A84DB55078D}" type="slidenum">
              <a:rPr lang="en-US" smtClean="0"/>
              <a:pPr/>
              <a:t>17</a:t>
            </a:fld>
            <a:endParaRPr lang="en-US"/>
          </a:p>
        </p:txBody>
      </p:sp>
      <p:pic>
        <p:nvPicPr>
          <p:cNvPr id="3" name="Picture 4"/>
          <p:cNvPicPr>
            <a:picLocks noChangeAspect="1" noChangeArrowheads="1"/>
          </p:cNvPicPr>
          <p:nvPr/>
        </p:nvPicPr>
        <p:blipFill>
          <a:blip r:embed="rId3" cstate="print"/>
          <a:stretch>
            <a:fillRect/>
          </a:stretch>
        </p:blipFill>
        <p:spPr bwMode="auto">
          <a:xfrm>
            <a:off x="2415264" y="214313"/>
            <a:ext cx="4313472" cy="6429375"/>
          </a:xfrm>
          <a:prstGeom prst="rect">
            <a:avLst/>
          </a:prstGeom>
          <a:noFill/>
          <a:ln w="12700" cap="sq" algn="ctr">
            <a:noFill/>
            <a:miter lim="800000"/>
            <a:headEnd type="none" w="sm" len="sm"/>
            <a:tailEnd type="none" w="sm" len="sm"/>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3400" dirty="0" smtClean="0"/>
              <a:t>National School Lunch Program Operations</a:t>
            </a:r>
            <a:endParaRPr lang="en-US" sz="3400" dirty="0"/>
          </a:p>
        </p:txBody>
      </p:sp>
      <p:sp>
        <p:nvSpPr>
          <p:cNvPr id="4" name="Slide Number Placeholder 3"/>
          <p:cNvSpPr>
            <a:spLocks noGrp="1"/>
          </p:cNvSpPr>
          <p:nvPr>
            <p:ph type="sldNum" sz="quarter" idx="11"/>
          </p:nvPr>
        </p:nvSpPr>
        <p:spPr/>
        <p:txBody>
          <a:bodyPr/>
          <a:lstStyle/>
          <a:p>
            <a:fld id="{73F3FA1D-00FC-4748-8435-6A84DB55078D}" type="slidenum">
              <a:rPr lang="en-US" smtClean="0"/>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SFA vs. LEA</a:t>
            </a:r>
            <a:endParaRPr lang="en-US" dirty="0"/>
          </a:p>
        </p:txBody>
      </p:sp>
      <p:sp>
        <p:nvSpPr>
          <p:cNvPr id="3" name="Content Placeholder 2"/>
          <p:cNvSpPr>
            <a:spLocks noGrp="1"/>
          </p:cNvSpPr>
          <p:nvPr>
            <p:ph sz="quarter" idx="2"/>
          </p:nvPr>
        </p:nvSpPr>
        <p:spPr>
          <a:xfrm>
            <a:off x="609600" y="2438400"/>
            <a:ext cx="3886200" cy="4114800"/>
          </a:xfrm>
        </p:spPr>
        <p:txBody>
          <a:bodyPr>
            <a:normAutofit fontScale="92500" lnSpcReduction="10000"/>
          </a:bodyPr>
          <a:lstStyle/>
          <a:p>
            <a:pPr>
              <a:buFont typeface="Wingdings" panose="05000000000000000000" pitchFamily="2" charset="2"/>
              <a:buChar char="q"/>
            </a:pPr>
            <a:r>
              <a:rPr lang="en-US" sz="3100" dirty="0" smtClean="0"/>
              <a:t>SFA – School Food Authority</a:t>
            </a:r>
          </a:p>
          <a:p>
            <a:pPr>
              <a:buFont typeface="Wingdings" panose="05000000000000000000" pitchFamily="2" charset="2"/>
              <a:buChar char="q"/>
            </a:pPr>
            <a:r>
              <a:rPr lang="en-US" sz="3100" dirty="0" smtClean="0"/>
              <a:t>Governing body responsible for the administration of one or more school food service operations</a:t>
            </a:r>
          </a:p>
          <a:p>
            <a:pPr>
              <a:buFont typeface="Wingdings" panose="05000000000000000000" pitchFamily="2" charset="2"/>
              <a:buChar char="q"/>
            </a:pPr>
            <a:r>
              <a:rPr lang="en-US" sz="3100" dirty="0" smtClean="0"/>
              <a:t>Has legal authority to operate a Program</a:t>
            </a:r>
          </a:p>
          <a:p>
            <a:endParaRPr lang="en-US" dirty="0"/>
          </a:p>
        </p:txBody>
      </p:sp>
      <p:sp>
        <p:nvSpPr>
          <p:cNvPr id="4" name="Content Placeholder 3"/>
          <p:cNvSpPr>
            <a:spLocks noGrp="1"/>
          </p:cNvSpPr>
          <p:nvPr>
            <p:ph sz="quarter" idx="4"/>
          </p:nvPr>
        </p:nvSpPr>
        <p:spPr>
          <a:xfrm>
            <a:off x="4800600" y="2438400"/>
            <a:ext cx="3886200" cy="4114800"/>
          </a:xfrm>
        </p:spPr>
        <p:txBody>
          <a:bodyPr>
            <a:normAutofit/>
          </a:bodyPr>
          <a:lstStyle/>
          <a:p>
            <a:pPr>
              <a:buFont typeface="Wingdings" panose="05000000000000000000" pitchFamily="2" charset="2"/>
              <a:buChar char="q"/>
            </a:pPr>
            <a:r>
              <a:rPr lang="en-US" dirty="0" smtClean="0"/>
              <a:t>LEA – Local Educational Agency</a:t>
            </a:r>
          </a:p>
          <a:p>
            <a:pPr>
              <a:buFont typeface="Wingdings" panose="05000000000000000000" pitchFamily="2" charset="2"/>
              <a:buChar char="q"/>
            </a:pPr>
            <a:r>
              <a:rPr lang="en-US" dirty="0" smtClean="0"/>
              <a:t>Governing body responsible for broad scope functions, such as  certifying and verifying F/RP school meal eligibility</a:t>
            </a:r>
          </a:p>
          <a:p>
            <a:endParaRPr lang="en-US" dirty="0"/>
          </a:p>
        </p:txBody>
      </p:sp>
      <p:sp>
        <p:nvSpPr>
          <p:cNvPr id="5" name="Slide Number Placeholder 4"/>
          <p:cNvSpPr>
            <a:spLocks noGrp="1"/>
          </p:cNvSpPr>
          <p:nvPr>
            <p:ph type="sldNum" sz="quarter" idx="16"/>
          </p:nvPr>
        </p:nvSpPr>
        <p:spPr/>
        <p:txBody>
          <a:bodyPr>
            <a:normAutofit fontScale="85000" lnSpcReduction="20000"/>
          </a:bodyPr>
          <a:lstStyle/>
          <a:p>
            <a:fld id="{73F3FA1D-00FC-4748-8435-6A84DB55078D}" type="slidenum">
              <a:rPr lang="en-US" smtClean="0"/>
              <a:pPr/>
              <a:t>19</a:t>
            </a:fld>
            <a:endParaRPr lang="en-US"/>
          </a:p>
        </p:txBody>
      </p:sp>
      <p:sp>
        <p:nvSpPr>
          <p:cNvPr id="6" name="Text Placeholder 5"/>
          <p:cNvSpPr>
            <a:spLocks noGrp="1"/>
          </p:cNvSpPr>
          <p:nvPr>
            <p:ph type="body" sz="quarter" idx="1"/>
          </p:nvPr>
        </p:nvSpPr>
        <p:spPr/>
        <p:txBody>
          <a:bodyPr/>
          <a:lstStyle/>
          <a:p>
            <a:r>
              <a:rPr lang="en-US" dirty="0" smtClean="0"/>
              <a:t>School Food Authority</a:t>
            </a:r>
            <a:endParaRPr lang="en-US" dirty="0"/>
          </a:p>
        </p:txBody>
      </p:sp>
      <p:sp>
        <p:nvSpPr>
          <p:cNvPr id="7" name="Text Placeholder 6"/>
          <p:cNvSpPr>
            <a:spLocks noGrp="1"/>
          </p:cNvSpPr>
          <p:nvPr>
            <p:ph type="body" sz="quarter" idx="3"/>
          </p:nvPr>
        </p:nvSpPr>
        <p:spPr/>
        <p:txBody>
          <a:bodyPr/>
          <a:lstStyle/>
          <a:p>
            <a:r>
              <a:rPr lang="en-US" dirty="0" smtClean="0"/>
              <a:t>Local Educational Agency</a:t>
            </a: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Non-Profit Food Service</a:t>
            </a:r>
            <a:endParaRPr lang="en-US" dirty="0"/>
          </a:p>
        </p:txBody>
      </p:sp>
      <p:sp>
        <p:nvSpPr>
          <p:cNvPr id="3" name="Content Placeholder 2"/>
          <p:cNvSpPr>
            <a:spLocks noGrp="1"/>
          </p:cNvSpPr>
          <p:nvPr>
            <p:ph sz="quarter" idx="1"/>
          </p:nvPr>
        </p:nvSpPr>
        <p:spPr>
          <a:xfrm>
            <a:off x="609600" y="1589566"/>
            <a:ext cx="3886200" cy="4887433"/>
          </a:xfrm>
        </p:spPr>
        <p:txBody>
          <a:bodyPr>
            <a:normAutofit/>
          </a:bodyPr>
          <a:lstStyle/>
          <a:p>
            <a:pPr>
              <a:lnSpc>
                <a:spcPct val="90000"/>
              </a:lnSpc>
              <a:buFont typeface="Wingdings" panose="05000000000000000000" pitchFamily="2" charset="2"/>
              <a:buChar char="q"/>
            </a:pPr>
            <a:r>
              <a:rPr lang="en-US" dirty="0" smtClean="0"/>
              <a:t>Observe limitations on:</a:t>
            </a:r>
          </a:p>
          <a:p>
            <a:pPr marL="925830" lvl="1" indent="-457200">
              <a:lnSpc>
                <a:spcPct val="90000"/>
              </a:lnSpc>
              <a:buFont typeface="Arial" panose="020B0604020202020204" pitchFamily="34" charset="0"/>
              <a:buChar char="•"/>
            </a:pPr>
            <a:r>
              <a:rPr lang="en-US" dirty="0"/>
              <a:t>F</a:t>
            </a:r>
            <a:r>
              <a:rPr lang="en-US" dirty="0" smtClean="0"/>
              <a:t>ood service revenues - 210.14(a)</a:t>
            </a:r>
          </a:p>
          <a:p>
            <a:pPr marL="925830" lvl="1" indent="-457200">
              <a:lnSpc>
                <a:spcPct val="90000"/>
              </a:lnSpc>
              <a:buFont typeface="Arial" panose="020B0604020202020204" pitchFamily="34" charset="0"/>
              <a:buChar char="•"/>
            </a:pPr>
            <a:r>
              <a:rPr lang="en-US" dirty="0" smtClean="0"/>
              <a:t>Competitive foods - 210.11(b)</a:t>
            </a:r>
          </a:p>
          <a:p>
            <a:pPr marL="925830" lvl="1" indent="-457200">
              <a:lnSpc>
                <a:spcPct val="90000"/>
              </a:lnSpc>
              <a:buFont typeface="Arial" panose="020B0604020202020204" pitchFamily="34" charset="0"/>
              <a:buChar char="•"/>
            </a:pPr>
            <a:r>
              <a:rPr lang="en-US" dirty="0" smtClean="0"/>
              <a:t>Maintain financial management system and account for all revenue and expenditures - 210.14</a:t>
            </a:r>
          </a:p>
          <a:p>
            <a:pPr marL="742950" lvl="1">
              <a:lnSpc>
                <a:spcPct val="90000"/>
              </a:lnSpc>
              <a:buNone/>
            </a:pPr>
            <a:endParaRPr lang="en-US" dirty="0" smtClean="0"/>
          </a:p>
          <a:p>
            <a:endParaRPr lang="en-US" dirty="0"/>
          </a:p>
        </p:txBody>
      </p:sp>
      <p:sp>
        <p:nvSpPr>
          <p:cNvPr id="4" name="Content Placeholder 3"/>
          <p:cNvSpPr>
            <a:spLocks noGrp="1"/>
          </p:cNvSpPr>
          <p:nvPr>
            <p:ph sz="quarter" idx="2"/>
          </p:nvPr>
        </p:nvSpPr>
        <p:spPr/>
        <p:txBody>
          <a:bodyPr>
            <a:normAutofit/>
          </a:bodyPr>
          <a:lstStyle/>
          <a:p>
            <a:pPr>
              <a:lnSpc>
                <a:spcPct val="90000"/>
              </a:lnSpc>
              <a:buFont typeface="Wingdings" panose="05000000000000000000" pitchFamily="2" charset="2"/>
              <a:buChar char="q"/>
            </a:pPr>
            <a:r>
              <a:rPr lang="en-US" dirty="0" smtClean="0"/>
              <a:t>Money must be used for the meal program</a:t>
            </a:r>
          </a:p>
          <a:p>
            <a:pPr>
              <a:lnSpc>
                <a:spcPct val="90000"/>
              </a:lnSpc>
              <a:buFont typeface="Wingdings" panose="05000000000000000000" pitchFamily="2" charset="2"/>
              <a:buChar char="q"/>
            </a:pPr>
            <a:r>
              <a:rPr lang="en-US" dirty="0" smtClean="0"/>
              <a:t>Profits from competitive food must go to food service account</a:t>
            </a:r>
          </a:p>
          <a:p>
            <a:pPr>
              <a:lnSpc>
                <a:spcPct val="90000"/>
              </a:lnSpc>
            </a:pPr>
            <a:endParaRPr lang="en-US" dirty="0" smtClean="0"/>
          </a:p>
          <a:p>
            <a:endParaRPr lang="en-US" dirty="0"/>
          </a:p>
        </p:txBody>
      </p:sp>
      <p:sp>
        <p:nvSpPr>
          <p:cNvPr id="5" name="Slide Number Placeholder 4"/>
          <p:cNvSpPr>
            <a:spLocks noGrp="1"/>
          </p:cNvSpPr>
          <p:nvPr>
            <p:ph type="sldNum" sz="quarter" idx="16"/>
          </p:nvPr>
        </p:nvSpPr>
        <p:spPr/>
        <p:txBody>
          <a:bodyPr>
            <a:normAutofit fontScale="85000" lnSpcReduction="20000"/>
          </a:bodyPr>
          <a:lstStyle/>
          <a:p>
            <a:fld id="{73F3FA1D-00FC-4748-8435-6A84DB55078D}" type="slidenum">
              <a:rPr lang="en-US" smtClean="0"/>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Meals Priced as a Unit</a:t>
            </a:r>
            <a:endParaRPr lang="en-US" dirty="0"/>
          </a:p>
        </p:txBody>
      </p:sp>
      <p:sp>
        <p:nvSpPr>
          <p:cNvPr id="3" name="Slide Number Placeholder 2"/>
          <p:cNvSpPr>
            <a:spLocks noGrp="1"/>
          </p:cNvSpPr>
          <p:nvPr>
            <p:ph type="sldNum" sz="quarter" idx="12"/>
          </p:nvPr>
        </p:nvSpPr>
        <p:spPr/>
        <p:txBody>
          <a:bodyPr>
            <a:normAutofit fontScale="85000" lnSpcReduction="20000"/>
          </a:bodyPr>
          <a:lstStyle/>
          <a:p>
            <a:fld id="{73F3FA1D-00FC-4748-8435-6A84DB55078D}" type="slidenum">
              <a:rPr lang="en-US" smtClean="0"/>
              <a:pPr/>
              <a:t>21</a:t>
            </a:fld>
            <a:endParaRPr lang="en-US"/>
          </a:p>
        </p:txBody>
      </p:sp>
      <p:sp>
        <p:nvSpPr>
          <p:cNvPr id="4" name="Content Placeholder 3"/>
          <p:cNvSpPr>
            <a:spLocks noGrp="1"/>
          </p:cNvSpPr>
          <p:nvPr>
            <p:ph sz="quarter" idx="1"/>
          </p:nvPr>
        </p:nvSpPr>
        <p:spPr/>
        <p:txBody>
          <a:bodyPr/>
          <a:lstStyle/>
          <a:p>
            <a:pPr>
              <a:buFont typeface="Wingdings" panose="05000000000000000000" pitchFamily="2" charset="2"/>
              <a:buChar char="q"/>
            </a:pPr>
            <a:r>
              <a:rPr lang="en-US" dirty="0" smtClean="0"/>
              <a:t>A single reimbursable meal is priced as a unit</a:t>
            </a:r>
          </a:p>
          <a:p>
            <a:pPr lvl="1">
              <a:buFont typeface="Arial" panose="020B0604020202020204" pitchFamily="34" charset="0"/>
              <a:buChar char="•"/>
            </a:pPr>
            <a:r>
              <a:rPr lang="en-US" dirty="0"/>
              <a:t>C</a:t>
            </a:r>
            <a:r>
              <a:rPr lang="en-US" dirty="0" smtClean="0"/>
              <a:t>harges for reimbursable meals cannot be assessed based on individual components</a:t>
            </a:r>
          </a:p>
          <a:p>
            <a:pPr>
              <a:buFont typeface="Wingdings" panose="05000000000000000000" pitchFamily="2" charset="2"/>
              <a:buChar char="q"/>
            </a:pPr>
            <a:r>
              <a:rPr lang="en-US" dirty="0" smtClean="0"/>
              <a:t>Different prices may be charged depending on the  total  cost of producing each meal</a:t>
            </a:r>
          </a:p>
          <a:p>
            <a:pPr lvl="1">
              <a:buFont typeface="Arial" panose="020B0604020202020204" pitchFamily="34" charset="0"/>
              <a:buChar char="•"/>
            </a:pPr>
            <a:r>
              <a:rPr lang="en-US" dirty="0" smtClean="0"/>
              <a:t>Some entrées are more expensive to purchase and/or prepare</a:t>
            </a:r>
          </a:p>
          <a:p>
            <a:pPr lvl="1">
              <a:buNone/>
            </a:pPr>
            <a:endParaRPr lang="en-US" dirty="0" smtClean="0"/>
          </a:p>
          <a:p>
            <a:pPr lvl="2"/>
            <a:endParaRPr lang="en-US" dirty="0" smtClean="0"/>
          </a:p>
          <a:p>
            <a:pPr lvl="1"/>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Meal Service</a:t>
            </a:r>
            <a:endParaRPr lang="en-US" dirty="0"/>
          </a:p>
        </p:txBody>
      </p:sp>
      <p:sp>
        <p:nvSpPr>
          <p:cNvPr id="4" name="Content Placeholder 3"/>
          <p:cNvSpPr>
            <a:spLocks noGrp="1"/>
          </p:cNvSpPr>
          <p:nvPr>
            <p:ph sz="quarter" idx="2"/>
          </p:nvPr>
        </p:nvSpPr>
        <p:spPr>
          <a:xfrm>
            <a:off x="4572000" y="1589567"/>
            <a:ext cx="4159101" cy="3973033"/>
          </a:xfrm>
        </p:spPr>
        <p:txBody>
          <a:bodyPr>
            <a:normAutofit/>
          </a:bodyPr>
          <a:lstStyle/>
          <a:p>
            <a:pPr>
              <a:buFont typeface="Wingdings" panose="05000000000000000000" pitchFamily="2" charset="2"/>
              <a:buChar char="q"/>
            </a:pPr>
            <a:r>
              <a:rPr lang="en-US" dirty="0" smtClean="0"/>
              <a:t>The lunch period: 10:00 a.m. - 2:00 p.m.</a:t>
            </a:r>
          </a:p>
          <a:p>
            <a:pPr>
              <a:buFont typeface="Wingdings" panose="05000000000000000000" pitchFamily="2" charset="2"/>
              <a:buChar char="q"/>
            </a:pPr>
            <a:r>
              <a:rPr lang="en-US" dirty="0" smtClean="0"/>
              <a:t>Meals </a:t>
            </a:r>
            <a:r>
              <a:rPr lang="en-US" u="sng" dirty="0" smtClean="0"/>
              <a:t>must</a:t>
            </a:r>
            <a:r>
              <a:rPr lang="en-US" dirty="0" smtClean="0"/>
              <a:t> meet nutrition requirements</a:t>
            </a:r>
          </a:p>
          <a:p>
            <a:pPr>
              <a:buFont typeface="Wingdings" panose="05000000000000000000" pitchFamily="2" charset="2"/>
              <a:buChar char="q"/>
            </a:pPr>
            <a:r>
              <a:rPr lang="en-US" dirty="0" smtClean="0"/>
              <a:t>Schools </a:t>
            </a:r>
            <a:r>
              <a:rPr lang="en-US" u="sng" dirty="0" smtClean="0"/>
              <a:t>must</a:t>
            </a:r>
            <a:r>
              <a:rPr lang="en-US" dirty="0" smtClean="0"/>
              <a:t> display signage telling students what constitutes a reimbursable meal</a:t>
            </a:r>
          </a:p>
          <a:p>
            <a:endParaRPr lang="en-US" dirty="0"/>
          </a:p>
        </p:txBody>
      </p:sp>
      <p:sp>
        <p:nvSpPr>
          <p:cNvPr id="5" name="Slide Number Placeholder 4"/>
          <p:cNvSpPr>
            <a:spLocks noGrp="1"/>
          </p:cNvSpPr>
          <p:nvPr>
            <p:ph type="sldNum" sz="quarter" idx="16"/>
          </p:nvPr>
        </p:nvSpPr>
        <p:spPr/>
        <p:txBody>
          <a:bodyPr>
            <a:normAutofit fontScale="85000" lnSpcReduction="20000"/>
          </a:bodyPr>
          <a:lstStyle/>
          <a:p>
            <a:fld id="{73F3FA1D-00FC-4748-8435-6A84DB55078D}" type="slidenum">
              <a:rPr lang="en-US" smtClean="0"/>
              <a:pPr/>
              <a:t>22</a:t>
            </a:fld>
            <a:endParaRPr lang="en-US"/>
          </a:p>
        </p:txBody>
      </p:sp>
      <p:pic>
        <p:nvPicPr>
          <p:cNvPr id="6" name="Picture 6" descr="File0013"/>
          <p:cNvPicPr>
            <a:picLocks noGrp="1" noChangeAspect="1" noChangeArrowheads="1"/>
          </p:cNvPicPr>
          <p:nvPr>
            <p:ph sz="half" idx="1"/>
          </p:nvPr>
        </p:nvPicPr>
        <p:blipFill>
          <a:blip r:embed="rId3" cstate="print"/>
          <a:srcRect/>
          <a:stretch>
            <a:fillRect/>
          </a:stretch>
        </p:blipFill>
        <p:spPr bwMode="auto">
          <a:xfrm>
            <a:off x="990600" y="2229407"/>
            <a:ext cx="2971800" cy="2693352"/>
          </a:xfrm>
          <a:prstGeom prst="rect">
            <a:avLst/>
          </a:prstGeom>
          <a:noFill/>
          <a:ln w="9525">
            <a:solidFill>
              <a:schemeClr val="tx1"/>
            </a:solidFill>
            <a:miter lim="800000"/>
            <a:headEnd/>
            <a:tailEnd/>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Point of Service Meal Counts</a:t>
            </a:r>
            <a:endParaRPr lang="en-US" dirty="0"/>
          </a:p>
        </p:txBody>
      </p:sp>
      <p:sp>
        <p:nvSpPr>
          <p:cNvPr id="3" name="Content Placeholder 2"/>
          <p:cNvSpPr>
            <a:spLocks noGrp="1"/>
          </p:cNvSpPr>
          <p:nvPr>
            <p:ph sz="quarter" idx="1"/>
          </p:nvPr>
        </p:nvSpPr>
        <p:spPr/>
        <p:txBody>
          <a:bodyPr/>
          <a:lstStyle/>
          <a:p>
            <a:pPr>
              <a:buFont typeface="Wingdings" panose="05000000000000000000" pitchFamily="2" charset="2"/>
              <a:buChar char="q"/>
            </a:pPr>
            <a:r>
              <a:rPr lang="en-US" dirty="0" smtClean="0"/>
              <a:t>Count the number of reimbursable meals served by type at the point of service or through another system approved by the State</a:t>
            </a:r>
          </a:p>
        </p:txBody>
      </p:sp>
      <p:sp>
        <p:nvSpPr>
          <p:cNvPr id="4" name="Content Placeholder 3"/>
          <p:cNvSpPr>
            <a:spLocks noGrp="1"/>
          </p:cNvSpPr>
          <p:nvPr>
            <p:ph sz="quarter" idx="2"/>
          </p:nvPr>
        </p:nvSpPr>
        <p:spPr/>
        <p:txBody>
          <a:bodyPr/>
          <a:lstStyle/>
          <a:p>
            <a:pPr>
              <a:buFont typeface="Wingdings" panose="05000000000000000000" pitchFamily="2" charset="2"/>
              <a:buChar char="q"/>
            </a:pPr>
            <a:r>
              <a:rPr lang="en-US" dirty="0" smtClean="0"/>
              <a:t>Count meals where you can accurately determine: </a:t>
            </a:r>
          </a:p>
          <a:p>
            <a:pPr lvl="1">
              <a:buFont typeface="Arial" panose="020B0604020202020204" pitchFamily="34" charset="0"/>
              <a:buChar char="•"/>
            </a:pPr>
            <a:r>
              <a:rPr lang="en-US" dirty="0"/>
              <a:t>I</a:t>
            </a:r>
            <a:r>
              <a:rPr lang="en-US" dirty="0" smtClean="0"/>
              <a:t>f the meal meets component requirements</a:t>
            </a:r>
          </a:p>
          <a:p>
            <a:pPr lvl="1">
              <a:buFont typeface="Arial" panose="020B0604020202020204" pitchFamily="34" charset="0"/>
              <a:buChar char="•"/>
            </a:pPr>
            <a:r>
              <a:rPr lang="en-US" dirty="0"/>
              <a:t>T</a:t>
            </a:r>
            <a:r>
              <a:rPr lang="en-US" dirty="0" smtClean="0"/>
              <a:t>he eligibility status of the child</a:t>
            </a:r>
          </a:p>
          <a:p>
            <a:endParaRPr lang="en-US" dirty="0"/>
          </a:p>
        </p:txBody>
      </p:sp>
      <p:sp>
        <p:nvSpPr>
          <p:cNvPr id="5" name="Slide Number Placeholder 4"/>
          <p:cNvSpPr>
            <a:spLocks noGrp="1"/>
          </p:cNvSpPr>
          <p:nvPr>
            <p:ph type="sldNum" sz="quarter" idx="16"/>
          </p:nvPr>
        </p:nvSpPr>
        <p:spPr/>
        <p:txBody>
          <a:bodyPr>
            <a:normAutofit fontScale="85000" lnSpcReduction="20000"/>
          </a:bodyPr>
          <a:lstStyle/>
          <a:p>
            <a:fld id="{73F3FA1D-00FC-4748-8435-6A84DB55078D}" type="slidenum">
              <a:rPr lang="en-US" smtClean="0"/>
              <a:pPr/>
              <a:t>23</a:t>
            </a:fld>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839200" cy="1066800"/>
          </a:xfrm>
        </p:spPr>
        <p:txBody>
          <a:bodyPr>
            <a:normAutofit/>
          </a:bodyPr>
          <a:lstStyle/>
          <a:p>
            <a:r>
              <a:rPr lang="en-US" sz="4200" dirty="0" smtClean="0"/>
              <a:t>Unpaid Meal Charges: Policy Guidance</a:t>
            </a:r>
            <a:endParaRPr lang="en-US" sz="4200" dirty="0"/>
          </a:p>
        </p:txBody>
      </p:sp>
      <p:sp>
        <p:nvSpPr>
          <p:cNvPr id="3" name="Slide Number Placeholder 2"/>
          <p:cNvSpPr>
            <a:spLocks noGrp="1"/>
          </p:cNvSpPr>
          <p:nvPr>
            <p:ph type="sldNum" sz="quarter" idx="12"/>
          </p:nvPr>
        </p:nvSpPr>
        <p:spPr/>
        <p:txBody>
          <a:bodyPr>
            <a:normAutofit fontScale="85000" lnSpcReduction="20000"/>
          </a:bodyPr>
          <a:lstStyle/>
          <a:p>
            <a:fld id="{73F3FA1D-00FC-4748-8435-6A84DB55078D}" type="slidenum">
              <a:rPr lang="en-US" smtClean="0"/>
              <a:pPr/>
              <a:t>24</a:t>
            </a:fld>
            <a:endParaRPr lang="en-US"/>
          </a:p>
        </p:txBody>
      </p:sp>
      <p:sp>
        <p:nvSpPr>
          <p:cNvPr id="4" name="Content Placeholder 3"/>
          <p:cNvSpPr>
            <a:spLocks noGrp="1"/>
          </p:cNvSpPr>
          <p:nvPr>
            <p:ph sz="quarter" idx="1"/>
          </p:nvPr>
        </p:nvSpPr>
        <p:spPr>
          <a:xfrm>
            <a:off x="533400" y="1676400"/>
            <a:ext cx="8305800" cy="4876800"/>
          </a:xfrm>
        </p:spPr>
        <p:txBody>
          <a:bodyPr>
            <a:normAutofit/>
          </a:bodyPr>
          <a:lstStyle/>
          <a:p>
            <a:pPr>
              <a:buFont typeface="Wingdings" panose="05000000000000000000" pitchFamily="2" charset="2"/>
              <a:buChar char="q"/>
            </a:pPr>
            <a:r>
              <a:rPr lang="en-US" b="1" dirty="0">
                <a:solidFill>
                  <a:schemeClr val="tx2"/>
                </a:solidFill>
              </a:rPr>
              <a:t>SP 46-2016: Local Meal Charge Policies</a:t>
            </a:r>
          </a:p>
          <a:p>
            <a:pPr lvl="1">
              <a:buFont typeface="Arial" panose="020B0604020202020204" pitchFamily="34" charset="0"/>
              <a:buChar char="•"/>
            </a:pPr>
            <a:r>
              <a:rPr lang="en-US" dirty="0"/>
              <a:t>Requires all SFAs operating the school meal </a:t>
            </a:r>
            <a:r>
              <a:rPr lang="en-US" dirty="0" smtClean="0"/>
              <a:t/>
            </a:r>
            <a:br>
              <a:rPr lang="en-US" dirty="0" smtClean="0"/>
            </a:br>
            <a:r>
              <a:rPr lang="en-US" dirty="0" smtClean="0"/>
              <a:t>programs to </a:t>
            </a:r>
            <a:r>
              <a:rPr lang="en-US" dirty="0"/>
              <a:t>have a written meal charge policy in </a:t>
            </a:r>
            <a:r>
              <a:rPr lang="en-US" dirty="0" smtClean="0"/>
              <a:t/>
            </a:r>
            <a:br>
              <a:rPr lang="en-US" dirty="0" smtClean="0"/>
            </a:br>
            <a:r>
              <a:rPr lang="en-US" dirty="0" smtClean="0"/>
              <a:t>place </a:t>
            </a:r>
            <a:r>
              <a:rPr lang="en-US" dirty="0"/>
              <a:t>by </a:t>
            </a:r>
            <a:r>
              <a:rPr lang="en-US" dirty="0" smtClean="0"/>
              <a:t>school </a:t>
            </a:r>
            <a:r>
              <a:rPr lang="en-US" dirty="0"/>
              <a:t>year 2017-2018</a:t>
            </a:r>
          </a:p>
          <a:p>
            <a:pPr>
              <a:buFont typeface="Wingdings" panose="05000000000000000000" pitchFamily="2" charset="2"/>
              <a:buChar char="q"/>
            </a:pPr>
            <a:r>
              <a:rPr lang="en-US" b="1" dirty="0">
                <a:solidFill>
                  <a:schemeClr val="tx2"/>
                </a:solidFill>
              </a:rPr>
              <a:t>SP 47-2016: Clarification on Collection of </a:t>
            </a:r>
            <a:r>
              <a:rPr lang="en-US" b="1" dirty="0" smtClean="0">
                <a:solidFill>
                  <a:schemeClr val="tx2"/>
                </a:solidFill>
              </a:rPr>
              <a:t/>
            </a:r>
            <a:br>
              <a:rPr lang="en-US" b="1" dirty="0" smtClean="0">
                <a:solidFill>
                  <a:schemeClr val="tx2"/>
                </a:solidFill>
              </a:rPr>
            </a:br>
            <a:r>
              <a:rPr lang="en-US" b="1" dirty="0" smtClean="0">
                <a:solidFill>
                  <a:schemeClr val="tx2"/>
                </a:solidFill>
              </a:rPr>
              <a:t>Delinquent </a:t>
            </a:r>
            <a:r>
              <a:rPr lang="en-US" b="1" dirty="0">
                <a:solidFill>
                  <a:schemeClr val="tx2"/>
                </a:solidFill>
              </a:rPr>
              <a:t>Meal Payments </a:t>
            </a:r>
          </a:p>
          <a:p>
            <a:pPr lvl="1">
              <a:buFont typeface="Arial" panose="020B0604020202020204" pitchFamily="34" charset="0"/>
              <a:buChar char="•"/>
            </a:pPr>
            <a:r>
              <a:rPr lang="en-US" dirty="0"/>
              <a:t>Clarifies how unpaid meal charges must be handled when debt is determined to be uncollectable </a:t>
            </a:r>
          </a:p>
        </p:txBody>
      </p:sp>
    </p:spTree>
    <p:extLst>
      <p:ext uri="{BB962C8B-B14F-4D97-AF65-F5344CB8AC3E}">
        <p14:creationId xmlns:p14="http://schemas.microsoft.com/office/powerpoint/2010/main" val="184856277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839200" cy="1066800"/>
          </a:xfrm>
        </p:spPr>
        <p:txBody>
          <a:bodyPr>
            <a:normAutofit/>
          </a:bodyPr>
          <a:lstStyle/>
          <a:p>
            <a:r>
              <a:rPr lang="en-US" sz="4200" dirty="0" smtClean="0"/>
              <a:t>Unpaid Meal Charges: Policy Guidance</a:t>
            </a:r>
            <a:endParaRPr lang="en-US" sz="4200" dirty="0"/>
          </a:p>
        </p:txBody>
      </p:sp>
      <p:sp>
        <p:nvSpPr>
          <p:cNvPr id="3" name="Slide Number Placeholder 2"/>
          <p:cNvSpPr>
            <a:spLocks noGrp="1"/>
          </p:cNvSpPr>
          <p:nvPr>
            <p:ph type="sldNum" sz="quarter" idx="12"/>
          </p:nvPr>
        </p:nvSpPr>
        <p:spPr/>
        <p:txBody>
          <a:bodyPr>
            <a:normAutofit fontScale="85000" lnSpcReduction="20000"/>
          </a:bodyPr>
          <a:lstStyle/>
          <a:p>
            <a:fld id="{73F3FA1D-00FC-4748-8435-6A84DB55078D}" type="slidenum">
              <a:rPr lang="en-US" smtClean="0"/>
              <a:pPr/>
              <a:t>25</a:t>
            </a:fld>
            <a:endParaRPr lang="en-US"/>
          </a:p>
        </p:txBody>
      </p:sp>
      <p:sp>
        <p:nvSpPr>
          <p:cNvPr id="4" name="Content Placeholder 3"/>
          <p:cNvSpPr>
            <a:spLocks noGrp="1"/>
          </p:cNvSpPr>
          <p:nvPr>
            <p:ph sz="quarter" idx="1"/>
          </p:nvPr>
        </p:nvSpPr>
        <p:spPr>
          <a:xfrm>
            <a:off x="533400" y="1676400"/>
            <a:ext cx="8305800" cy="4876800"/>
          </a:xfrm>
        </p:spPr>
        <p:txBody>
          <a:bodyPr>
            <a:normAutofit/>
          </a:bodyPr>
          <a:lstStyle/>
          <a:p>
            <a:pPr>
              <a:buFont typeface="Wingdings" panose="05000000000000000000" pitchFamily="2" charset="2"/>
              <a:buChar char="q"/>
            </a:pPr>
            <a:r>
              <a:rPr lang="en-US" b="1" dirty="0" smtClean="0">
                <a:solidFill>
                  <a:schemeClr val="tx2"/>
                </a:solidFill>
              </a:rPr>
              <a:t>SP 23-2017: </a:t>
            </a:r>
            <a:r>
              <a:rPr lang="en-US" b="1" dirty="0">
                <a:solidFill>
                  <a:schemeClr val="tx2"/>
                </a:solidFill>
              </a:rPr>
              <a:t>Unpaid Meal Charges: </a:t>
            </a:r>
            <a:r>
              <a:rPr lang="en-US" b="1" dirty="0" smtClean="0">
                <a:solidFill>
                  <a:schemeClr val="tx2"/>
                </a:solidFill>
              </a:rPr>
              <a:t/>
            </a:r>
            <a:br>
              <a:rPr lang="en-US" b="1" dirty="0" smtClean="0">
                <a:solidFill>
                  <a:schemeClr val="tx2"/>
                </a:solidFill>
              </a:rPr>
            </a:br>
            <a:r>
              <a:rPr lang="en-US" b="1" dirty="0" smtClean="0">
                <a:solidFill>
                  <a:schemeClr val="tx2"/>
                </a:solidFill>
              </a:rPr>
              <a:t>Guidance </a:t>
            </a:r>
            <a:r>
              <a:rPr lang="en-US" b="1" dirty="0">
                <a:solidFill>
                  <a:schemeClr val="tx2"/>
                </a:solidFill>
              </a:rPr>
              <a:t>and Q&amp;A</a:t>
            </a:r>
          </a:p>
          <a:p>
            <a:pPr lvl="1">
              <a:buFont typeface="Arial" panose="020B0604020202020204" pitchFamily="34" charset="0"/>
              <a:buChar char="•"/>
            </a:pPr>
            <a:r>
              <a:rPr lang="en-US" dirty="0"/>
              <a:t>Addresses other key questions related to unpaid meal </a:t>
            </a:r>
            <a:r>
              <a:rPr lang="en-US" dirty="0" smtClean="0"/>
              <a:t>charges </a:t>
            </a:r>
            <a:r>
              <a:rPr lang="en-US" dirty="0"/>
              <a:t>and alternate </a:t>
            </a:r>
            <a:r>
              <a:rPr lang="en-US" dirty="0" smtClean="0"/>
              <a:t>meals</a:t>
            </a:r>
          </a:p>
          <a:p>
            <a:pPr>
              <a:buFont typeface="Wingdings" panose="05000000000000000000" pitchFamily="2" charset="2"/>
              <a:buChar char="q"/>
            </a:pPr>
            <a:r>
              <a:rPr lang="en-US" b="1" dirty="0">
                <a:solidFill>
                  <a:schemeClr val="tx2"/>
                </a:solidFill>
              </a:rPr>
              <a:t>SP </a:t>
            </a:r>
            <a:r>
              <a:rPr lang="en-US" b="1" dirty="0" smtClean="0">
                <a:solidFill>
                  <a:schemeClr val="tx2"/>
                </a:solidFill>
              </a:rPr>
              <a:t>29-2017</a:t>
            </a:r>
            <a:r>
              <a:rPr lang="en-US" b="1" dirty="0">
                <a:solidFill>
                  <a:schemeClr val="tx2"/>
                </a:solidFill>
              </a:rPr>
              <a:t>: </a:t>
            </a:r>
            <a:r>
              <a:rPr lang="en-US" b="1" dirty="0" smtClean="0">
                <a:solidFill>
                  <a:schemeClr val="tx2"/>
                </a:solidFill>
              </a:rPr>
              <a:t>Overcoming the Unpaid Meal Challenge: Proven Strategies from Our Nation’s Schools</a:t>
            </a:r>
            <a:endParaRPr lang="en-US" b="1" dirty="0">
              <a:solidFill>
                <a:schemeClr val="tx2"/>
              </a:solidFill>
            </a:endParaRPr>
          </a:p>
          <a:p>
            <a:pPr lvl="1">
              <a:buFont typeface="Arial" panose="020B0604020202020204" pitchFamily="34" charset="0"/>
              <a:buChar char="•"/>
            </a:pPr>
            <a:r>
              <a:rPr lang="en-US" dirty="0" smtClean="0"/>
              <a:t>Provides support to State agencies and local program operators in their efforts to find workable solutions to the challenge of unpaid meal charges.</a:t>
            </a:r>
            <a:endParaRPr lang="en-US" dirty="0"/>
          </a:p>
          <a:p>
            <a:pPr lvl="1"/>
            <a:endParaRPr lang="en-US" dirty="0"/>
          </a:p>
        </p:txBody>
      </p:sp>
    </p:spTree>
    <p:extLst>
      <p:ext uri="{BB962C8B-B14F-4D97-AF65-F5344CB8AC3E}">
        <p14:creationId xmlns:p14="http://schemas.microsoft.com/office/powerpoint/2010/main" val="287933677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533400" y="4724400"/>
            <a:ext cx="4038600" cy="1447800"/>
          </a:xfrm>
          <a:prstGeom prst="rect">
            <a:avLst/>
          </a:prstGeom>
          <a:solidFill>
            <a:schemeClr val="accent2">
              <a:lumMod val="20000"/>
              <a:lumOff val="80000"/>
            </a:schemeClr>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title"/>
          </p:nvPr>
        </p:nvSpPr>
        <p:spPr/>
        <p:txBody>
          <a:bodyPr/>
          <a:lstStyle/>
          <a:p>
            <a:r>
              <a:rPr lang="en-US" dirty="0" smtClean="0"/>
              <a:t>Unpaid Meal Charges: Website</a:t>
            </a:r>
            <a:endParaRPr lang="en-US" dirty="0"/>
          </a:p>
        </p:txBody>
      </p:sp>
      <p:sp>
        <p:nvSpPr>
          <p:cNvPr id="3" name="Slide Number Placeholder 2"/>
          <p:cNvSpPr>
            <a:spLocks noGrp="1"/>
          </p:cNvSpPr>
          <p:nvPr>
            <p:ph type="sldNum" sz="quarter" idx="12"/>
          </p:nvPr>
        </p:nvSpPr>
        <p:spPr/>
        <p:txBody>
          <a:bodyPr>
            <a:normAutofit fontScale="85000" lnSpcReduction="20000"/>
          </a:bodyPr>
          <a:lstStyle/>
          <a:p>
            <a:fld id="{73F3FA1D-00FC-4748-8435-6A84DB55078D}" type="slidenum">
              <a:rPr lang="en-US" smtClean="0"/>
              <a:pPr/>
              <a:t>26</a:t>
            </a:fld>
            <a:endParaRPr lang="en-US"/>
          </a:p>
        </p:txBody>
      </p:sp>
      <p:sp>
        <p:nvSpPr>
          <p:cNvPr id="4" name="Content Placeholder 3"/>
          <p:cNvSpPr>
            <a:spLocks noGrp="1"/>
          </p:cNvSpPr>
          <p:nvPr>
            <p:ph sz="quarter" idx="1"/>
          </p:nvPr>
        </p:nvSpPr>
        <p:spPr>
          <a:xfrm>
            <a:off x="612648" y="1676400"/>
            <a:ext cx="4187952" cy="2590800"/>
          </a:xfrm>
        </p:spPr>
        <p:txBody>
          <a:bodyPr>
            <a:normAutofit/>
          </a:bodyPr>
          <a:lstStyle/>
          <a:p>
            <a:pPr>
              <a:buFont typeface="Wingdings" panose="05000000000000000000" pitchFamily="2" charset="2"/>
              <a:buChar char="q"/>
            </a:pPr>
            <a:r>
              <a:rPr lang="en-US" dirty="0" smtClean="0"/>
              <a:t>Policy </a:t>
            </a:r>
            <a:r>
              <a:rPr lang="en-US" dirty="0"/>
              <a:t>Guidance</a:t>
            </a:r>
          </a:p>
          <a:p>
            <a:pPr>
              <a:buFont typeface="Wingdings" panose="05000000000000000000" pitchFamily="2" charset="2"/>
              <a:buChar char="q"/>
            </a:pPr>
            <a:r>
              <a:rPr lang="en-US" dirty="0" smtClean="0"/>
              <a:t>Presentations</a:t>
            </a:r>
            <a:endParaRPr lang="en-US" dirty="0"/>
          </a:p>
          <a:p>
            <a:pPr>
              <a:buFont typeface="Wingdings" panose="05000000000000000000" pitchFamily="2" charset="2"/>
              <a:buChar char="q"/>
            </a:pPr>
            <a:r>
              <a:rPr lang="en-US" dirty="0"/>
              <a:t>Best Practice Guide</a:t>
            </a:r>
          </a:p>
          <a:p>
            <a:pPr>
              <a:buFont typeface="Wingdings" panose="05000000000000000000" pitchFamily="2" charset="2"/>
              <a:buChar char="q"/>
            </a:pPr>
            <a:r>
              <a:rPr lang="en-US" dirty="0"/>
              <a:t>And More</a:t>
            </a:r>
            <a:r>
              <a:rPr lang="en-US" dirty="0" smtClean="0"/>
              <a:t>!</a:t>
            </a:r>
            <a:endParaRPr lang="en-US"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53000" y="1676400"/>
            <a:ext cx="3886200" cy="5013336"/>
          </a:xfrm>
          <a:prstGeom prst="rect">
            <a:avLst/>
          </a:prstGeom>
          <a:noFill/>
          <a:ln w="9525">
            <a:solidFill>
              <a:schemeClr val="tx1"/>
            </a:solidFill>
            <a:miter lim="800000"/>
            <a:headEnd/>
            <a:tailEnd/>
          </a:ln>
          <a:effectLst>
            <a:outerShdw blurRad="50800" dist="38100" algn="l" rotWithShape="0">
              <a:prstClr val="black">
                <a:alpha val="40000"/>
              </a:prstClr>
            </a:outerShdw>
          </a:effectLst>
          <a:extLst>
            <a:ext uri="{909E8E84-426E-40DD-AFC4-6F175D3DCCD1}">
              <a14:hiddenFill xmlns:a14="http://schemas.microsoft.com/office/drawing/2010/main">
                <a:solidFill>
                  <a:schemeClr val="accent1"/>
                </a:solidFill>
              </a14:hiddenFill>
            </a:ext>
          </a:extLst>
        </p:spPr>
      </p:pic>
      <p:sp>
        <p:nvSpPr>
          <p:cNvPr id="6" name="TextBox 5"/>
          <p:cNvSpPr txBox="1"/>
          <p:nvPr/>
        </p:nvSpPr>
        <p:spPr>
          <a:xfrm>
            <a:off x="533400" y="4850249"/>
            <a:ext cx="3962400" cy="1169551"/>
          </a:xfrm>
          <a:prstGeom prst="rect">
            <a:avLst/>
          </a:prstGeom>
          <a:noFill/>
        </p:spPr>
        <p:txBody>
          <a:bodyPr wrap="square" rtlCol="0">
            <a:spAutoFit/>
          </a:bodyPr>
          <a:lstStyle/>
          <a:p>
            <a:pPr algn="ctr"/>
            <a:r>
              <a:rPr lang="en-US" sz="2600" b="1" dirty="0" smtClean="0">
                <a:solidFill>
                  <a:srgbClr val="4F81BD"/>
                </a:solidFill>
              </a:rPr>
              <a:t>Check it Out!</a:t>
            </a:r>
          </a:p>
          <a:p>
            <a:pPr algn="ctr"/>
            <a:r>
              <a:rPr lang="en-US" sz="2200" dirty="0">
                <a:solidFill>
                  <a:prstClr val="black"/>
                </a:solidFill>
              </a:rPr>
              <a:t>https://www.fns.usda.gov/school-meals/unpaid-meal-charges</a:t>
            </a:r>
          </a:p>
        </p:txBody>
      </p:sp>
    </p:spTree>
    <p:extLst>
      <p:ext uri="{BB962C8B-B14F-4D97-AF65-F5344CB8AC3E}">
        <p14:creationId xmlns:p14="http://schemas.microsoft.com/office/powerpoint/2010/main" val="60531019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Overt Identification</a:t>
            </a:r>
            <a:endParaRPr lang="en-US" dirty="0"/>
          </a:p>
        </p:txBody>
      </p:sp>
      <p:sp>
        <p:nvSpPr>
          <p:cNvPr id="3" name="Content Placeholder 2"/>
          <p:cNvSpPr>
            <a:spLocks noGrp="1"/>
          </p:cNvSpPr>
          <p:nvPr>
            <p:ph sz="quarter" idx="1"/>
          </p:nvPr>
        </p:nvSpPr>
        <p:spPr/>
        <p:txBody>
          <a:bodyPr/>
          <a:lstStyle/>
          <a:p>
            <a:pPr>
              <a:buFont typeface="Wingdings" panose="05000000000000000000" pitchFamily="2" charset="2"/>
              <a:buChar char="q"/>
            </a:pPr>
            <a:r>
              <a:rPr lang="en-US" dirty="0" smtClean="0"/>
              <a:t>Make no discrimination against any child because of his or her eligibility for F/RP meals</a:t>
            </a:r>
          </a:p>
          <a:p>
            <a:endParaRPr lang="en-US" dirty="0"/>
          </a:p>
        </p:txBody>
      </p:sp>
      <p:sp>
        <p:nvSpPr>
          <p:cNvPr id="4" name="Content Placeholder 3"/>
          <p:cNvSpPr>
            <a:spLocks noGrp="1"/>
          </p:cNvSpPr>
          <p:nvPr>
            <p:ph sz="quarter" idx="2"/>
          </p:nvPr>
        </p:nvSpPr>
        <p:spPr/>
        <p:txBody>
          <a:bodyPr/>
          <a:lstStyle/>
          <a:p>
            <a:pPr>
              <a:buFont typeface="Wingdings" panose="05000000000000000000" pitchFamily="2" charset="2"/>
              <a:buChar char="q"/>
            </a:pPr>
            <a:r>
              <a:rPr lang="en-US" dirty="0" smtClean="0"/>
              <a:t>SFA will not overtly identify students based upon their eligibility status</a:t>
            </a:r>
          </a:p>
          <a:p>
            <a:pPr>
              <a:buFont typeface="Wingdings" panose="05000000000000000000" pitchFamily="2" charset="2"/>
              <a:buChar char="q"/>
            </a:pPr>
            <a:r>
              <a:rPr lang="en-US" dirty="0" smtClean="0"/>
              <a:t>SP-45-2012 clarified the prohibition on overt identification</a:t>
            </a:r>
          </a:p>
          <a:p>
            <a:endParaRPr lang="en-US" dirty="0"/>
          </a:p>
        </p:txBody>
      </p:sp>
      <p:sp>
        <p:nvSpPr>
          <p:cNvPr id="5" name="Slide Number Placeholder 4"/>
          <p:cNvSpPr>
            <a:spLocks noGrp="1"/>
          </p:cNvSpPr>
          <p:nvPr>
            <p:ph type="sldNum" sz="quarter" idx="16"/>
          </p:nvPr>
        </p:nvSpPr>
        <p:spPr/>
        <p:txBody>
          <a:bodyPr>
            <a:normAutofit fontScale="85000" lnSpcReduction="20000"/>
          </a:bodyPr>
          <a:lstStyle/>
          <a:p>
            <a:fld id="{73F3FA1D-00FC-4748-8435-6A84DB55078D}" type="slidenum">
              <a:rPr lang="en-US" smtClean="0"/>
              <a:pPr/>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Sanitation and Health	</a:t>
            </a:r>
            <a:endParaRPr lang="en-US" dirty="0"/>
          </a:p>
        </p:txBody>
      </p:sp>
      <p:sp>
        <p:nvSpPr>
          <p:cNvPr id="3" name="Slide Number Placeholder 2"/>
          <p:cNvSpPr>
            <a:spLocks noGrp="1"/>
          </p:cNvSpPr>
          <p:nvPr>
            <p:ph type="sldNum" sz="quarter" idx="12"/>
          </p:nvPr>
        </p:nvSpPr>
        <p:spPr/>
        <p:txBody>
          <a:bodyPr>
            <a:normAutofit fontScale="85000" lnSpcReduction="20000"/>
          </a:bodyPr>
          <a:lstStyle/>
          <a:p>
            <a:fld id="{73F3FA1D-00FC-4748-8435-6A84DB55078D}" type="slidenum">
              <a:rPr lang="en-US" smtClean="0"/>
              <a:pPr/>
              <a:t>28</a:t>
            </a:fld>
            <a:endParaRPr lang="en-US"/>
          </a:p>
        </p:txBody>
      </p:sp>
      <p:sp>
        <p:nvSpPr>
          <p:cNvPr id="4" name="Content Placeholder 3"/>
          <p:cNvSpPr>
            <a:spLocks noGrp="1"/>
          </p:cNvSpPr>
          <p:nvPr>
            <p:ph sz="quarter" idx="1"/>
          </p:nvPr>
        </p:nvSpPr>
        <p:spPr/>
        <p:txBody>
          <a:bodyPr>
            <a:normAutofit/>
          </a:bodyPr>
          <a:lstStyle/>
          <a:p>
            <a:pPr>
              <a:lnSpc>
                <a:spcPct val="80000"/>
              </a:lnSpc>
              <a:buFont typeface="Wingdings" panose="05000000000000000000" pitchFamily="2" charset="2"/>
              <a:buChar char="q"/>
            </a:pPr>
            <a:r>
              <a:rPr lang="en-US" dirty="0" smtClean="0"/>
              <a:t>Obtain two food safety inspections per year and post report in visible location</a:t>
            </a:r>
          </a:p>
          <a:p>
            <a:pPr lvl="1">
              <a:lnSpc>
                <a:spcPct val="80000"/>
              </a:lnSpc>
              <a:buFont typeface="Arial" panose="020B0604020202020204" pitchFamily="34" charset="0"/>
              <a:buChar char="•"/>
            </a:pPr>
            <a:r>
              <a:rPr lang="en-US" dirty="0" smtClean="0"/>
              <a:t>State agencies report to USDA the number of inspections obtained by their SFAs</a:t>
            </a:r>
          </a:p>
          <a:p>
            <a:pPr>
              <a:lnSpc>
                <a:spcPct val="80000"/>
              </a:lnSpc>
              <a:buFont typeface="Wingdings" panose="05000000000000000000" pitchFamily="2" charset="2"/>
              <a:buChar char="q"/>
            </a:pPr>
            <a:r>
              <a:rPr lang="en-US" dirty="0" smtClean="0"/>
              <a:t>Follow a food safety program/HACCP</a:t>
            </a:r>
          </a:p>
          <a:p>
            <a:pPr lvl="1">
              <a:buFont typeface="Arial" panose="020B0604020202020204" pitchFamily="34" charset="0"/>
              <a:buChar char="•"/>
            </a:pPr>
            <a:r>
              <a:rPr lang="en-US" dirty="0" smtClean="0"/>
              <a:t>http://www.fns.usda.gov/food-safety/food-safety-resources#Nutrition</a:t>
            </a:r>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Recordkeeping Requirements</a:t>
            </a:r>
            <a:endParaRPr lang="en-US" dirty="0"/>
          </a:p>
        </p:txBody>
      </p:sp>
      <p:sp>
        <p:nvSpPr>
          <p:cNvPr id="3" name="Slide Number Placeholder 2"/>
          <p:cNvSpPr>
            <a:spLocks noGrp="1"/>
          </p:cNvSpPr>
          <p:nvPr>
            <p:ph type="sldNum" sz="quarter" idx="12"/>
          </p:nvPr>
        </p:nvSpPr>
        <p:spPr/>
        <p:txBody>
          <a:bodyPr>
            <a:normAutofit fontScale="85000" lnSpcReduction="20000"/>
          </a:bodyPr>
          <a:lstStyle/>
          <a:p>
            <a:fld id="{73F3FA1D-00FC-4748-8435-6A84DB55078D}" type="slidenum">
              <a:rPr lang="en-US" smtClean="0"/>
              <a:pPr/>
              <a:t>29</a:t>
            </a:fld>
            <a:endParaRPr lang="en-US"/>
          </a:p>
        </p:txBody>
      </p:sp>
      <p:sp>
        <p:nvSpPr>
          <p:cNvPr id="4" name="Content Placeholder 3"/>
          <p:cNvSpPr>
            <a:spLocks noGrp="1"/>
          </p:cNvSpPr>
          <p:nvPr>
            <p:ph sz="quarter" idx="1"/>
          </p:nvPr>
        </p:nvSpPr>
        <p:spPr/>
        <p:txBody>
          <a:bodyPr/>
          <a:lstStyle/>
          <a:p>
            <a:pPr>
              <a:buFont typeface="Wingdings" panose="05000000000000000000" pitchFamily="2" charset="2"/>
              <a:buChar char="q"/>
            </a:pPr>
            <a:r>
              <a:rPr lang="en-US" dirty="0" smtClean="0"/>
              <a:t>Upon request, make all accounts and records pertaining to school food service available to the State and FNS</a:t>
            </a:r>
          </a:p>
          <a:p>
            <a:pPr>
              <a:buFont typeface="Wingdings" panose="05000000000000000000" pitchFamily="2" charset="2"/>
              <a:buChar char="q"/>
            </a:pPr>
            <a:r>
              <a:rPr lang="en-US" dirty="0" smtClean="0"/>
              <a:t>Keep records for 3 (+) years</a:t>
            </a:r>
          </a:p>
          <a:p>
            <a:pPr>
              <a:buFont typeface="Wingdings" panose="05000000000000000000" pitchFamily="2" charset="2"/>
              <a:buChar char="q"/>
            </a:pPr>
            <a:r>
              <a:rPr lang="en-US" dirty="0" smtClean="0"/>
              <a:t>Records must be available for audit or review at a reasonable time and place</a:t>
            </a:r>
          </a:p>
          <a:p>
            <a:endParaRPr lang="en-US" dirty="0" smtClean="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Claims for Reimbursement </a:t>
            </a:r>
            <a:endParaRPr lang="en-US" dirty="0"/>
          </a:p>
        </p:txBody>
      </p:sp>
      <p:sp>
        <p:nvSpPr>
          <p:cNvPr id="5" name="Slide Number Placeholder 4"/>
          <p:cNvSpPr>
            <a:spLocks noGrp="1"/>
          </p:cNvSpPr>
          <p:nvPr>
            <p:ph type="sldNum" sz="quarter" idx="12"/>
          </p:nvPr>
        </p:nvSpPr>
        <p:spPr/>
        <p:txBody>
          <a:bodyPr>
            <a:normAutofit fontScale="85000" lnSpcReduction="20000"/>
          </a:bodyPr>
          <a:lstStyle/>
          <a:p>
            <a:fld id="{73F3FA1D-00FC-4748-8435-6A84DB55078D}" type="slidenum">
              <a:rPr lang="en-US" smtClean="0"/>
              <a:pPr/>
              <a:t>30</a:t>
            </a:fld>
            <a:endParaRPr lang="en-US"/>
          </a:p>
        </p:txBody>
      </p:sp>
      <p:sp>
        <p:nvSpPr>
          <p:cNvPr id="7" name="Content Placeholder 6"/>
          <p:cNvSpPr>
            <a:spLocks noGrp="1"/>
          </p:cNvSpPr>
          <p:nvPr>
            <p:ph sz="quarter" idx="1"/>
          </p:nvPr>
        </p:nvSpPr>
        <p:spPr>
          <a:xfrm>
            <a:off x="612648" y="1600200"/>
            <a:ext cx="8153400" cy="4800600"/>
          </a:xfrm>
        </p:spPr>
        <p:txBody>
          <a:bodyPr>
            <a:normAutofit/>
          </a:bodyPr>
          <a:lstStyle/>
          <a:p>
            <a:pPr>
              <a:buFont typeface="Wingdings" panose="05000000000000000000" pitchFamily="2" charset="2"/>
              <a:buChar char="q"/>
            </a:pPr>
            <a:r>
              <a:rPr lang="en-US" dirty="0" smtClean="0"/>
              <a:t>File claim monthly unless combined with short months </a:t>
            </a:r>
          </a:p>
          <a:p>
            <a:pPr lvl="1">
              <a:buFont typeface="Wingdings" panose="05000000000000000000" pitchFamily="2" charset="2"/>
              <a:buChar char="§"/>
            </a:pPr>
            <a:r>
              <a:rPr lang="en-US" dirty="0" smtClean="0"/>
              <a:t>By benefit category--free, reduced-price, paid</a:t>
            </a:r>
          </a:p>
          <a:p>
            <a:pPr>
              <a:lnSpc>
                <a:spcPct val="90000"/>
              </a:lnSpc>
              <a:buFont typeface="Wingdings" panose="05000000000000000000" pitchFamily="2" charset="2"/>
              <a:buChar char="q"/>
            </a:pPr>
            <a:r>
              <a:rPr lang="en-US" dirty="0" smtClean="0"/>
              <a:t>File claims within 60 calendar days or by State’s  due date</a:t>
            </a:r>
          </a:p>
          <a:p>
            <a:pPr>
              <a:lnSpc>
                <a:spcPct val="90000"/>
              </a:lnSpc>
              <a:buFont typeface="Wingdings" panose="05000000000000000000" pitchFamily="2" charset="2"/>
              <a:buChar char="q"/>
            </a:pPr>
            <a:r>
              <a:rPr lang="en-US" dirty="0" smtClean="0"/>
              <a:t>Report number of children approved for free or reduced price meals and the total enrollment on last operating day of October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Equity in School Lunch Pricing/</a:t>
            </a:r>
            <a:r>
              <a:rPr lang="en-US" dirty="0" err="1" smtClean="0"/>
              <a:t>Nonprogram</a:t>
            </a:r>
            <a:r>
              <a:rPr lang="en-US" dirty="0" smtClean="0"/>
              <a:t> Foods Revenue</a:t>
            </a:r>
            <a:endParaRPr lang="en-US" dirty="0"/>
          </a:p>
        </p:txBody>
      </p:sp>
      <p:sp>
        <p:nvSpPr>
          <p:cNvPr id="3" name="Slide Number Placeholder 2"/>
          <p:cNvSpPr>
            <a:spLocks noGrp="1"/>
          </p:cNvSpPr>
          <p:nvPr>
            <p:ph type="sldNum" sz="quarter" idx="12"/>
          </p:nvPr>
        </p:nvSpPr>
        <p:spPr/>
        <p:txBody>
          <a:bodyPr>
            <a:normAutofit fontScale="85000" lnSpcReduction="20000"/>
          </a:bodyPr>
          <a:lstStyle/>
          <a:p>
            <a:fld id="{73F3FA1D-00FC-4748-8435-6A84DB55078D}" type="slidenum">
              <a:rPr lang="en-US" smtClean="0"/>
              <a:pPr/>
              <a:t>31</a:t>
            </a:fld>
            <a:endParaRPr lang="en-US"/>
          </a:p>
        </p:txBody>
      </p:sp>
      <p:sp>
        <p:nvSpPr>
          <p:cNvPr id="4" name="Content Placeholder 3"/>
          <p:cNvSpPr>
            <a:spLocks noGrp="1"/>
          </p:cNvSpPr>
          <p:nvPr>
            <p:ph sz="quarter" idx="1"/>
          </p:nvPr>
        </p:nvSpPr>
        <p:spPr>
          <a:xfrm>
            <a:off x="612648" y="1600200"/>
            <a:ext cx="8153400" cy="5105400"/>
          </a:xfrm>
        </p:spPr>
        <p:txBody>
          <a:bodyPr>
            <a:normAutofit/>
          </a:bodyPr>
          <a:lstStyle/>
          <a:p>
            <a:pPr>
              <a:lnSpc>
                <a:spcPct val="120000"/>
              </a:lnSpc>
              <a:buFont typeface="Wingdings" panose="05000000000000000000" pitchFamily="2" charset="2"/>
              <a:buChar char="q"/>
              <a:defRPr/>
            </a:pPr>
            <a:r>
              <a:rPr lang="en-US" dirty="0" smtClean="0">
                <a:cs typeface="Arial" pitchFamily="34" charset="0"/>
              </a:rPr>
              <a:t>Seeks to ensure that sufficient funds are provided to the food service account from paid lunches</a:t>
            </a:r>
            <a:endParaRPr lang="en-US" dirty="0"/>
          </a:p>
          <a:p>
            <a:pPr>
              <a:lnSpc>
                <a:spcPct val="120000"/>
              </a:lnSpc>
              <a:buFont typeface="Wingdings" panose="05000000000000000000" pitchFamily="2" charset="2"/>
              <a:buChar char="q"/>
              <a:defRPr/>
            </a:pPr>
            <a:r>
              <a:rPr lang="en-US" dirty="0" smtClean="0">
                <a:cs typeface="Arial" pitchFamily="34" charset="0"/>
              </a:rPr>
              <a:t>Paid-lunch price must be determined annually</a:t>
            </a:r>
          </a:p>
          <a:p>
            <a:pPr>
              <a:lnSpc>
                <a:spcPct val="120000"/>
              </a:lnSpc>
              <a:buFont typeface="Wingdings" panose="05000000000000000000" pitchFamily="2" charset="2"/>
              <a:buChar char="q"/>
              <a:defRPr/>
            </a:pPr>
            <a:r>
              <a:rPr lang="en-US" dirty="0" smtClean="0">
                <a:cs typeface="Arial" pitchFamily="34" charset="0"/>
              </a:rPr>
              <a:t>Paid Lunch Equity Tool updated annually </a:t>
            </a:r>
          </a:p>
          <a:p>
            <a:pPr>
              <a:lnSpc>
                <a:spcPct val="120000"/>
              </a:lnSpc>
              <a:buFont typeface="Wingdings" panose="05000000000000000000" pitchFamily="2" charset="2"/>
              <a:buChar char="q"/>
              <a:defRPr/>
            </a:pPr>
            <a:r>
              <a:rPr lang="en-US" dirty="0" smtClean="0">
                <a:cs typeface="Arial" pitchFamily="34" charset="0"/>
              </a:rPr>
              <a:t>Non-program Revenue Tool</a:t>
            </a:r>
          </a:p>
          <a:p>
            <a:pPr>
              <a:lnSpc>
                <a:spcPct val="120000"/>
              </a:lnSpc>
              <a:buFont typeface="Wingdings" panose="05000000000000000000" pitchFamily="2" charset="2"/>
              <a:buChar char="q"/>
              <a:defRPr/>
            </a:pPr>
            <a:r>
              <a:rPr lang="en-US" dirty="0" smtClean="0">
                <a:cs typeface="Arial" pitchFamily="34" charset="0"/>
              </a:rPr>
              <a:t>FNS guidance and tools address policy, calculations and flexibilities</a:t>
            </a:r>
          </a:p>
          <a:p>
            <a:pPr>
              <a:defRPr/>
            </a:pPr>
            <a:endParaRPr lang="en-US" dirty="0" smtClean="0"/>
          </a:p>
          <a:p>
            <a:pPr>
              <a:defRPr/>
            </a:pPr>
            <a:endParaRPr lang="en-US" dirty="0" smtClean="0"/>
          </a:p>
          <a:p>
            <a:pPr>
              <a:defRPr/>
            </a:pPr>
            <a:endParaRPr lang="en-US" dirty="0" smtClean="0"/>
          </a:p>
          <a:p>
            <a:pPr>
              <a:defRPr/>
            </a:pPr>
            <a:endParaRPr lang="en-US" dirty="0" smtClean="0"/>
          </a:p>
          <a:p>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National Average Payment</a:t>
            </a:r>
            <a:endParaRPr lang="en-US" dirty="0"/>
          </a:p>
        </p:txBody>
      </p:sp>
      <p:sp>
        <p:nvSpPr>
          <p:cNvPr id="3" name="Slide Number Placeholder 2"/>
          <p:cNvSpPr>
            <a:spLocks noGrp="1"/>
          </p:cNvSpPr>
          <p:nvPr>
            <p:ph type="sldNum" sz="quarter" idx="12"/>
          </p:nvPr>
        </p:nvSpPr>
        <p:spPr/>
        <p:txBody>
          <a:bodyPr>
            <a:normAutofit fontScale="85000" lnSpcReduction="20000"/>
          </a:bodyPr>
          <a:lstStyle/>
          <a:p>
            <a:fld id="{73F3FA1D-00FC-4748-8435-6A84DB55078D}" type="slidenum">
              <a:rPr lang="en-US" smtClean="0"/>
              <a:pPr/>
              <a:t>32</a:t>
            </a:fld>
            <a:endParaRPr lang="en-US"/>
          </a:p>
        </p:txBody>
      </p:sp>
      <p:sp>
        <p:nvSpPr>
          <p:cNvPr id="4" name="Content Placeholder 3"/>
          <p:cNvSpPr>
            <a:spLocks noGrp="1"/>
          </p:cNvSpPr>
          <p:nvPr>
            <p:ph sz="quarter" idx="1"/>
          </p:nvPr>
        </p:nvSpPr>
        <p:spPr/>
        <p:txBody>
          <a:bodyPr>
            <a:normAutofit/>
          </a:bodyPr>
          <a:lstStyle/>
          <a:p>
            <a:pPr>
              <a:buFont typeface="Wingdings" panose="05000000000000000000" pitchFamily="2" charset="2"/>
              <a:buChar char="q"/>
            </a:pPr>
            <a:r>
              <a:rPr lang="en-US" dirty="0" smtClean="0"/>
              <a:t>The average per lunch rates for reimbursement of free, reduced price and paid meals</a:t>
            </a:r>
          </a:p>
          <a:p>
            <a:pPr>
              <a:buFont typeface="Wingdings" panose="05000000000000000000" pitchFamily="2" charset="2"/>
              <a:buChar char="q"/>
            </a:pPr>
            <a:r>
              <a:rPr lang="en-US" dirty="0" smtClean="0"/>
              <a:t>Adjusted each school year</a:t>
            </a:r>
          </a:p>
          <a:p>
            <a:pPr>
              <a:buFont typeface="Wingdings" panose="05000000000000000000" pitchFamily="2" charset="2"/>
              <a:buChar char="q"/>
            </a:pPr>
            <a:r>
              <a:rPr lang="en-US" dirty="0" smtClean="0"/>
              <a:t>New rates become effective every July 1</a:t>
            </a:r>
          </a:p>
          <a:p>
            <a:pPr>
              <a:buNone/>
            </a:pPr>
            <a:r>
              <a:rPr lang="en-US" sz="3200" dirty="0" smtClean="0"/>
              <a:t> </a:t>
            </a:r>
          </a:p>
          <a:p>
            <a:endParaRPr lang="en-US" dirty="0" smtClean="0"/>
          </a:p>
          <a:p>
            <a:endParaRPr 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7</a:t>
            </a:r>
            <a:r>
              <a:rPr lang="en-US" dirty="0" smtClean="0"/>
              <a:t>-Cents Performance Based Reimbursement</a:t>
            </a:r>
            <a:endParaRPr lang="en-US" dirty="0"/>
          </a:p>
        </p:txBody>
      </p:sp>
      <p:sp>
        <p:nvSpPr>
          <p:cNvPr id="3" name="Slide Number Placeholder 2"/>
          <p:cNvSpPr>
            <a:spLocks noGrp="1"/>
          </p:cNvSpPr>
          <p:nvPr>
            <p:ph type="sldNum" sz="quarter" idx="12"/>
          </p:nvPr>
        </p:nvSpPr>
        <p:spPr/>
        <p:txBody>
          <a:bodyPr>
            <a:normAutofit fontScale="85000" lnSpcReduction="20000"/>
          </a:bodyPr>
          <a:lstStyle/>
          <a:p>
            <a:fld id="{73F3FA1D-00FC-4748-8435-6A84DB55078D}" type="slidenum">
              <a:rPr lang="en-US" smtClean="0"/>
              <a:pPr/>
              <a:t>33</a:t>
            </a:fld>
            <a:endParaRPr lang="en-US"/>
          </a:p>
        </p:txBody>
      </p:sp>
      <p:sp>
        <p:nvSpPr>
          <p:cNvPr id="4" name="Content Placeholder 3"/>
          <p:cNvSpPr>
            <a:spLocks noGrp="1"/>
          </p:cNvSpPr>
          <p:nvPr>
            <p:ph sz="quarter" idx="1"/>
          </p:nvPr>
        </p:nvSpPr>
        <p:spPr/>
        <p:txBody>
          <a:bodyPr>
            <a:normAutofit/>
          </a:bodyPr>
          <a:lstStyle/>
          <a:p>
            <a:pPr>
              <a:buFont typeface="Wingdings" panose="05000000000000000000" pitchFamily="2" charset="2"/>
              <a:buChar char="q"/>
            </a:pPr>
            <a:r>
              <a:rPr lang="en-US" dirty="0" smtClean="0"/>
              <a:t>Provided to SFAs that demonstrate compliance with the updated meal patterns for lunch and breakfast</a:t>
            </a:r>
          </a:p>
          <a:p>
            <a:pPr>
              <a:buFont typeface="Wingdings" panose="05000000000000000000" pitchFamily="2" charset="2"/>
              <a:buChar char="q"/>
            </a:pPr>
            <a:r>
              <a:rPr lang="en-US" dirty="0" smtClean="0"/>
              <a:t>Additional 7 cents only for lunches; not breakfasts</a:t>
            </a:r>
          </a:p>
          <a:p>
            <a:endParaRPr lang="en-US" dirty="0" smtClean="0"/>
          </a:p>
          <a:p>
            <a:endParaRPr lang="en-US" dirty="0" smtClean="0"/>
          </a:p>
          <a:p>
            <a:endParaRPr lang="en-US" dirty="0" smtClean="0"/>
          </a:p>
          <a:p>
            <a:endParaRPr lang="en-US" dirty="0" smtClean="0"/>
          </a:p>
          <a:p>
            <a:endParaRPr lang="en-US" dirty="0"/>
          </a:p>
        </p:txBody>
      </p:sp>
      <p:pic>
        <p:nvPicPr>
          <p:cNvPr id="58370" name="Picture 2" descr="http://blogs-images.forbes.com/ericsavitz/files/2011/03/six-cents.jpg"/>
          <p:cNvPicPr>
            <a:picLocks noChangeAspect="1" noChangeArrowheads="1"/>
          </p:cNvPicPr>
          <p:nvPr/>
        </p:nvPicPr>
        <p:blipFill>
          <a:blip r:embed="rId3" cstate="print"/>
          <a:srcRect/>
          <a:stretch>
            <a:fillRect/>
          </a:stretch>
        </p:blipFill>
        <p:spPr bwMode="auto">
          <a:xfrm>
            <a:off x="6513385" y="5334000"/>
            <a:ext cx="2286000" cy="1295401"/>
          </a:xfrm>
          <a:prstGeom prst="rect">
            <a:avLst/>
          </a:prstGeom>
          <a:noFill/>
        </p:spPr>
      </p:pic>
    </p:spTree>
    <p:extLst>
      <p:ext uri="{BB962C8B-B14F-4D97-AF65-F5344CB8AC3E}">
        <p14:creationId xmlns:p14="http://schemas.microsoft.com/office/powerpoint/2010/main" val="319867102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SFA 7-Cents Certification</a:t>
            </a:r>
            <a:endParaRPr lang="en-US" dirty="0"/>
          </a:p>
        </p:txBody>
      </p:sp>
      <p:sp>
        <p:nvSpPr>
          <p:cNvPr id="3" name="Slide Number Placeholder 2"/>
          <p:cNvSpPr>
            <a:spLocks noGrp="1"/>
          </p:cNvSpPr>
          <p:nvPr>
            <p:ph type="sldNum" sz="quarter" idx="12"/>
          </p:nvPr>
        </p:nvSpPr>
        <p:spPr/>
        <p:txBody>
          <a:bodyPr>
            <a:normAutofit fontScale="85000" lnSpcReduction="20000"/>
          </a:bodyPr>
          <a:lstStyle/>
          <a:p>
            <a:fld id="{73F3FA1D-00FC-4748-8435-6A84DB55078D}" type="slidenum">
              <a:rPr lang="en-US" smtClean="0"/>
              <a:pPr/>
              <a:t>34</a:t>
            </a:fld>
            <a:endParaRPr lang="en-US"/>
          </a:p>
        </p:txBody>
      </p:sp>
      <p:sp>
        <p:nvSpPr>
          <p:cNvPr id="5" name="Content Placeholder 3"/>
          <p:cNvSpPr txBox="1">
            <a:spLocks/>
          </p:cNvSpPr>
          <p:nvPr/>
        </p:nvSpPr>
        <p:spPr>
          <a:xfrm>
            <a:off x="612648" y="1600200"/>
            <a:ext cx="8153400" cy="4724400"/>
          </a:xfrm>
          <a:prstGeom prst="rect">
            <a:avLst/>
          </a:prstGeom>
        </p:spPr>
        <p:txBody>
          <a:bodyPr vert="horz">
            <a:normAutofit lnSpcReduction="10000"/>
          </a:bodyPr>
          <a:lst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a:buFont typeface="Wingdings" panose="05000000000000000000" pitchFamily="2" charset="2"/>
              <a:buChar char="q"/>
            </a:pPr>
            <a:r>
              <a:rPr lang="en-US" sz="3200" dirty="0" smtClean="0"/>
              <a:t>All certifications are done at the SFA level</a:t>
            </a:r>
          </a:p>
          <a:p>
            <a:pPr>
              <a:buFont typeface="Wingdings" panose="05000000000000000000" pitchFamily="2" charset="2"/>
              <a:buChar char="q"/>
            </a:pPr>
            <a:r>
              <a:rPr lang="en-US" dirty="0"/>
              <a:t>SFAs submits documentation to State agency using the FNS certification tool or USDA approved certification </a:t>
            </a:r>
            <a:r>
              <a:rPr lang="en-US" dirty="0" smtClean="0"/>
              <a:t>tool</a:t>
            </a:r>
          </a:p>
          <a:p>
            <a:pPr>
              <a:buFont typeface="Wingdings" panose="05000000000000000000" pitchFamily="2" charset="2"/>
              <a:buChar char="q"/>
            </a:pPr>
            <a:r>
              <a:rPr lang="en-US" dirty="0"/>
              <a:t>If SFA does not submit certification materials, State agency will assess certification during an administrative </a:t>
            </a:r>
            <a:r>
              <a:rPr lang="en-US" dirty="0" smtClean="0"/>
              <a:t>review</a:t>
            </a:r>
          </a:p>
          <a:p>
            <a:pPr>
              <a:buFont typeface="Wingdings" panose="05000000000000000000" pitchFamily="2" charset="2"/>
              <a:buChar char="q"/>
            </a:pPr>
            <a:r>
              <a:rPr lang="en-US" dirty="0"/>
              <a:t>Ongoing compliance with the NSLP/SBP meal pattern requirements is monitored during administrative reviews</a:t>
            </a:r>
          </a:p>
          <a:p>
            <a:endParaRPr lang="en-US" dirty="0"/>
          </a:p>
          <a:p>
            <a:endParaRPr lang="en-US" dirty="0" smtClean="0"/>
          </a:p>
          <a:p>
            <a:endParaRPr lang="en-US" dirty="0" smtClean="0"/>
          </a:p>
          <a:p>
            <a:endParaRPr lang="en-US" dirty="0" smtClean="0"/>
          </a:p>
          <a:p>
            <a:endParaRPr lang="en-US" dirty="0" smtClean="0"/>
          </a:p>
          <a:p>
            <a:endParaRPr lang="en-US" dirty="0" smtClean="0"/>
          </a:p>
          <a:p>
            <a:endParaRPr lang="en-US" dirty="0"/>
          </a:p>
        </p:txBody>
      </p:sp>
    </p:spTree>
    <p:extLst>
      <p:ext uri="{BB962C8B-B14F-4D97-AF65-F5344CB8AC3E}">
        <p14:creationId xmlns:p14="http://schemas.microsoft.com/office/powerpoint/2010/main" val="177046897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Administrative Reviews</a:t>
            </a:r>
            <a:endParaRPr lang="en-US" dirty="0"/>
          </a:p>
        </p:txBody>
      </p:sp>
      <p:sp>
        <p:nvSpPr>
          <p:cNvPr id="3" name="Content Placeholder 2"/>
          <p:cNvSpPr>
            <a:spLocks noGrp="1"/>
          </p:cNvSpPr>
          <p:nvPr>
            <p:ph sz="quarter" idx="1"/>
          </p:nvPr>
        </p:nvSpPr>
        <p:spPr/>
        <p:txBody>
          <a:bodyPr>
            <a:normAutofit lnSpcReduction="10000"/>
          </a:bodyPr>
          <a:lstStyle/>
          <a:p>
            <a:pPr>
              <a:buFont typeface="Wingdings" panose="05000000000000000000" pitchFamily="2" charset="2"/>
              <a:buChar char="q"/>
            </a:pPr>
            <a:r>
              <a:rPr lang="en-US" dirty="0" smtClean="0"/>
              <a:t>State agency monitors an SFA’s compliance with school nutrition programs</a:t>
            </a:r>
          </a:p>
          <a:p>
            <a:pPr lvl="1">
              <a:buFont typeface="Arial" panose="020B0604020202020204" pitchFamily="34" charset="0"/>
              <a:buChar char="•"/>
            </a:pPr>
            <a:r>
              <a:rPr lang="en-US" dirty="0" smtClean="0"/>
              <a:t>Off-site review of records</a:t>
            </a:r>
          </a:p>
          <a:p>
            <a:pPr lvl="1">
              <a:buFont typeface="Arial" panose="020B0604020202020204" pitchFamily="34" charset="0"/>
              <a:buChar char="•"/>
            </a:pPr>
            <a:r>
              <a:rPr lang="en-US" dirty="0" smtClean="0"/>
              <a:t>On-site assessment</a:t>
            </a:r>
          </a:p>
          <a:p>
            <a:pPr>
              <a:buFont typeface="Wingdings" panose="05000000000000000000" pitchFamily="2" charset="2"/>
              <a:buChar char="q"/>
            </a:pPr>
            <a:r>
              <a:rPr lang="en-US" dirty="0"/>
              <a:t>3-year review </a:t>
            </a:r>
            <a:r>
              <a:rPr lang="en-US" dirty="0" smtClean="0"/>
              <a:t>cycle</a:t>
            </a:r>
            <a:endParaRPr lang="en-US" dirty="0"/>
          </a:p>
          <a:p>
            <a:endParaRPr lang="en-US" dirty="0" smtClean="0"/>
          </a:p>
          <a:p>
            <a:endParaRPr lang="en-US" dirty="0" smtClean="0"/>
          </a:p>
          <a:p>
            <a:endParaRPr lang="en-US" dirty="0"/>
          </a:p>
        </p:txBody>
      </p:sp>
      <p:sp>
        <p:nvSpPr>
          <p:cNvPr id="4" name="Content Placeholder 3"/>
          <p:cNvSpPr>
            <a:spLocks noGrp="1"/>
          </p:cNvSpPr>
          <p:nvPr>
            <p:ph sz="quarter" idx="2"/>
          </p:nvPr>
        </p:nvSpPr>
        <p:spPr>
          <a:xfrm>
            <a:off x="4844901" y="1589566"/>
            <a:ext cx="3886200" cy="4735033"/>
          </a:xfrm>
        </p:spPr>
        <p:txBody>
          <a:bodyPr>
            <a:normAutofit lnSpcReduction="10000"/>
          </a:bodyPr>
          <a:lstStyle/>
          <a:p>
            <a:pPr lvl="0">
              <a:buFont typeface="Wingdings" panose="05000000000000000000" pitchFamily="2" charset="2"/>
              <a:buChar char="q"/>
            </a:pPr>
            <a:r>
              <a:rPr lang="en-US" dirty="0">
                <a:solidFill>
                  <a:prstClr val="black"/>
                </a:solidFill>
              </a:rPr>
              <a:t>Performance Standard </a:t>
            </a:r>
            <a:r>
              <a:rPr lang="en-US" dirty="0" smtClean="0">
                <a:solidFill>
                  <a:prstClr val="black"/>
                </a:solidFill>
              </a:rPr>
              <a:t>1: certification </a:t>
            </a:r>
            <a:r>
              <a:rPr lang="en-US" dirty="0">
                <a:solidFill>
                  <a:prstClr val="black"/>
                </a:solidFill>
              </a:rPr>
              <a:t>and benefit issuance process and </a:t>
            </a:r>
            <a:r>
              <a:rPr lang="en-US" dirty="0" smtClean="0">
                <a:solidFill>
                  <a:prstClr val="black"/>
                </a:solidFill>
              </a:rPr>
              <a:t>meal </a:t>
            </a:r>
            <a:r>
              <a:rPr lang="en-US" dirty="0">
                <a:solidFill>
                  <a:prstClr val="black"/>
                </a:solidFill>
              </a:rPr>
              <a:t>counting and </a:t>
            </a:r>
            <a:r>
              <a:rPr lang="en-US" dirty="0" smtClean="0">
                <a:solidFill>
                  <a:prstClr val="black"/>
                </a:solidFill>
              </a:rPr>
              <a:t>claiming</a:t>
            </a:r>
          </a:p>
          <a:p>
            <a:pPr lvl="0">
              <a:buFont typeface="Wingdings" panose="05000000000000000000" pitchFamily="2" charset="2"/>
              <a:buChar char="q"/>
            </a:pPr>
            <a:r>
              <a:rPr lang="en-US" dirty="0" smtClean="0">
                <a:solidFill>
                  <a:prstClr val="black"/>
                </a:solidFill>
              </a:rPr>
              <a:t> Performance </a:t>
            </a:r>
            <a:r>
              <a:rPr lang="en-US" dirty="0">
                <a:solidFill>
                  <a:prstClr val="black"/>
                </a:solidFill>
              </a:rPr>
              <a:t>Standard </a:t>
            </a:r>
            <a:r>
              <a:rPr lang="en-US" dirty="0" smtClean="0">
                <a:solidFill>
                  <a:prstClr val="black"/>
                </a:solidFill>
              </a:rPr>
              <a:t>2: meal </a:t>
            </a:r>
            <a:r>
              <a:rPr lang="en-US" dirty="0">
                <a:solidFill>
                  <a:prstClr val="black"/>
                </a:solidFill>
              </a:rPr>
              <a:t>pattern and nutritional quality </a:t>
            </a:r>
            <a:r>
              <a:rPr lang="en-US" dirty="0" smtClean="0">
                <a:solidFill>
                  <a:prstClr val="black"/>
                </a:solidFill>
              </a:rPr>
              <a:t>of meals</a:t>
            </a:r>
          </a:p>
          <a:p>
            <a:pPr lvl="0">
              <a:buFont typeface="Wingdings" panose="05000000000000000000" pitchFamily="2" charset="2"/>
              <a:buChar char="q"/>
            </a:pPr>
            <a:r>
              <a:rPr lang="en-US" dirty="0" smtClean="0">
                <a:solidFill>
                  <a:prstClr val="black"/>
                </a:solidFill>
              </a:rPr>
              <a:t>General Areas of Review</a:t>
            </a:r>
            <a:endParaRPr lang="en-US" dirty="0"/>
          </a:p>
        </p:txBody>
      </p:sp>
      <p:sp>
        <p:nvSpPr>
          <p:cNvPr id="5" name="Slide Number Placeholder 4"/>
          <p:cNvSpPr>
            <a:spLocks noGrp="1"/>
          </p:cNvSpPr>
          <p:nvPr>
            <p:ph type="sldNum" sz="quarter" idx="16"/>
          </p:nvPr>
        </p:nvSpPr>
        <p:spPr/>
        <p:txBody>
          <a:bodyPr>
            <a:normAutofit fontScale="85000" lnSpcReduction="20000"/>
          </a:bodyPr>
          <a:lstStyle/>
          <a:p>
            <a:fld id="{73F3FA1D-00FC-4748-8435-6A84DB55078D}" type="slidenum">
              <a:rPr lang="en-US" smtClean="0"/>
              <a:pPr/>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NSLP Meal Pattern Requirements</a:t>
            </a:r>
            <a:endParaRPr lang="en-US" dirty="0"/>
          </a:p>
        </p:txBody>
      </p:sp>
      <p:sp>
        <p:nvSpPr>
          <p:cNvPr id="4" name="Slide Number Placeholder 3"/>
          <p:cNvSpPr>
            <a:spLocks noGrp="1"/>
          </p:cNvSpPr>
          <p:nvPr>
            <p:ph type="sldNum" sz="quarter" idx="11"/>
          </p:nvPr>
        </p:nvSpPr>
        <p:spPr/>
        <p:txBody>
          <a:bodyPr/>
          <a:lstStyle/>
          <a:p>
            <a:fld id="{73F3FA1D-00FC-4748-8435-6A84DB55078D}" type="slidenum">
              <a:rPr lang="en-US" smtClean="0"/>
              <a:pPr/>
              <a:t>36</a:t>
            </a:fld>
            <a:endParaRPr lang="en-US"/>
          </a:p>
        </p:txBody>
      </p:sp>
      <p:pic>
        <p:nvPicPr>
          <p:cNvPr id="5" name="Picture 5" descr="MyPlate"/>
          <p:cNvPicPr>
            <a:picLocks noChangeAspect="1" noChangeArrowheads="1"/>
          </p:cNvPicPr>
          <p:nvPr/>
        </p:nvPicPr>
        <p:blipFill>
          <a:blip r:embed="rId3" cstate="print"/>
          <a:srcRect/>
          <a:stretch>
            <a:fillRect/>
          </a:stretch>
        </p:blipFill>
        <p:spPr bwMode="auto">
          <a:xfrm>
            <a:off x="3276600" y="3276600"/>
            <a:ext cx="2857500" cy="2600325"/>
          </a:xfrm>
          <a:prstGeom prst="rect">
            <a:avLst/>
          </a:prstGeom>
          <a:noFill/>
          <a:ln w="9525">
            <a:noFill/>
            <a:miter lim="800000"/>
            <a:headEnd/>
            <a:tailEnd/>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K-12 Meal Requirements</a:t>
            </a:r>
            <a:endParaRPr lang="en-US" dirty="0"/>
          </a:p>
        </p:txBody>
      </p:sp>
      <p:sp>
        <p:nvSpPr>
          <p:cNvPr id="3" name="Slide Number Placeholder 2"/>
          <p:cNvSpPr>
            <a:spLocks noGrp="1"/>
          </p:cNvSpPr>
          <p:nvPr>
            <p:ph type="sldNum" sz="quarter" idx="12"/>
          </p:nvPr>
        </p:nvSpPr>
        <p:spPr/>
        <p:txBody>
          <a:bodyPr>
            <a:normAutofit fontScale="85000" lnSpcReduction="20000"/>
          </a:bodyPr>
          <a:lstStyle/>
          <a:p>
            <a:fld id="{73F3FA1D-00FC-4748-8435-6A84DB55078D}" type="slidenum">
              <a:rPr lang="en-US" smtClean="0"/>
              <a:pPr/>
              <a:t>37</a:t>
            </a:fld>
            <a:endParaRPr lang="en-US"/>
          </a:p>
        </p:txBody>
      </p:sp>
      <p:sp>
        <p:nvSpPr>
          <p:cNvPr id="4" name="Content Placeholder 3"/>
          <p:cNvSpPr>
            <a:spLocks noGrp="1"/>
          </p:cNvSpPr>
          <p:nvPr>
            <p:ph sz="quarter" idx="1"/>
          </p:nvPr>
        </p:nvSpPr>
        <p:spPr/>
        <p:txBody>
          <a:bodyPr>
            <a:normAutofit/>
          </a:bodyPr>
          <a:lstStyle/>
          <a:p>
            <a:pPr>
              <a:buFont typeface="Wingdings" panose="05000000000000000000" pitchFamily="2" charset="2"/>
              <a:buChar char="q"/>
            </a:pPr>
            <a:r>
              <a:rPr lang="en-US" dirty="0" smtClean="0"/>
              <a:t>Meal requirements were updated in 2012 to reflect the latest Dietary Guidelines for Americans</a:t>
            </a:r>
          </a:p>
          <a:p>
            <a:pPr>
              <a:buFont typeface="Wingdings" panose="05000000000000000000" pitchFamily="2" charset="2"/>
              <a:buChar char="q"/>
            </a:pPr>
            <a:r>
              <a:rPr lang="en-US" dirty="0" smtClean="0"/>
              <a:t>More fruits, vegetables and whole grain-rich foods</a:t>
            </a:r>
          </a:p>
          <a:p>
            <a:pPr lvl="1">
              <a:buFont typeface="Arial" panose="020B0604020202020204" pitchFamily="34" charset="0"/>
              <a:buChar char="•"/>
            </a:pPr>
            <a:r>
              <a:rPr lang="en-US" dirty="0" smtClean="0"/>
              <a:t>Student must select at least ½ cup of fruit or vegetable under Offer versus Serve</a:t>
            </a:r>
          </a:p>
          <a:p>
            <a:pPr>
              <a:buFont typeface="Wingdings" panose="05000000000000000000" pitchFamily="2" charset="2"/>
              <a:buChar char="q"/>
            </a:pPr>
            <a:r>
              <a:rPr lang="en-US" dirty="0" smtClean="0"/>
              <a:t>Less saturated </a:t>
            </a:r>
            <a:r>
              <a:rPr lang="en-US" dirty="0"/>
              <a:t>fat, trans fats and </a:t>
            </a:r>
            <a:r>
              <a:rPr lang="en-US" dirty="0" smtClean="0"/>
              <a:t>sodium</a:t>
            </a:r>
          </a:p>
          <a:p>
            <a:pPr>
              <a:buFont typeface="Wingdings" panose="05000000000000000000" pitchFamily="2" charset="2"/>
              <a:buChar char="q"/>
            </a:pPr>
            <a:r>
              <a:rPr lang="en-US" dirty="0" smtClean="0"/>
              <a:t>Age appropriate meals within weekly calorie ranges</a:t>
            </a:r>
          </a:p>
          <a:p>
            <a:pPr>
              <a:buFont typeface="Wingdings" panose="05000000000000000000" pitchFamily="2" charset="2"/>
              <a:buChar char="q"/>
            </a:pPr>
            <a:r>
              <a:rPr lang="en-US" dirty="0" smtClean="0"/>
              <a:t>Fat-free and low-fat milk</a:t>
            </a:r>
            <a:endParaRPr lang="en-US" dirty="0"/>
          </a:p>
          <a:p>
            <a:pPr marL="411163" indent="-342900">
              <a:buClr>
                <a:schemeClr val="tx2"/>
              </a:buClr>
              <a:buSzPct val="95000"/>
              <a:buFont typeface="Wingdings" pitchFamily="2" charset="2"/>
              <a:buChar char=""/>
              <a:defRPr/>
            </a:pPr>
            <a:endParaRPr lang="en-US" dirty="0" smtClean="0"/>
          </a:p>
          <a:p>
            <a:endParaRPr lang="en-US"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226552" cy="990600"/>
          </a:xfrm>
        </p:spPr>
        <p:txBody>
          <a:bodyPr>
            <a:normAutofit fontScale="90000"/>
          </a:bodyPr>
          <a:lstStyle/>
          <a:p>
            <a:r>
              <a:rPr lang="en-US" dirty="0" smtClean="0"/>
              <a:t>Updated Infant &amp; Pre-K </a:t>
            </a:r>
            <a:br>
              <a:rPr lang="en-US" dirty="0" smtClean="0"/>
            </a:br>
            <a:r>
              <a:rPr lang="en-US" dirty="0" smtClean="0"/>
              <a:t>Meal Requirements</a:t>
            </a:r>
            <a:endParaRPr lang="en-US" dirty="0"/>
          </a:p>
        </p:txBody>
      </p:sp>
      <p:sp>
        <p:nvSpPr>
          <p:cNvPr id="3" name="Slide Number Placeholder 2"/>
          <p:cNvSpPr>
            <a:spLocks noGrp="1"/>
          </p:cNvSpPr>
          <p:nvPr>
            <p:ph type="sldNum" sz="quarter" idx="12"/>
          </p:nvPr>
        </p:nvSpPr>
        <p:spPr/>
        <p:txBody>
          <a:bodyPr>
            <a:normAutofit fontScale="85000" lnSpcReduction="20000"/>
          </a:bodyPr>
          <a:lstStyle/>
          <a:p>
            <a:fld id="{73F3FA1D-00FC-4748-8435-6A84DB55078D}" type="slidenum">
              <a:rPr lang="en-US" smtClean="0"/>
              <a:pPr/>
              <a:t>38</a:t>
            </a:fld>
            <a:endParaRPr lang="en-US"/>
          </a:p>
        </p:txBody>
      </p:sp>
      <p:sp>
        <p:nvSpPr>
          <p:cNvPr id="4" name="Content Placeholder 3"/>
          <p:cNvSpPr>
            <a:spLocks noGrp="1"/>
          </p:cNvSpPr>
          <p:nvPr>
            <p:ph sz="quarter" idx="1"/>
          </p:nvPr>
        </p:nvSpPr>
        <p:spPr>
          <a:xfrm>
            <a:off x="612648" y="1600200"/>
            <a:ext cx="8153400" cy="2743200"/>
          </a:xfrm>
        </p:spPr>
        <p:txBody>
          <a:bodyPr/>
          <a:lstStyle/>
          <a:p>
            <a:pPr>
              <a:buFont typeface="Wingdings" panose="05000000000000000000" pitchFamily="2" charset="2"/>
              <a:buChar char="q"/>
            </a:pPr>
            <a:r>
              <a:rPr lang="en-US" dirty="0" smtClean="0"/>
              <a:t>Similar to the grade K-12 meal requirements, USDA updated the nutrition standards for meals served to infants and preschoolers in the NSLP and SBP</a:t>
            </a:r>
          </a:p>
          <a:p>
            <a:pPr lvl="1">
              <a:buFont typeface="Arial" panose="020B0604020202020204" pitchFamily="34" charset="0"/>
              <a:buChar char="•"/>
            </a:pPr>
            <a:r>
              <a:rPr lang="en-US" dirty="0" smtClean="0"/>
              <a:t>Changes effective October 1, 2017</a:t>
            </a:r>
          </a:p>
          <a:p>
            <a:pPr lvl="1">
              <a:buFont typeface="Arial" panose="020B0604020202020204" pitchFamily="34" charset="0"/>
              <a:buChar char="•"/>
            </a:pPr>
            <a:r>
              <a:rPr lang="en-US" dirty="0" smtClean="0"/>
              <a:t>One-year transition period: Fiscal Year 2018</a:t>
            </a:r>
          </a:p>
          <a:p>
            <a:pPr marL="0" indent="0">
              <a:buNone/>
            </a:pPr>
            <a:endParaRPr lang="en-US" dirty="0"/>
          </a:p>
        </p:txBody>
      </p:sp>
    </p:spTree>
    <p:extLst>
      <p:ext uri="{BB962C8B-B14F-4D97-AF65-F5344CB8AC3E}">
        <p14:creationId xmlns:p14="http://schemas.microsoft.com/office/powerpoint/2010/main" val="337250563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Updated Infant &amp; </a:t>
            </a:r>
            <a:r>
              <a:rPr lang="en-US" dirty="0" smtClean="0"/>
              <a:t>Pre-K Meal </a:t>
            </a:r>
            <a:r>
              <a:rPr lang="en-US" dirty="0"/>
              <a:t>Requirements</a:t>
            </a:r>
          </a:p>
        </p:txBody>
      </p:sp>
      <p:sp>
        <p:nvSpPr>
          <p:cNvPr id="3" name="Slide Number Placeholder 2"/>
          <p:cNvSpPr>
            <a:spLocks noGrp="1"/>
          </p:cNvSpPr>
          <p:nvPr>
            <p:ph type="sldNum" sz="quarter" idx="12"/>
          </p:nvPr>
        </p:nvSpPr>
        <p:spPr/>
        <p:txBody>
          <a:bodyPr>
            <a:normAutofit fontScale="85000" lnSpcReduction="20000"/>
          </a:bodyPr>
          <a:lstStyle/>
          <a:p>
            <a:fld id="{73F3FA1D-00FC-4748-8435-6A84DB55078D}" type="slidenum">
              <a:rPr lang="en-US" smtClean="0"/>
              <a:pPr/>
              <a:t>39</a:t>
            </a:fld>
            <a:endParaRPr lang="en-US"/>
          </a:p>
        </p:txBody>
      </p:sp>
      <p:sp>
        <p:nvSpPr>
          <p:cNvPr id="4" name="Content Placeholder 3"/>
          <p:cNvSpPr>
            <a:spLocks noGrp="1"/>
          </p:cNvSpPr>
          <p:nvPr>
            <p:ph sz="quarter" idx="1"/>
          </p:nvPr>
        </p:nvSpPr>
        <p:spPr>
          <a:xfrm>
            <a:off x="612648" y="1600200"/>
            <a:ext cx="8153400" cy="5105400"/>
          </a:xfrm>
        </p:spPr>
        <p:txBody>
          <a:bodyPr>
            <a:normAutofit/>
          </a:bodyPr>
          <a:lstStyle/>
          <a:p>
            <a:pPr>
              <a:buFont typeface="Wingdings" panose="05000000000000000000" pitchFamily="2" charset="2"/>
              <a:buChar char="q"/>
            </a:pPr>
            <a:r>
              <a:rPr lang="en-US" sz="2000" b="1" dirty="0" smtClean="0"/>
              <a:t>Infants</a:t>
            </a:r>
          </a:p>
          <a:p>
            <a:pPr lvl="1">
              <a:buFont typeface="Arial" panose="020B0604020202020204" pitchFamily="34" charset="0"/>
              <a:buChar char="•"/>
            </a:pPr>
            <a:r>
              <a:rPr lang="en-US" sz="1800" dirty="0" smtClean="0"/>
              <a:t>Meals reimbursed when mother breastfeeds on-site</a:t>
            </a:r>
          </a:p>
          <a:p>
            <a:pPr lvl="1">
              <a:buFont typeface="Arial" panose="020B0604020202020204" pitchFamily="34" charset="0"/>
              <a:buChar char="•"/>
            </a:pPr>
            <a:r>
              <a:rPr lang="en-US" sz="1800" dirty="0"/>
              <a:t>I</a:t>
            </a:r>
            <a:r>
              <a:rPr lang="en-US" sz="1800" dirty="0" smtClean="0"/>
              <a:t>ntroduction of solid foods delayed until around 6 months</a:t>
            </a:r>
          </a:p>
          <a:p>
            <a:pPr lvl="1">
              <a:buFont typeface="Arial" panose="020B0604020202020204" pitchFamily="34" charset="0"/>
              <a:buChar char="•"/>
            </a:pPr>
            <a:r>
              <a:rPr lang="en-US" sz="1800" dirty="0" smtClean="0"/>
              <a:t>More vegetables and fruit, and meat alternate options; no juice, cheese food or cheese spread</a:t>
            </a:r>
          </a:p>
          <a:p>
            <a:pPr>
              <a:buFont typeface="Wingdings" panose="05000000000000000000" pitchFamily="2" charset="2"/>
              <a:buChar char="q"/>
            </a:pPr>
            <a:r>
              <a:rPr lang="en-US" sz="2000" b="1" dirty="0" smtClean="0"/>
              <a:t>Preschoolers</a:t>
            </a:r>
          </a:p>
          <a:p>
            <a:pPr lvl="1">
              <a:buFont typeface="Arial" panose="020B0604020202020204" pitchFamily="34" charset="0"/>
              <a:buChar char="•"/>
            </a:pPr>
            <a:r>
              <a:rPr lang="en-US" sz="1800" dirty="0" smtClean="0"/>
              <a:t>Fluid milk must be unflavored</a:t>
            </a:r>
          </a:p>
          <a:p>
            <a:pPr lvl="1">
              <a:buFont typeface="Arial" panose="020B0604020202020204" pitchFamily="34" charset="0"/>
              <a:buChar char="•"/>
            </a:pPr>
            <a:r>
              <a:rPr lang="en-US" sz="1800" dirty="0" smtClean="0"/>
              <a:t>Juice is limited to once per day</a:t>
            </a:r>
          </a:p>
          <a:p>
            <a:pPr lvl="1">
              <a:buFont typeface="Arial" panose="020B0604020202020204" pitchFamily="34" charset="0"/>
              <a:buChar char="•"/>
            </a:pPr>
            <a:r>
              <a:rPr lang="en-US" sz="1800" dirty="0" smtClean="0"/>
              <a:t>One “whole grain-rich” grain per day; grain-based desserts are not creditable</a:t>
            </a:r>
          </a:p>
          <a:p>
            <a:pPr lvl="1">
              <a:buFont typeface="Arial" panose="020B0604020202020204" pitchFamily="34" charset="0"/>
              <a:buChar char="•"/>
            </a:pPr>
            <a:r>
              <a:rPr lang="en-US" sz="1800" dirty="0" smtClean="0"/>
              <a:t>Meat/meat alternate may be served in place of grains at breakfast 3x per week</a:t>
            </a:r>
          </a:p>
          <a:p>
            <a:pPr lvl="1">
              <a:buFont typeface="Arial" panose="020B0604020202020204" pitchFamily="34" charset="0"/>
              <a:buChar char="•"/>
            </a:pPr>
            <a:r>
              <a:rPr lang="en-US" sz="1800" dirty="0" smtClean="0"/>
              <a:t>Tofu and soy yogurt are creditable meat alternates</a:t>
            </a:r>
          </a:p>
          <a:p>
            <a:pPr lvl="1">
              <a:buFont typeface="Arial" panose="020B0604020202020204" pitchFamily="34" charset="0"/>
              <a:buChar char="•"/>
            </a:pPr>
            <a:r>
              <a:rPr lang="en-US" sz="1800" dirty="0" smtClean="0"/>
              <a:t>Sugar limits on yogurt and breakfast cereal</a:t>
            </a:r>
          </a:p>
          <a:p>
            <a:pPr lvl="1">
              <a:buFont typeface="Arial" panose="020B0604020202020204" pitchFamily="34" charset="0"/>
              <a:buChar char="•"/>
            </a:pPr>
            <a:r>
              <a:rPr lang="en-US" sz="1800" dirty="0" smtClean="0"/>
              <a:t>Deep fat frying on-site is prohibited</a:t>
            </a:r>
          </a:p>
          <a:p>
            <a:pPr lvl="1"/>
            <a:endParaRPr lang="en-US" sz="1700" dirty="0" smtClean="0"/>
          </a:p>
          <a:p>
            <a:pPr lvl="1"/>
            <a:endParaRPr lang="en-US" sz="1700" dirty="0" smtClean="0"/>
          </a:p>
          <a:p>
            <a:pPr lvl="1"/>
            <a:endParaRPr lang="en-US" sz="2100" dirty="0" smtClean="0"/>
          </a:p>
        </p:txBody>
      </p:sp>
    </p:spTree>
    <p:extLst>
      <p:ext uri="{BB962C8B-B14F-4D97-AF65-F5344CB8AC3E}">
        <p14:creationId xmlns:p14="http://schemas.microsoft.com/office/powerpoint/2010/main" val="413541838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Flexibility for Co-Mingled </a:t>
            </a:r>
            <a:br>
              <a:rPr lang="en-US" dirty="0" smtClean="0"/>
            </a:br>
            <a:r>
              <a:rPr lang="en-US" dirty="0" smtClean="0"/>
              <a:t>Preschool Meals</a:t>
            </a:r>
            <a:endParaRPr lang="en-US" dirty="0"/>
          </a:p>
        </p:txBody>
      </p:sp>
      <p:sp>
        <p:nvSpPr>
          <p:cNvPr id="3" name="Slide Number Placeholder 2"/>
          <p:cNvSpPr>
            <a:spLocks noGrp="1"/>
          </p:cNvSpPr>
          <p:nvPr>
            <p:ph type="sldNum" sz="quarter" idx="12"/>
          </p:nvPr>
        </p:nvSpPr>
        <p:spPr/>
        <p:txBody>
          <a:bodyPr>
            <a:normAutofit fontScale="85000" lnSpcReduction="20000"/>
          </a:bodyPr>
          <a:lstStyle/>
          <a:p>
            <a:fld id="{73F3FA1D-00FC-4748-8435-6A84DB55078D}" type="slidenum">
              <a:rPr lang="en-US" smtClean="0"/>
              <a:pPr/>
              <a:t>40</a:t>
            </a:fld>
            <a:endParaRPr lang="en-US"/>
          </a:p>
        </p:txBody>
      </p:sp>
      <p:sp>
        <p:nvSpPr>
          <p:cNvPr id="4" name="Content Placeholder 3"/>
          <p:cNvSpPr>
            <a:spLocks noGrp="1"/>
          </p:cNvSpPr>
          <p:nvPr>
            <p:ph sz="quarter" idx="1"/>
          </p:nvPr>
        </p:nvSpPr>
        <p:spPr/>
        <p:txBody>
          <a:bodyPr/>
          <a:lstStyle/>
          <a:p>
            <a:pPr>
              <a:buFont typeface="Wingdings" panose="05000000000000000000" pitchFamily="2" charset="2"/>
              <a:buChar char="q"/>
            </a:pPr>
            <a:r>
              <a:rPr lang="en-US" dirty="0" smtClean="0"/>
              <a:t>When students in Pre-K and grades K-5 are co-mingled during the meal service and Program operator is not able to serve grade-appropriate meals:</a:t>
            </a:r>
          </a:p>
          <a:p>
            <a:pPr lvl="1">
              <a:buFont typeface="Arial" panose="020B0604020202020204" pitchFamily="34" charset="0"/>
              <a:buChar char="•"/>
            </a:pPr>
            <a:r>
              <a:rPr lang="en-US" dirty="0" smtClean="0"/>
              <a:t>School may serve the K-5 meal pattern to both grade groups</a:t>
            </a:r>
          </a:p>
          <a:p>
            <a:pPr lvl="1">
              <a:buFont typeface="Arial" panose="020B0604020202020204" pitchFamily="34" charset="0"/>
              <a:buChar char="•"/>
            </a:pPr>
            <a:r>
              <a:rPr lang="en-US" dirty="0" smtClean="0"/>
              <a:t>See QAs in memorandum SP 37-2017, June 30, 2017</a:t>
            </a:r>
          </a:p>
          <a:p>
            <a:endParaRPr lang="en-US" dirty="0"/>
          </a:p>
        </p:txBody>
      </p:sp>
    </p:spTree>
    <p:extLst>
      <p:ext uri="{BB962C8B-B14F-4D97-AF65-F5344CB8AC3E}">
        <p14:creationId xmlns:p14="http://schemas.microsoft.com/office/powerpoint/2010/main" val="313950185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Local School Wellness Policy</a:t>
            </a:r>
            <a:endParaRPr lang="en-US" dirty="0"/>
          </a:p>
        </p:txBody>
      </p:sp>
      <p:sp>
        <p:nvSpPr>
          <p:cNvPr id="3" name="Slide Number Placeholder 2"/>
          <p:cNvSpPr>
            <a:spLocks noGrp="1"/>
          </p:cNvSpPr>
          <p:nvPr>
            <p:ph type="sldNum" sz="quarter" idx="12"/>
          </p:nvPr>
        </p:nvSpPr>
        <p:spPr/>
        <p:txBody>
          <a:bodyPr>
            <a:normAutofit fontScale="85000" lnSpcReduction="20000"/>
          </a:bodyPr>
          <a:lstStyle/>
          <a:p>
            <a:fld id="{73F3FA1D-00FC-4748-8435-6A84DB55078D}" type="slidenum">
              <a:rPr lang="en-US" smtClean="0"/>
              <a:pPr/>
              <a:t>41</a:t>
            </a:fld>
            <a:endParaRPr lang="en-US"/>
          </a:p>
        </p:txBody>
      </p:sp>
      <p:sp>
        <p:nvSpPr>
          <p:cNvPr id="4" name="Content Placeholder 3"/>
          <p:cNvSpPr>
            <a:spLocks noGrp="1"/>
          </p:cNvSpPr>
          <p:nvPr>
            <p:ph sz="quarter" idx="1"/>
          </p:nvPr>
        </p:nvSpPr>
        <p:spPr/>
        <p:txBody>
          <a:bodyPr>
            <a:normAutofit/>
          </a:bodyPr>
          <a:lstStyle/>
          <a:p>
            <a:pPr>
              <a:buFont typeface="Wingdings" panose="05000000000000000000" pitchFamily="2" charset="2"/>
              <a:buChar char="q"/>
            </a:pPr>
            <a:r>
              <a:rPr lang="en-US" dirty="0" smtClean="0"/>
              <a:t>Guides school </a:t>
            </a:r>
            <a:r>
              <a:rPr lang="en-US" dirty="0"/>
              <a:t>district’s efforts to establish a school environment that promotes students’ </a:t>
            </a:r>
            <a:r>
              <a:rPr lang="en-US" dirty="0" smtClean="0"/>
              <a:t>health, well-being </a:t>
            </a:r>
            <a:r>
              <a:rPr lang="en-US" dirty="0"/>
              <a:t>and ability to </a:t>
            </a:r>
            <a:r>
              <a:rPr lang="en-US" dirty="0" smtClean="0"/>
              <a:t>learn. Policy must include:</a:t>
            </a:r>
          </a:p>
          <a:p>
            <a:pPr lvl="1">
              <a:buFont typeface="Arial" panose="020B0604020202020204" pitchFamily="34" charset="0"/>
              <a:buChar char="•"/>
            </a:pPr>
            <a:r>
              <a:rPr lang="en-US" dirty="0" smtClean="0"/>
              <a:t>Specific goals to promote student wellness</a:t>
            </a:r>
          </a:p>
          <a:p>
            <a:pPr lvl="1">
              <a:buFont typeface="Arial" panose="020B0604020202020204" pitchFamily="34" charset="0"/>
              <a:buChar char="•"/>
            </a:pPr>
            <a:r>
              <a:rPr lang="en-US" dirty="0" smtClean="0"/>
              <a:t>Guidelines </a:t>
            </a:r>
            <a:r>
              <a:rPr lang="en-US" dirty="0"/>
              <a:t>for </a:t>
            </a:r>
            <a:r>
              <a:rPr lang="en-US" dirty="0" smtClean="0"/>
              <a:t>foods/beverages for sale or provided at no cost</a:t>
            </a:r>
          </a:p>
          <a:p>
            <a:pPr lvl="1">
              <a:buFont typeface="Arial" panose="020B0604020202020204" pitchFamily="34" charset="0"/>
              <a:buChar char="•"/>
            </a:pPr>
            <a:r>
              <a:rPr lang="en-US" dirty="0" smtClean="0"/>
              <a:t>Food/beverage marketing policies </a:t>
            </a:r>
            <a:r>
              <a:rPr lang="en-US" dirty="0"/>
              <a:t>that allow </a:t>
            </a:r>
            <a:r>
              <a:rPr lang="en-US" dirty="0" smtClean="0"/>
              <a:t>only </a:t>
            </a:r>
            <a:r>
              <a:rPr lang="en-US" dirty="0"/>
              <a:t>those </a:t>
            </a:r>
            <a:r>
              <a:rPr lang="en-US" dirty="0" smtClean="0"/>
              <a:t>foods/beverages </a:t>
            </a:r>
            <a:r>
              <a:rPr lang="en-US" dirty="0"/>
              <a:t>that meet </a:t>
            </a:r>
            <a:r>
              <a:rPr lang="en-US" dirty="0" smtClean="0"/>
              <a:t>Smart Snacks</a:t>
            </a:r>
          </a:p>
          <a:p>
            <a:pPr lvl="1">
              <a:buFont typeface="Arial" panose="020B0604020202020204" pitchFamily="34" charset="0"/>
              <a:buChar char="•"/>
            </a:pPr>
            <a:r>
              <a:rPr lang="en-US" dirty="0"/>
              <a:t>Description of public involvement, public updates, policy leadership, and evaluation plan.</a:t>
            </a:r>
          </a:p>
          <a:p>
            <a:endParaRPr lang="en-US" dirty="0"/>
          </a:p>
        </p:txBody>
      </p:sp>
    </p:spTree>
    <p:extLst>
      <p:ext uri="{BB962C8B-B14F-4D97-AF65-F5344CB8AC3E}">
        <p14:creationId xmlns:p14="http://schemas.microsoft.com/office/powerpoint/2010/main" val="398003316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Local School Wellness </a:t>
            </a:r>
            <a:r>
              <a:rPr lang="en-US" dirty="0" smtClean="0"/>
              <a:t>Policy </a:t>
            </a:r>
            <a:endParaRPr lang="en-US" dirty="0"/>
          </a:p>
        </p:txBody>
      </p:sp>
      <p:sp>
        <p:nvSpPr>
          <p:cNvPr id="3" name="Slide Number Placeholder 2"/>
          <p:cNvSpPr>
            <a:spLocks noGrp="1"/>
          </p:cNvSpPr>
          <p:nvPr>
            <p:ph type="sldNum" sz="quarter" idx="12"/>
          </p:nvPr>
        </p:nvSpPr>
        <p:spPr/>
        <p:txBody>
          <a:bodyPr>
            <a:normAutofit fontScale="85000" lnSpcReduction="20000"/>
          </a:bodyPr>
          <a:lstStyle/>
          <a:p>
            <a:fld id="{73F3FA1D-00FC-4748-8435-6A84DB55078D}" type="slidenum">
              <a:rPr lang="en-US" smtClean="0"/>
              <a:pPr/>
              <a:t>42</a:t>
            </a:fld>
            <a:endParaRPr lang="en-US"/>
          </a:p>
        </p:txBody>
      </p:sp>
      <p:sp>
        <p:nvSpPr>
          <p:cNvPr id="4" name="Content Placeholder 3"/>
          <p:cNvSpPr>
            <a:spLocks noGrp="1"/>
          </p:cNvSpPr>
          <p:nvPr>
            <p:ph sz="quarter" idx="1"/>
          </p:nvPr>
        </p:nvSpPr>
        <p:spPr/>
        <p:txBody>
          <a:bodyPr>
            <a:normAutofit/>
          </a:bodyPr>
          <a:lstStyle/>
          <a:p>
            <a:pPr marL="0" indent="0">
              <a:buNone/>
            </a:pPr>
            <a:r>
              <a:rPr lang="en-US" dirty="0" smtClean="0"/>
              <a:t>LEAs must:</a:t>
            </a:r>
          </a:p>
          <a:p>
            <a:pPr>
              <a:buFont typeface="Arial" panose="020B0604020202020204" pitchFamily="34" charset="0"/>
              <a:buChar char="•"/>
            </a:pPr>
            <a:r>
              <a:rPr lang="en-US" dirty="0" smtClean="0"/>
              <a:t>Assess local wellness policy every 3 years</a:t>
            </a:r>
            <a:endParaRPr lang="en-US" dirty="0"/>
          </a:p>
          <a:p>
            <a:pPr>
              <a:buFont typeface="Arial" panose="020B0604020202020204" pitchFamily="34" charset="0"/>
              <a:buChar char="•"/>
            </a:pPr>
            <a:r>
              <a:rPr lang="en-US" dirty="0" smtClean="0"/>
              <a:t>Update or modify the policy as appropriate</a:t>
            </a:r>
            <a:endParaRPr lang="en-US" dirty="0"/>
          </a:p>
          <a:p>
            <a:pPr>
              <a:buFont typeface="Arial" panose="020B0604020202020204" pitchFamily="34" charset="0"/>
              <a:buChar char="•"/>
            </a:pPr>
            <a:r>
              <a:rPr lang="en-US" dirty="0" smtClean="0"/>
              <a:t>Make available to the public:</a:t>
            </a:r>
            <a:endParaRPr lang="en-US" dirty="0"/>
          </a:p>
          <a:p>
            <a:pPr lvl="1">
              <a:buFont typeface="Courier New" panose="02070309020205020404" pitchFamily="49" charset="0"/>
              <a:buChar char="o"/>
            </a:pPr>
            <a:r>
              <a:rPr lang="en-US" dirty="0" smtClean="0"/>
              <a:t>The </a:t>
            </a:r>
            <a:r>
              <a:rPr lang="en-US" dirty="0"/>
              <a:t>wellness policy, including any updates to </a:t>
            </a:r>
            <a:r>
              <a:rPr lang="en-US" dirty="0" smtClean="0"/>
              <a:t>and about </a:t>
            </a:r>
            <a:r>
              <a:rPr lang="en-US" dirty="0"/>
              <a:t>the wellness </a:t>
            </a:r>
            <a:r>
              <a:rPr lang="en-US" dirty="0" smtClean="0"/>
              <a:t>policy</a:t>
            </a:r>
          </a:p>
          <a:p>
            <a:pPr lvl="1">
              <a:buFont typeface="Courier New" panose="02070309020205020404" pitchFamily="49" charset="0"/>
              <a:buChar char="o"/>
            </a:pPr>
            <a:r>
              <a:rPr lang="en-US" dirty="0" smtClean="0"/>
              <a:t>The </a:t>
            </a:r>
            <a:r>
              <a:rPr lang="en-US" dirty="0"/>
              <a:t>Triennial Assessment, including progress </a:t>
            </a:r>
            <a:r>
              <a:rPr lang="en-US" dirty="0" smtClean="0"/>
              <a:t>toward meeting </a:t>
            </a:r>
            <a:r>
              <a:rPr lang="en-US" dirty="0"/>
              <a:t>the goals of the </a:t>
            </a:r>
            <a:r>
              <a:rPr lang="en-US" dirty="0" smtClean="0"/>
              <a:t>policy</a:t>
            </a:r>
            <a:endParaRPr lang="en-US" dirty="0"/>
          </a:p>
        </p:txBody>
      </p:sp>
    </p:spTree>
    <p:extLst>
      <p:ext uri="{BB962C8B-B14F-4D97-AF65-F5344CB8AC3E}">
        <p14:creationId xmlns:p14="http://schemas.microsoft.com/office/powerpoint/2010/main" val="369739329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normAutofit fontScale="85000" lnSpcReduction="20000"/>
          </a:bodyPr>
          <a:lstStyle/>
          <a:p>
            <a:fld id="{73F3FA1D-00FC-4748-8435-6A84DB55078D}" type="slidenum">
              <a:rPr lang="en-US" smtClean="0"/>
              <a:pPr/>
              <a:t>43</a:t>
            </a:fld>
            <a:endParaRPr lang="en-US"/>
          </a:p>
        </p:txBody>
      </p:sp>
      <p:sp>
        <p:nvSpPr>
          <p:cNvPr id="4" name="Content Placeholder 3"/>
          <p:cNvSpPr>
            <a:spLocks noGrp="1"/>
          </p:cNvSpPr>
          <p:nvPr>
            <p:ph sz="quarter" idx="1"/>
          </p:nvPr>
        </p:nvSpPr>
        <p:spPr/>
        <p:txBody>
          <a:bodyPr/>
          <a:lstStyle/>
          <a:p>
            <a:pPr lvl="0">
              <a:buFont typeface="Wingdings" panose="05000000000000000000" pitchFamily="2" charset="2"/>
              <a:buChar char="q"/>
            </a:pPr>
            <a:r>
              <a:rPr lang="en-US" dirty="0" smtClean="0"/>
              <a:t>Standards for all foods and beverages sold outside of the Federal child nutrition programs in schools.  </a:t>
            </a:r>
          </a:p>
          <a:p>
            <a:pPr lvl="0">
              <a:buFont typeface="Wingdings" panose="05000000000000000000" pitchFamily="2" charset="2"/>
              <a:buChar char="q"/>
            </a:pPr>
            <a:r>
              <a:rPr lang="en-US" dirty="0" smtClean="0"/>
              <a:t>Nutrition standards apply to all foods sold: </a:t>
            </a:r>
          </a:p>
          <a:p>
            <a:pPr lvl="1">
              <a:buFont typeface="Arial" panose="020B0604020202020204" pitchFamily="34" charset="0"/>
              <a:buChar char="•"/>
            </a:pPr>
            <a:r>
              <a:rPr lang="en-US" dirty="0" smtClean="0"/>
              <a:t>outside the school meal programs </a:t>
            </a:r>
          </a:p>
          <a:p>
            <a:pPr lvl="1">
              <a:buFont typeface="Arial" panose="020B0604020202020204" pitchFamily="34" charset="0"/>
              <a:buChar char="•"/>
            </a:pPr>
            <a:r>
              <a:rPr lang="en-US" dirty="0" smtClean="0"/>
              <a:t>on the school campus; and</a:t>
            </a:r>
          </a:p>
          <a:p>
            <a:pPr lvl="1">
              <a:buFont typeface="Arial" panose="020B0604020202020204" pitchFamily="34" charset="0"/>
              <a:buChar char="•"/>
            </a:pPr>
            <a:r>
              <a:rPr lang="en-US" dirty="0" smtClean="0"/>
              <a:t>at any time during the school day. </a:t>
            </a:r>
          </a:p>
        </p:txBody>
      </p:sp>
      <p:sp>
        <p:nvSpPr>
          <p:cNvPr id="5" name="Title 1"/>
          <p:cNvSpPr txBox="1">
            <a:spLocks/>
          </p:cNvSpPr>
          <p:nvPr/>
        </p:nvSpPr>
        <p:spPr>
          <a:xfrm>
            <a:off x="612648" y="228600"/>
            <a:ext cx="8153400" cy="990600"/>
          </a:xfrm>
          <a:prstGeom prst="rect">
            <a:avLst/>
          </a:prstGeom>
        </p:spPr>
        <p:txBody>
          <a:bodyPr vert="horz" anchor="ctr">
            <a:normAutofit/>
          </a:bodyPr>
          <a:lstStyle>
            <a:lvl1pPr algn="l" rtl="0" eaLnBrk="1" latinLnBrk="0" hangingPunct="1">
              <a:spcBef>
                <a:spcPct val="0"/>
              </a:spcBef>
              <a:buNone/>
              <a:defRPr kumimoji="0" sz="4400" kern="1200">
                <a:solidFill>
                  <a:schemeClr val="tx2"/>
                </a:solidFill>
                <a:latin typeface="+mj-lt"/>
                <a:ea typeface="+mj-ea"/>
                <a:cs typeface="+mj-cs"/>
              </a:defRPr>
            </a:lvl1pPr>
          </a:lstStyle>
          <a:p>
            <a:r>
              <a:rPr lang="en-US" dirty="0" smtClean="0"/>
              <a:t>Smart Snacks in Schools</a:t>
            </a:r>
            <a:endParaRPr lang="en-US"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Smart Snacks Applicability</a:t>
            </a:r>
            <a:endParaRPr lang="en-US" dirty="0"/>
          </a:p>
        </p:txBody>
      </p:sp>
      <p:sp>
        <p:nvSpPr>
          <p:cNvPr id="3" name="Slide Number Placeholder 2"/>
          <p:cNvSpPr>
            <a:spLocks noGrp="1"/>
          </p:cNvSpPr>
          <p:nvPr>
            <p:ph type="sldNum" sz="quarter" idx="12"/>
          </p:nvPr>
        </p:nvSpPr>
        <p:spPr/>
        <p:txBody>
          <a:bodyPr>
            <a:normAutofit fontScale="85000" lnSpcReduction="20000"/>
          </a:bodyPr>
          <a:lstStyle/>
          <a:p>
            <a:fld id="{73F3FA1D-00FC-4748-8435-6A84DB55078D}" type="slidenum">
              <a:rPr lang="en-US" smtClean="0"/>
              <a:pPr/>
              <a:t>44</a:t>
            </a:fld>
            <a:endParaRPr lang="en-US"/>
          </a:p>
        </p:txBody>
      </p:sp>
      <p:sp>
        <p:nvSpPr>
          <p:cNvPr id="4" name="Content Placeholder 3"/>
          <p:cNvSpPr>
            <a:spLocks noGrp="1"/>
          </p:cNvSpPr>
          <p:nvPr>
            <p:ph sz="quarter" idx="1"/>
          </p:nvPr>
        </p:nvSpPr>
        <p:spPr/>
        <p:txBody>
          <a:bodyPr/>
          <a:lstStyle/>
          <a:p>
            <a:pPr lvl="0">
              <a:buNone/>
            </a:pPr>
            <a:r>
              <a:rPr lang="en-US" dirty="0" smtClean="0"/>
              <a:t>Including:</a:t>
            </a:r>
          </a:p>
          <a:p>
            <a:pPr lvl="1">
              <a:buFont typeface="Arial" pitchFamily="34" charset="0"/>
              <a:buChar char="•"/>
            </a:pPr>
            <a:r>
              <a:rPr lang="en-US" dirty="0" smtClean="0"/>
              <a:t>A la carte in the cafeteria</a:t>
            </a:r>
          </a:p>
          <a:p>
            <a:pPr lvl="1">
              <a:buFont typeface="Arial" pitchFamily="34" charset="0"/>
              <a:buChar char="•"/>
            </a:pPr>
            <a:r>
              <a:rPr lang="en-US" dirty="0" smtClean="0"/>
              <a:t>In school stores </a:t>
            </a:r>
          </a:p>
          <a:p>
            <a:pPr lvl="1">
              <a:buFont typeface="Arial" pitchFamily="34" charset="0"/>
              <a:buChar char="•"/>
            </a:pPr>
            <a:r>
              <a:rPr lang="en-US" dirty="0" smtClean="0"/>
              <a:t>Snack bars </a:t>
            </a:r>
          </a:p>
          <a:p>
            <a:pPr lvl="1">
              <a:buFont typeface="Arial" pitchFamily="34" charset="0"/>
              <a:buChar char="•"/>
            </a:pPr>
            <a:r>
              <a:rPr lang="en-US" dirty="0" smtClean="0"/>
              <a:t>Vending machines</a:t>
            </a:r>
          </a:p>
          <a:p>
            <a:pPr lvl="1">
              <a:buFont typeface="Arial" pitchFamily="34" charset="0"/>
              <a:buChar char="•"/>
            </a:pPr>
            <a:r>
              <a:rPr lang="en-US" dirty="0" smtClean="0"/>
              <a:t>Other venues</a:t>
            </a:r>
          </a:p>
          <a:p>
            <a:endParaRPr lang="en-US"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378952" cy="990600"/>
          </a:xfrm>
        </p:spPr>
        <p:txBody>
          <a:bodyPr>
            <a:normAutofit fontScale="90000"/>
          </a:bodyPr>
          <a:lstStyle/>
          <a:p>
            <a:r>
              <a:rPr lang="en-US" dirty="0" smtClean="0"/>
              <a:t>When do Smart Snacks </a:t>
            </a:r>
            <a:br>
              <a:rPr lang="en-US" dirty="0" smtClean="0"/>
            </a:br>
            <a:r>
              <a:rPr lang="en-US" dirty="0" smtClean="0"/>
              <a:t>standards apply?</a:t>
            </a:r>
            <a:endParaRPr lang="en-US" dirty="0"/>
          </a:p>
        </p:txBody>
      </p:sp>
      <p:sp>
        <p:nvSpPr>
          <p:cNvPr id="3" name="Content Placeholder 2"/>
          <p:cNvSpPr>
            <a:spLocks noGrp="1"/>
          </p:cNvSpPr>
          <p:nvPr>
            <p:ph idx="1"/>
          </p:nvPr>
        </p:nvSpPr>
        <p:spPr/>
        <p:txBody>
          <a:bodyPr/>
          <a:lstStyle/>
          <a:p>
            <a:pPr>
              <a:spcBef>
                <a:spcPts val="0"/>
              </a:spcBef>
              <a:buNone/>
            </a:pPr>
            <a:r>
              <a:rPr lang="en-US" u="sng" dirty="0" smtClean="0"/>
              <a:t>School day</a:t>
            </a:r>
            <a:r>
              <a:rPr lang="en-US" dirty="0" smtClean="0"/>
              <a:t> is the period from the midnight before, to </a:t>
            </a:r>
          </a:p>
          <a:p>
            <a:pPr>
              <a:spcBef>
                <a:spcPts val="0"/>
              </a:spcBef>
              <a:buNone/>
            </a:pPr>
            <a:r>
              <a:rPr lang="en-US" dirty="0" smtClean="0"/>
              <a:t>30 minutes after the end of the official school day.  </a:t>
            </a:r>
          </a:p>
          <a:p>
            <a:endParaRPr lang="en-US" dirty="0"/>
          </a:p>
        </p:txBody>
      </p:sp>
      <p:sp>
        <p:nvSpPr>
          <p:cNvPr id="4" name="Slide Number Placeholder 3"/>
          <p:cNvSpPr>
            <a:spLocks noGrp="1"/>
          </p:cNvSpPr>
          <p:nvPr>
            <p:ph type="sldNum" sz="quarter" idx="12"/>
          </p:nvPr>
        </p:nvSpPr>
        <p:spPr/>
        <p:txBody>
          <a:bodyPr>
            <a:normAutofit fontScale="85000" lnSpcReduction="20000"/>
          </a:bodyPr>
          <a:lstStyle/>
          <a:p>
            <a:fld id="{ACBB548E-D236-48B0-B771-751CF2B41A16}" type="slidenum">
              <a:rPr lang="en-US" smtClean="0"/>
              <a:pPr/>
              <a:t>45</a:t>
            </a:fld>
            <a:endParaRPr lang="en-US" dirty="0"/>
          </a:p>
        </p:txBody>
      </p:sp>
      <p:pic>
        <p:nvPicPr>
          <p:cNvPr id="108546" name="Picture 2" descr="academic,arms,chalkboards,classrooms,education,gestures,hands,raised,people,schools,students,answering"/>
          <p:cNvPicPr>
            <a:picLocks noChangeAspect="1" noChangeArrowheads="1"/>
          </p:cNvPicPr>
          <p:nvPr/>
        </p:nvPicPr>
        <p:blipFill>
          <a:blip r:embed="rId3" cstate="print"/>
          <a:srcRect t="13846" b="14769"/>
          <a:stretch>
            <a:fillRect/>
          </a:stretch>
        </p:blipFill>
        <p:spPr bwMode="auto">
          <a:xfrm>
            <a:off x="3130934" y="3657600"/>
            <a:ext cx="2882133" cy="2057400"/>
          </a:xfrm>
          <a:prstGeom prst="rect">
            <a:avLst/>
          </a:prstGeom>
          <a:noFill/>
          <a:ln w="38100">
            <a:solidFill>
              <a:schemeClr val="tx1"/>
            </a:solidFill>
          </a:ln>
          <a:effectLst>
            <a:outerShdw blurRad="50800" dist="38100" dir="5400000" algn="t" rotWithShape="0">
              <a:prstClr val="black">
                <a:alpha val="40000"/>
              </a:prstClr>
            </a:outerShdw>
          </a:effectLst>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Free and Reduced Price Meals</a:t>
            </a:r>
            <a:endParaRPr lang="en-US" dirty="0"/>
          </a:p>
        </p:txBody>
      </p:sp>
      <p:sp>
        <p:nvSpPr>
          <p:cNvPr id="4" name="Slide Number Placeholder 3"/>
          <p:cNvSpPr>
            <a:spLocks noGrp="1"/>
          </p:cNvSpPr>
          <p:nvPr>
            <p:ph type="sldNum" sz="quarter" idx="11"/>
          </p:nvPr>
        </p:nvSpPr>
        <p:spPr/>
        <p:txBody>
          <a:bodyPr/>
          <a:lstStyle/>
          <a:p>
            <a:fld id="{73F3FA1D-00FC-4748-8435-6A84DB55078D}" type="slidenum">
              <a:rPr lang="en-US" smtClean="0"/>
              <a:pPr/>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Eligibility</a:t>
            </a:r>
            <a:endParaRPr lang="en-US" dirty="0"/>
          </a:p>
        </p:txBody>
      </p:sp>
      <p:sp>
        <p:nvSpPr>
          <p:cNvPr id="3" name="Slide Number Placeholder 2"/>
          <p:cNvSpPr>
            <a:spLocks noGrp="1"/>
          </p:cNvSpPr>
          <p:nvPr>
            <p:ph type="sldNum" sz="quarter" idx="12"/>
          </p:nvPr>
        </p:nvSpPr>
        <p:spPr/>
        <p:txBody>
          <a:bodyPr>
            <a:normAutofit fontScale="85000" lnSpcReduction="20000"/>
          </a:bodyPr>
          <a:lstStyle/>
          <a:p>
            <a:fld id="{73F3FA1D-00FC-4748-8435-6A84DB55078D}" type="slidenum">
              <a:rPr lang="en-US" smtClean="0"/>
              <a:pPr/>
              <a:t>47</a:t>
            </a:fld>
            <a:endParaRPr lang="en-US"/>
          </a:p>
        </p:txBody>
      </p:sp>
      <p:sp>
        <p:nvSpPr>
          <p:cNvPr id="4" name="Content Placeholder 3"/>
          <p:cNvSpPr>
            <a:spLocks noGrp="1"/>
          </p:cNvSpPr>
          <p:nvPr>
            <p:ph sz="quarter" idx="1"/>
          </p:nvPr>
        </p:nvSpPr>
        <p:spPr/>
        <p:txBody>
          <a:bodyPr/>
          <a:lstStyle/>
          <a:p>
            <a:pPr marL="0" indent="0">
              <a:buNone/>
            </a:pPr>
            <a:r>
              <a:rPr lang="en-US" dirty="0" smtClean="0"/>
              <a:t>Two processes for determining:</a:t>
            </a:r>
          </a:p>
          <a:p>
            <a:pPr lvl="1">
              <a:buFont typeface="Arial" panose="020B0604020202020204" pitchFamily="34" charset="0"/>
              <a:buChar char="•"/>
            </a:pPr>
            <a:r>
              <a:rPr lang="en-US" dirty="0" smtClean="0"/>
              <a:t>Household Application</a:t>
            </a:r>
          </a:p>
          <a:p>
            <a:pPr lvl="2">
              <a:buFont typeface="Courier New" panose="02070309020205020404" pitchFamily="49" charset="0"/>
              <a:buChar char="o"/>
            </a:pPr>
            <a:r>
              <a:rPr lang="en-US" dirty="0" smtClean="0"/>
              <a:t>Income eligibility</a:t>
            </a:r>
          </a:p>
          <a:p>
            <a:pPr lvl="2">
              <a:buFont typeface="Courier New" panose="02070309020205020404" pitchFamily="49" charset="0"/>
              <a:buChar char="o"/>
            </a:pPr>
            <a:r>
              <a:rPr lang="en-US" dirty="0" smtClean="0"/>
              <a:t>Categorical eligibility</a:t>
            </a:r>
          </a:p>
          <a:p>
            <a:pPr lvl="1">
              <a:buFont typeface="Arial" panose="020B0604020202020204" pitchFamily="34" charset="0"/>
              <a:buChar char="•"/>
            </a:pPr>
            <a:r>
              <a:rPr lang="en-US" dirty="0" smtClean="0"/>
              <a:t>Direct certification</a:t>
            </a:r>
          </a:p>
          <a:p>
            <a:endParaRPr lang="en-US" dirty="0"/>
          </a:p>
        </p:txBody>
      </p:sp>
      <p:pic>
        <p:nvPicPr>
          <p:cNvPr id="5" name="Picture 1" descr="Z:\WP\School Programs\Images\SD000298.jpg"/>
          <p:cNvPicPr>
            <a:picLocks noChangeAspect="1" noChangeArrowheads="1"/>
          </p:cNvPicPr>
          <p:nvPr/>
        </p:nvPicPr>
        <p:blipFill>
          <a:blip r:embed="rId3" cstate="print"/>
          <a:srcRect/>
          <a:stretch>
            <a:fillRect/>
          </a:stretch>
        </p:blipFill>
        <p:spPr bwMode="auto">
          <a:xfrm>
            <a:off x="4953000" y="4038600"/>
            <a:ext cx="3871024" cy="2514600"/>
          </a:xfrm>
          <a:prstGeom prst="rect">
            <a:avLst/>
          </a:prstGeom>
          <a:noFill/>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Categorical Eligibility</a:t>
            </a:r>
            <a:endParaRPr lang="en-US" dirty="0"/>
          </a:p>
        </p:txBody>
      </p:sp>
      <p:sp>
        <p:nvSpPr>
          <p:cNvPr id="3" name="Slide Number Placeholder 2"/>
          <p:cNvSpPr>
            <a:spLocks noGrp="1"/>
          </p:cNvSpPr>
          <p:nvPr>
            <p:ph type="sldNum" sz="quarter" idx="12"/>
          </p:nvPr>
        </p:nvSpPr>
        <p:spPr/>
        <p:txBody>
          <a:bodyPr>
            <a:normAutofit fontScale="85000" lnSpcReduction="20000"/>
          </a:bodyPr>
          <a:lstStyle/>
          <a:p>
            <a:fld id="{73F3FA1D-00FC-4748-8435-6A84DB55078D}" type="slidenum">
              <a:rPr lang="en-US" smtClean="0"/>
              <a:pPr/>
              <a:t>48</a:t>
            </a:fld>
            <a:endParaRPr lang="en-US"/>
          </a:p>
        </p:txBody>
      </p:sp>
      <p:sp>
        <p:nvSpPr>
          <p:cNvPr id="4" name="Content Placeholder 3"/>
          <p:cNvSpPr>
            <a:spLocks noGrp="1"/>
          </p:cNvSpPr>
          <p:nvPr>
            <p:ph sz="quarter" idx="1"/>
          </p:nvPr>
        </p:nvSpPr>
        <p:spPr/>
        <p:txBody>
          <a:bodyPr/>
          <a:lstStyle/>
          <a:p>
            <a:pPr>
              <a:buFont typeface="Wingdings" panose="05000000000000000000" pitchFamily="2" charset="2"/>
              <a:buChar char="q"/>
            </a:pPr>
            <a:r>
              <a:rPr lang="en-US" dirty="0" smtClean="0"/>
              <a:t>Receipt of SNAP, TANF or FDPIR benefits</a:t>
            </a:r>
          </a:p>
          <a:p>
            <a:pPr lvl="1">
              <a:buFont typeface="Arial" panose="020B0604020202020204" pitchFamily="34" charset="0"/>
              <a:buChar char="•"/>
            </a:pPr>
            <a:r>
              <a:rPr lang="en-US" dirty="0" smtClean="0"/>
              <a:t>Eligibility extended to all children in household </a:t>
            </a:r>
          </a:p>
          <a:p>
            <a:pPr>
              <a:buFont typeface="Wingdings" panose="05000000000000000000" pitchFamily="2" charset="2"/>
              <a:buChar char="q"/>
            </a:pPr>
            <a:r>
              <a:rPr lang="en-US" dirty="0" smtClean="0"/>
              <a:t>“Other Source” status such as foster child or enrolled in Head Start</a:t>
            </a:r>
          </a:p>
          <a:p>
            <a:pPr lvl="1">
              <a:buFont typeface="Arial" panose="020B0604020202020204" pitchFamily="34" charset="0"/>
              <a:buChar char="•"/>
            </a:pPr>
            <a:r>
              <a:rPr lang="en-US" dirty="0" smtClean="0"/>
              <a:t>Individual eligibility </a:t>
            </a:r>
          </a:p>
          <a:p>
            <a:pPr>
              <a:buFont typeface="Wingdings" panose="05000000000000000000" pitchFamily="2" charset="2"/>
              <a:buChar char="q"/>
            </a:pPr>
            <a:r>
              <a:rPr lang="en-US" dirty="0" smtClean="0"/>
              <a:t>May be determined by application or direct certification</a:t>
            </a:r>
          </a:p>
          <a:p>
            <a:endParaRPr lang="en-US"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Comparison of Application Types</a:t>
            </a:r>
            <a:endParaRPr lang="en-US" dirty="0"/>
          </a:p>
        </p:txBody>
      </p:sp>
      <p:sp>
        <p:nvSpPr>
          <p:cNvPr id="3" name="Content Placeholder 2"/>
          <p:cNvSpPr>
            <a:spLocks noGrp="1"/>
          </p:cNvSpPr>
          <p:nvPr>
            <p:ph sz="quarter" idx="2"/>
          </p:nvPr>
        </p:nvSpPr>
        <p:spPr>
          <a:xfrm>
            <a:off x="609600" y="2438400"/>
            <a:ext cx="3886200" cy="4343400"/>
          </a:xfrm>
        </p:spPr>
        <p:txBody>
          <a:bodyPr>
            <a:normAutofit fontScale="92500" lnSpcReduction="10000"/>
          </a:bodyPr>
          <a:lstStyle/>
          <a:p>
            <a:pPr>
              <a:buFont typeface="Wingdings" panose="05000000000000000000" pitchFamily="2" charset="2"/>
              <a:buChar char="q"/>
            </a:pPr>
            <a:r>
              <a:rPr lang="en-US" sz="3100" dirty="0" smtClean="0"/>
              <a:t>Last four digits of the SSN of signing adult</a:t>
            </a:r>
          </a:p>
          <a:p>
            <a:pPr>
              <a:buFont typeface="Wingdings" panose="05000000000000000000" pitchFamily="2" charset="2"/>
              <a:buChar char="q"/>
            </a:pPr>
            <a:r>
              <a:rPr lang="en-US" sz="3100" dirty="0" smtClean="0"/>
              <a:t>Current income</a:t>
            </a:r>
          </a:p>
          <a:p>
            <a:pPr>
              <a:buFont typeface="Wingdings" panose="05000000000000000000" pitchFamily="2" charset="2"/>
              <a:buChar char="q"/>
            </a:pPr>
            <a:r>
              <a:rPr lang="en-US" sz="3100" dirty="0" smtClean="0"/>
              <a:t>Frequency of income</a:t>
            </a:r>
          </a:p>
          <a:p>
            <a:pPr>
              <a:buFont typeface="Wingdings" panose="05000000000000000000" pitchFamily="2" charset="2"/>
              <a:buChar char="q"/>
            </a:pPr>
            <a:r>
              <a:rPr lang="en-US" sz="3100" dirty="0" smtClean="0"/>
              <a:t>Source of the income</a:t>
            </a:r>
          </a:p>
          <a:p>
            <a:pPr>
              <a:buFont typeface="Wingdings" panose="05000000000000000000" pitchFamily="2" charset="2"/>
              <a:buChar char="q"/>
            </a:pPr>
            <a:r>
              <a:rPr lang="en-US" sz="3100" dirty="0" smtClean="0"/>
              <a:t>Household members, including child</a:t>
            </a:r>
          </a:p>
          <a:p>
            <a:pPr>
              <a:buFont typeface="Wingdings" panose="05000000000000000000" pitchFamily="2" charset="2"/>
              <a:buChar char="q"/>
            </a:pPr>
            <a:r>
              <a:rPr lang="en-US" sz="3100" dirty="0" smtClean="0"/>
              <a:t>Signature of adult household member</a:t>
            </a:r>
          </a:p>
          <a:p>
            <a:endParaRPr lang="en-US" dirty="0"/>
          </a:p>
        </p:txBody>
      </p:sp>
      <p:sp>
        <p:nvSpPr>
          <p:cNvPr id="4" name="Content Placeholder 3"/>
          <p:cNvSpPr>
            <a:spLocks noGrp="1"/>
          </p:cNvSpPr>
          <p:nvPr>
            <p:ph sz="quarter" idx="4"/>
          </p:nvPr>
        </p:nvSpPr>
        <p:spPr/>
        <p:txBody>
          <a:bodyPr>
            <a:normAutofit/>
          </a:bodyPr>
          <a:lstStyle/>
          <a:p>
            <a:pPr>
              <a:buFont typeface="Wingdings" panose="05000000000000000000" pitchFamily="2" charset="2"/>
              <a:buChar char="q"/>
            </a:pPr>
            <a:r>
              <a:rPr lang="en-US" dirty="0" smtClean="0"/>
              <a:t>Child’s name</a:t>
            </a:r>
          </a:p>
          <a:p>
            <a:pPr>
              <a:buFont typeface="Wingdings" panose="05000000000000000000" pitchFamily="2" charset="2"/>
              <a:buChar char="q"/>
            </a:pPr>
            <a:r>
              <a:rPr lang="en-US" dirty="0" smtClean="0"/>
              <a:t>Case number  or indication of status</a:t>
            </a:r>
          </a:p>
          <a:p>
            <a:pPr>
              <a:buFont typeface="Wingdings" panose="05000000000000000000" pitchFamily="2" charset="2"/>
              <a:buChar char="q"/>
            </a:pPr>
            <a:r>
              <a:rPr lang="en-US" dirty="0" smtClean="0"/>
              <a:t>Signature of adult household member</a:t>
            </a:r>
          </a:p>
          <a:p>
            <a:endParaRPr lang="en-US" sz="2700" dirty="0"/>
          </a:p>
        </p:txBody>
      </p:sp>
      <p:sp>
        <p:nvSpPr>
          <p:cNvPr id="5" name="Slide Number Placeholder 4"/>
          <p:cNvSpPr>
            <a:spLocks noGrp="1"/>
          </p:cNvSpPr>
          <p:nvPr>
            <p:ph type="sldNum" sz="quarter" idx="16"/>
          </p:nvPr>
        </p:nvSpPr>
        <p:spPr/>
        <p:txBody>
          <a:bodyPr>
            <a:normAutofit fontScale="85000" lnSpcReduction="20000"/>
          </a:bodyPr>
          <a:lstStyle/>
          <a:p>
            <a:fld id="{73F3FA1D-00FC-4748-8435-6A84DB55078D}" type="slidenum">
              <a:rPr lang="en-US" smtClean="0"/>
              <a:pPr/>
              <a:t>49</a:t>
            </a:fld>
            <a:endParaRPr lang="en-US"/>
          </a:p>
        </p:txBody>
      </p:sp>
      <p:sp>
        <p:nvSpPr>
          <p:cNvPr id="6" name="Text Placeholder 5"/>
          <p:cNvSpPr>
            <a:spLocks noGrp="1"/>
          </p:cNvSpPr>
          <p:nvPr>
            <p:ph type="body" sz="quarter" idx="1"/>
          </p:nvPr>
        </p:nvSpPr>
        <p:spPr/>
        <p:txBody>
          <a:bodyPr>
            <a:normAutofit/>
          </a:bodyPr>
          <a:lstStyle/>
          <a:p>
            <a:r>
              <a:rPr lang="en-US" dirty="0" smtClean="0"/>
              <a:t>Income Application</a:t>
            </a:r>
            <a:endParaRPr lang="en-US" dirty="0"/>
          </a:p>
        </p:txBody>
      </p:sp>
      <p:sp>
        <p:nvSpPr>
          <p:cNvPr id="7" name="Text Placeholder 6"/>
          <p:cNvSpPr>
            <a:spLocks noGrp="1"/>
          </p:cNvSpPr>
          <p:nvPr>
            <p:ph type="body" sz="quarter" idx="3"/>
          </p:nvPr>
        </p:nvSpPr>
        <p:spPr/>
        <p:txBody>
          <a:bodyPr/>
          <a:lstStyle/>
          <a:p>
            <a:r>
              <a:rPr lang="en-US" dirty="0" smtClean="0"/>
              <a:t>Categorical Application</a:t>
            </a:r>
            <a:endParaRPr lang="en-US"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Income Eligibility Guidelines (IEGs)</a:t>
            </a:r>
            <a:endParaRPr lang="en-US" dirty="0"/>
          </a:p>
        </p:txBody>
      </p:sp>
      <p:sp>
        <p:nvSpPr>
          <p:cNvPr id="3" name="Slide Number Placeholder 2"/>
          <p:cNvSpPr>
            <a:spLocks noGrp="1"/>
          </p:cNvSpPr>
          <p:nvPr>
            <p:ph type="sldNum" sz="quarter" idx="12"/>
          </p:nvPr>
        </p:nvSpPr>
        <p:spPr/>
        <p:txBody>
          <a:bodyPr>
            <a:normAutofit fontScale="85000" lnSpcReduction="20000"/>
          </a:bodyPr>
          <a:lstStyle/>
          <a:p>
            <a:fld id="{73F3FA1D-00FC-4748-8435-6A84DB55078D}" type="slidenum">
              <a:rPr lang="en-US" smtClean="0"/>
              <a:pPr/>
              <a:t>50</a:t>
            </a:fld>
            <a:endParaRPr lang="en-US"/>
          </a:p>
        </p:txBody>
      </p:sp>
      <p:sp>
        <p:nvSpPr>
          <p:cNvPr id="4" name="Content Placeholder 3"/>
          <p:cNvSpPr>
            <a:spLocks noGrp="1"/>
          </p:cNvSpPr>
          <p:nvPr>
            <p:ph sz="quarter" idx="1"/>
          </p:nvPr>
        </p:nvSpPr>
        <p:spPr/>
        <p:txBody>
          <a:bodyPr/>
          <a:lstStyle/>
          <a:p>
            <a:pPr>
              <a:buFont typeface="Wingdings" panose="05000000000000000000" pitchFamily="2" charset="2"/>
              <a:buChar char="q"/>
            </a:pPr>
            <a:r>
              <a:rPr lang="en-US" dirty="0" smtClean="0"/>
              <a:t>Used to determine eligibility for free or reduced price meals based on the family’s income </a:t>
            </a:r>
          </a:p>
          <a:p>
            <a:pPr>
              <a:buFont typeface="Wingdings" panose="05000000000000000000" pitchFamily="2" charset="2"/>
              <a:buChar char="q"/>
            </a:pPr>
            <a:r>
              <a:rPr lang="en-US" dirty="0" smtClean="0"/>
              <a:t>FNS makes these calculations based upon the Federal poverty guidelines</a:t>
            </a:r>
          </a:p>
          <a:p>
            <a:pPr>
              <a:buFont typeface="Wingdings" panose="05000000000000000000" pitchFamily="2" charset="2"/>
              <a:buChar char="q"/>
            </a:pPr>
            <a:r>
              <a:rPr lang="en-US" dirty="0" smtClean="0"/>
              <a:t>Issued in the Spring each year</a:t>
            </a:r>
          </a:p>
          <a:p>
            <a:endParaRPr lang="en-US"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Income for Eligibility</a:t>
            </a:r>
            <a:endParaRPr lang="en-US" dirty="0"/>
          </a:p>
        </p:txBody>
      </p:sp>
      <p:sp>
        <p:nvSpPr>
          <p:cNvPr id="3" name="Slide Number Placeholder 2"/>
          <p:cNvSpPr>
            <a:spLocks noGrp="1"/>
          </p:cNvSpPr>
          <p:nvPr>
            <p:ph type="sldNum" sz="quarter" idx="12"/>
          </p:nvPr>
        </p:nvSpPr>
        <p:spPr/>
        <p:txBody>
          <a:bodyPr>
            <a:normAutofit fontScale="85000" lnSpcReduction="20000"/>
          </a:bodyPr>
          <a:lstStyle/>
          <a:p>
            <a:fld id="{73F3FA1D-00FC-4748-8435-6A84DB55078D}" type="slidenum">
              <a:rPr lang="en-US" smtClean="0"/>
              <a:pPr/>
              <a:t>51</a:t>
            </a:fld>
            <a:endParaRPr lang="en-US"/>
          </a:p>
        </p:txBody>
      </p:sp>
      <p:sp>
        <p:nvSpPr>
          <p:cNvPr id="4" name="Content Placeholder 3"/>
          <p:cNvSpPr>
            <a:spLocks noGrp="1"/>
          </p:cNvSpPr>
          <p:nvPr>
            <p:ph sz="quarter" idx="1"/>
          </p:nvPr>
        </p:nvSpPr>
        <p:spPr/>
        <p:txBody>
          <a:bodyPr/>
          <a:lstStyle/>
          <a:p>
            <a:pPr>
              <a:buFont typeface="Wingdings" panose="05000000000000000000" pitchFamily="2" charset="2"/>
              <a:buChar char="q"/>
            </a:pPr>
            <a:r>
              <a:rPr lang="en-US" dirty="0" smtClean="0"/>
              <a:t>Children from families whose income equals 130 percent of poverty or less are eligible for free meals</a:t>
            </a:r>
          </a:p>
          <a:p>
            <a:pPr>
              <a:buFont typeface="Wingdings" panose="05000000000000000000" pitchFamily="2" charset="2"/>
              <a:buChar char="q"/>
            </a:pPr>
            <a:r>
              <a:rPr lang="en-US" dirty="0" smtClean="0"/>
              <a:t>Children from families whose income is more than 130 and no more than than 185 percent of poverty are eligible for reduced price meals</a:t>
            </a:r>
          </a:p>
          <a:p>
            <a:pPr>
              <a:buFont typeface="Wingdings" panose="05000000000000000000" pitchFamily="2" charset="2"/>
              <a:buChar char="q"/>
            </a:pPr>
            <a:r>
              <a:rPr lang="en-US" dirty="0" smtClean="0"/>
              <a:t>Children from families whose household income is above 185 percent of poverty pay full price for their meals</a:t>
            </a:r>
          </a:p>
          <a:p>
            <a:endParaRPr lang="en-US"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
            </a:r>
            <a:br>
              <a:rPr lang="en-US" dirty="0"/>
            </a:br>
            <a:r>
              <a:rPr lang="en-US" sz="4000" dirty="0"/>
              <a:t>Income Eligibility Guidelines </a:t>
            </a:r>
            <a:r>
              <a:rPr lang="en-US" sz="4000"/>
              <a:t>SY </a:t>
            </a:r>
            <a:r>
              <a:rPr lang="en-US" sz="4000" smtClean="0"/>
              <a:t>2020-2021</a:t>
            </a:r>
            <a:r>
              <a:rPr lang="en-US" dirty="0"/>
              <a:t/>
            </a:r>
            <a:br>
              <a:rPr lang="en-US" dirty="0"/>
            </a:br>
            <a:endParaRPr lang="en-US" dirty="0"/>
          </a:p>
        </p:txBody>
      </p:sp>
      <p:sp>
        <p:nvSpPr>
          <p:cNvPr id="3" name="Slide Number Placeholder 2"/>
          <p:cNvSpPr>
            <a:spLocks noGrp="1"/>
          </p:cNvSpPr>
          <p:nvPr>
            <p:ph type="sldNum" sz="quarter" idx="12"/>
          </p:nvPr>
        </p:nvSpPr>
        <p:spPr/>
        <p:txBody>
          <a:bodyPr>
            <a:normAutofit fontScale="85000" lnSpcReduction="20000"/>
          </a:bodyPr>
          <a:lstStyle/>
          <a:p>
            <a:fld id="{73F3FA1D-00FC-4748-8435-6A84DB55078D}" type="slidenum">
              <a:rPr lang="en-US" smtClean="0"/>
              <a:pPr/>
              <a:t>52</a:t>
            </a:fld>
            <a:endParaRPr lang="en-US"/>
          </a:p>
        </p:txBody>
      </p:sp>
      <p:pic>
        <p:nvPicPr>
          <p:cNvPr id="8" name="Content Placeholder 7"/>
          <p:cNvPicPr>
            <a:picLocks noGrp="1" noChangeAspect="1"/>
          </p:cNvPicPr>
          <p:nvPr>
            <p:ph sz="quarter" idx="1"/>
          </p:nvPr>
        </p:nvPicPr>
        <p:blipFill>
          <a:blip r:embed="rId3">
            <a:extLst>
              <a:ext uri="{28A0092B-C50C-407E-A947-70E740481C1C}">
                <a14:useLocalDpi xmlns:a14="http://schemas.microsoft.com/office/drawing/2010/main" val="0"/>
              </a:ext>
            </a:extLst>
          </a:blip>
          <a:stretch>
            <a:fillRect/>
          </a:stretch>
        </p:blipFill>
        <p:spPr>
          <a:xfrm>
            <a:off x="246647" y="1676400"/>
            <a:ext cx="8750914" cy="3375183"/>
          </a:xfrm>
        </p:spPr>
      </p:pic>
    </p:spTree>
    <p:extLst>
      <p:ext uri="{BB962C8B-B14F-4D97-AF65-F5344CB8AC3E}">
        <p14:creationId xmlns:p14="http://schemas.microsoft.com/office/powerpoint/2010/main" val="319235878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Income and Households</a:t>
            </a:r>
            <a:endParaRPr lang="en-US" dirty="0"/>
          </a:p>
        </p:txBody>
      </p:sp>
      <p:sp>
        <p:nvSpPr>
          <p:cNvPr id="3" name="Slide Number Placeholder 2"/>
          <p:cNvSpPr>
            <a:spLocks noGrp="1"/>
          </p:cNvSpPr>
          <p:nvPr>
            <p:ph type="sldNum" sz="quarter" idx="12"/>
          </p:nvPr>
        </p:nvSpPr>
        <p:spPr/>
        <p:txBody>
          <a:bodyPr>
            <a:normAutofit fontScale="85000" lnSpcReduction="20000"/>
          </a:bodyPr>
          <a:lstStyle/>
          <a:p>
            <a:fld id="{73F3FA1D-00FC-4748-8435-6A84DB55078D}" type="slidenum">
              <a:rPr lang="en-US" smtClean="0"/>
              <a:pPr/>
              <a:t>53</a:t>
            </a:fld>
            <a:endParaRPr lang="en-US"/>
          </a:p>
        </p:txBody>
      </p:sp>
      <p:sp>
        <p:nvSpPr>
          <p:cNvPr id="4" name="Content Placeholder 3"/>
          <p:cNvSpPr>
            <a:spLocks noGrp="1"/>
          </p:cNvSpPr>
          <p:nvPr>
            <p:ph sz="quarter" idx="1"/>
          </p:nvPr>
        </p:nvSpPr>
        <p:spPr/>
        <p:txBody>
          <a:bodyPr/>
          <a:lstStyle/>
          <a:p>
            <a:pPr>
              <a:buFont typeface="Wingdings" panose="05000000000000000000" pitchFamily="2" charset="2"/>
              <a:buChar char="q"/>
            </a:pPr>
            <a:r>
              <a:rPr lang="en-US" dirty="0" smtClean="0"/>
              <a:t>Income</a:t>
            </a:r>
          </a:p>
          <a:p>
            <a:pPr lvl="1">
              <a:buFont typeface="Arial" panose="020B0604020202020204" pitchFamily="34" charset="0"/>
              <a:buChar char="•"/>
            </a:pPr>
            <a:r>
              <a:rPr lang="en-US" dirty="0" smtClean="0"/>
              <a:t>Before any deductions (such as taxes, Social Security taxes, insurance premiums, charitable contributions and bonds)</a:t>
            </a:r>
          </a:p>
          <a:p>
            <a:pPr>
              <a:buFont typeface="Wingdings" panose="05000000000000000000" pitchFamily="2" charset="2"/>
              <a:buChar char="q"/>
            </a:pPr>
            <a:r>
              <a:rPr lang="en-US" dirty="0" smtClean="0"/>
              <a:t>Household</a:t>
            </a:r>
          </a:p>
          <a:p>
            <a:pPr lvl="1">
              <a:buFont typeface="Arial" panose="020B0604020202020204" pitchFamily="34" charset="0"/>
              <a:buChar char="•"/>
            </a:pPr>
            <a:r>
              <a:rPr lang="en-US" dirty="0" smtClean="0"/>
              <a:t>A group of related or non-related people living under one roof as one economic unit</a:t>
            </a:r>
          </a:p>
          <a:p>
            <a:endParaRPr lang="en-US"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Migrant, Runaway, or Homeless Children</a:t>
            </a:r>
            <a:endParaRPr lang="en-US" dirty="0"/>
          </a:p>
        </p:txBody>
      </p:sp>
      <p:sp>
        <p:nvSpPr>
          <p:cNvPr id="3" name="Slide Number Placeholder 2"/>
          <p:cNvSpPr>
            <a:spLocks noGrp="1"/>
          </p:cNvSpPr>
          <p:nvPr>
            <p:ph type="sldNum" sz="quarter" idx="12"/>
          </p:nvPr>
        </p:nvSpPr>
        <p:spPr/>
        <p:txBody>
          <a:bodyPr>
            <a:normAutofit fontScale="85000" lnSpcReduction="20000"/>
          </a:bodyPr>
          <a:lstStyle/>
          <a:p>
            <a:fld id="{73F3FA1D-00FC-4748-8435-6A84DB55078D}" type="slidenum">
              <a:rPr lang="en-US" smtClean="0"/>
              <a:pPr/>
              <a:t>54</a:t>
            </a:fld>
            <a:endParaRPr lang="en-US"/>
          </a:p>
        </p:txBody>
      </p:sp>
      <p:sp>
        <p:nvSpPr>
          <p:cNvPr id="4" name="Content Placeholder 3"/>
          <p:cNvSpPr>
            <a:spLocks noGrp="1"/>
          </p:cNvSpPr>
          <p:nvPr>
            <p:ph sz="quarter" idx="1"/>
          </p:nvPr>
        </p:nvSpPr>
        <p:spPr/>
        <p:txBody>
          <a:bodyPr/>
          <a:lstStyle/>
          <a:p>
            <a:r>
              <a:rPr lang="en-US" dirty="0" smtClean="0"/>
              <a:t>Migrant children in the Migrant Education Program</a:t>
            </a:r>
          </a:p>
          <a:p>
            <a:r>
              <a:rPr lang="en-US" dirty="0" smtClean="0"/>
              <a:t>Runaways in the programs under Runaway and Homeless Youth Act</a:t>
            </a:r>
          </a:p>
          <a:p>
            <a:r>
              <a:rPr lang="en-US" dirty="0" smtClean="0"/>
              <a:t>Homeless children under the McKinney-Vento Act</a:t>
            </a:r>
          </a:p>
          <a:p>
            <a:endParaRPr lang="en-US"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Foster Children &amp; Head Start</a:t>
            </a:r>
            <a:endParaRPr lang="en-US" dirty="0"/>
          </a:p>
        </p:txBody>
      </p:sp>
      <p:sp>
        <p:nvSpPr>
          <p:cNvPr id="3" name="Slide Number Placeholder 2"/>
          <p:cNvSpPr>
            <a:spLocks noGrp="1"/>
          </p:cNvSpPr>
          <p:nvPr>
            <p:ph type="sldNum" sz="quarter" idx="12"/>
          </p:nvPr>
        </p:nvSpPr>
        <p:spPr/>
        <p:txBody>
          <a:bodyPr>
            <a:normAutofit fontScale="85000" lnSpcReduction="20000"/>
          </a:bodyPr>
          <a:lstStyle/>
          <a:p>
            <a:fld id="{73F3FA1D-00FC-4748-8435-6A84DB55078D}" type="slidenum">
              <a:rPr lang="en-US" smtClean="0"/>
              <a:pPr/>
              <a:t>55</a:t>
            </a:fld>
            <a:endParaRPr lang="en-US"/>
          </a:p>
        </p:txBody>
      </p:sp>
      <p:sp>
        <p:nvSpPr>
          <p:cNvPr id="4" name="Content Placeholder 3"/>
          <p:cNvSpPr>
            <a:spLocks noGrp="1"/>
          </p:cNvSpPr>
          <p:nvPr>
            <p:ph sz="quarter" idx="1"/>
          </p:nvPr>
        </p:nvSpPr>
        <p:spPr/>
        <p:txBody>
          <a:bodyPr/>
          <a:lstStyle/>
          <a:p>
            <a:pPr>
              <a:buFont typeface="Wingdings" panose="05000000000000000000" pitchFamily="2" charset="2"/>
              <a:buChar char="q"/>
            </a:pPr>
            <a:r>
              <a:rPr lang="en-US" dirty="0" smtClean="0"/>
              <a:t>Foster Children </a:t>
            </a:r>
          </a:p>
          <a:p>
            <a:pPr lvl="1">
              <a:buFont typeface="Arial" panose="020B0604020202020204" pitchFamily="34" charset="0"/>
              <a:buChar char="•"/>
            </a:pPr>
            <a:r>
              <a:rPr lang="en-US" sz="2400" dirty="0" smtClean="0"/>
              <a:t>Any child whose care and placement is the responsibility of the State</a:t>
            </a:r>
          </a:p>
          <a:p>
            <a:pPr lvl="1">
              <a:buFont typeface="Arial" panose="020B0604020202020204" pitchFamily="34" charset="0"/>
              <a:buChar char="•"/>
            </a:pPr>
            <a:r>
              <a:rPr lang="en-US" sz="2400" dirty="0" smtClean="0"/>
              <a:t>Any child who is formally placed by a court with a caretaker household</a:t>
            </a:r>
          </a:p>
          <a:p>
            <a:pPr>
              <a:buFont typeface="Wingdings" panose="05000000000000000000" pitchFamily="2" charset="2"/>
              <a:buChar char="q"/>
            </a:pPr>
            <a:r>
              <a:rPr lang="en-US" dirty="0" smtClean="0"/>
              <a:t>Head Start</a:t>
            </a:r>
          </a:p>
          <a:p>
            <a:pPr lvl="1">
              <a:buFont typeface="Arial" panose="020B0604020202020204" pitchFamily="34" charset="0"/>
              <a:buChar char="•"/>
            </a:pPr>
            <a:r>
              <a:rPr lang="en-US" sz="2400" u="sng" dirty="0" smtClean="0"/>
              <a:t>All children</a:t>
            </a:r>
            <a:r>
              <a:rPr lang="en-US" sz="2400" dirty="0" smtClean="0"/>
              <a:t> enrolled in Head Start are categorically eligible</a:t>
            </a:r>
          </a:p>
          <a:p>
            <a:endParaRPr lang="en-US"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Mandatory Direct Certification</a:t>
            </a:r>
            <a:endParaRPr lang="en-US" dirty="0"/>
          </a:p>
        </p:txBody>
      </p:sp>
      <p:sp>
        <p:nvSpPr>
          <p:cNvPr id="3" name="Slide Number Placeholder 2"/>
          <p:cNvSpPr>
            <a:spLocks noGrp="1"/>
          </p:cNvSpPr>
          <p:nvPr>
            <p:ph type="sldNum" sz="quarter" idx="12"/>
          </p:nvPr>
        </p:nvSpPr>
        <p:spPr/>
        <p:txBody>
          <a:bodyPr>
            <a:normAutofit fontScale="85000" lnSpcReduction="20000"/>
          </a:bodyPr>
          <a:lstStyle/>
          <a:p>
            <a:fld id="{73F3FA1D-00FC-4748-8435-6A84DB55078D}" type="slidenum">
              <a:rPr lang="en-US" smtClean="0"/>
              <a:pPr/>
              <a:t>56</a:t>
            </a:fld>
            <a:endParaRPr lang="en-US"/>
          </a:p>
        </p:txBody>
      </p:sp>
      <p:sp>
        <p:nvSpPr>
          <p:cNvPr id="4" name="Content Placeholder 3"/>
          <p:cNvSpPr>
            <a:spLocks noGrp="1"/>
          </p:cNvSpPr>
          <p:nvPr>
            <p:ph sz="quarter" idx="1"/>
          </p:nvPr>
        </p:nvSpPr>
        <p:spPr/>
        <p:txBody>
          <a:bodyPr/>
          <a:lstStyle/>
          <a:p>
            <a:pPr>
              <a:buFont typeface="Wingdings" panose="05000000000000000000" pitchFamily="2" charset="2"/>
              <a:buChar char="q"/>
            </a:pPr>
            <a:r>
              <a:rPr lang="en-US" dirty="0" smtClean="0"/>
              <a:t>Requires the LEA to conduct direct certification with SNAP at least three times per year </a:t>
            </a:r>
          </a:p>
          <a:p>
            <a:pPr>
              <a:buFont typeface="Wingdings" panose="05000000000000000000" pitchFamily="2" charset="2"/>
              <a:buChar char="q"/>
            </a:pPr>
            <a:r>
              <a:rPr lang="en-US" dirty="0" smtClean="0"/>
              <a:t>All children in the household certified for free meals if any child or adult in the household receives SNAP  </a:t>
            </a:r>
          </a:p>
          <a:p>
            <a:pPr>
              <a:buFont typeface="Wingdings" panose="05000000000000000000" pitchFamily="2" charset="2"/>
              <a:buChar char="q"/>
            </a:pPr>
            <a:r>
              <a:rPr lang="en-US" dirty="0" smtClean="0"/>
              <a:t>State agency enters into an agreement with their SNAP agency establishing direct certification procedures</a:t>
            </a:r>
          </a:p>
          <a:p>
            <a:endParaRPr lang="en-US" dirty="0" smtClean="0"/>
          </a:p>
          <a:p>
            <a:endParaRPr lang="en-US"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Discretionary Direct Certification</a:t>
            </a:r>
            <a:endParaRPr lang="en-US" dirty="0"/>
          </a:p>
        </p:txBody>
      </p:sp>
      <p:sp>
        <p:nvSpPr>
          <p:cNvPr id="3" name="Slide Number Placeholder 2"/>
          <p:cNvSpPr>
            <a:spLocks noGrp="1"/>
          </p:cNvSpPr>
          <p:nvPr>
            <p:ph type="sldNum" sz="quarter" idx="12"/>
          </p:nvPr>
        </p:nvSpPr>
        <p:spPr/>
        <p:txBody>
          <a:bodyPr>
            <a:normAutofit fontScale="85000" lnSpcReduction="20000"/>
          </a:bodyPr>
          <a:lstStyle/>
          <a:p>
            <a:fld id="{73F3FA1D-00FC-4748-8435-6A84DB55078D}" type="slidenum">
              <a:rPr lang="en-US" smtClean="0"/>
              <a:pPr/>
              <a:t>57</a:t>
            </a:fld>
            <a:endParaRPr lang="en-US"/>
          </a:p>
        </p:txBody>
      </p:sp>
      <p:sp>
        <p:nvSpPr>
          <p:cNvPr id="4" name="Content Placeholder 3"/>
          <p:cNvSpPr>
            <a:spLocks noGrp="1"/>
          </p:cNvSpPr>
          <p:nvPr>
            <p:ph sz="quarter" idx="1"/>
          </p:nvPr>
        </p:nvSpPr>
        <p:spPr/>
        <p:txBody>
          <a:bodyPr/>
          <a:lstStyle/>
          <a:p>
            <a:pPr marL="0" indent="0">
              <a:buNone/>
            </a:pPr>
            <a:r>
              <a:rPr lang="en-US" dirty="0" smtClean="0"/>
              <a:t>An LEA may certify a child for free meals without further application by directly communicating with officials to determine if the child is:  </a:t>
            </a:r>
          </a:p>
          <a:p>
            <a:pPr lvl="1">
              <a:buFont typeface="Arial" panose="020B0604020202020204" pitchFamily="34" charset="0"/>
              <a:buChar char="•"/>
            </a:pPr>
            <a:r>
              <a:rPr lang="en-US" dirty="0" smtClean="0"/>
              <a:t>A TANF family member</a:t>
            </a:r>
          </a:p>
          <a:p>
            <a:pPr lvl="1">
              <a:buFont typeface="Arial" panose="020B0604020202020204" pitchFamily="34" charset="0"/>
              <a:buChar char="•"/>
            </a:pPr>
            <a:r>
              <a:rPr lang="en-US" dirty="0" smtClean="0"/>
              <a:t>Homeless</a:t>
            </a:r>
          </a:p>
          <a:p>
            <a:pPr lvl="1">
              <a:buFont typeface="Arial" panose="020B0604020202020204" pitchFamily="34" charset="0"/>
              <a:buChar char="•"/>
            </a:pPr>
            <a:r>
              <a:rPr lang="en-US" dirty="0" smtClean="0"/>
              <a:t>Served by certain runaway or homeless youth programs</a:t>
            </a:r>
          </a:p>
          <a:p>
            <a:pPr lvl="1">
              <a:buFont typeface="Arial" panose="020B0604020202020204" pitchFamily="34" charset="0"/>
              <a:buChar char="•"/>
            </a:pPr>
            <a:r>
              <a:rPr lang="en-US" dirty="0" smtClean="0"/>
              <a:t>A migrant</a:t>
            </a:r>
          </a:p>
          <a:p>
            <a:pPr lvl="1">
              <a:buFont typeface="Arial" panose="020B0604020202020204" pitchFamily="34" charset="0"/>
              <a:buChar char="•"/>
            </a:pPr>
            <a:r>
              <a:rPr lang="en-US" dirty="0" smtClean="0"/>
              <a:t>A Head Start enrollee</a:t>
            </a:r>
          </a:p>
          <a:p>
            <a:pPr lvl="1">
              <a:buFont typeface="Arial" panose="020B0604020202020204" pitchFamily="34" charset="0"/>
              <a:buChar char="•"/>
            </a:pPr>
            <a:r>
              <a:rPr lang="en-US" dirty="0" smtClean="0"/>
              <a:t>In foster care</a:t>
            </a:r>
          </a:p>
          <a:p>
            <a:endParaRPr lang="en-US"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Documentation for Direct Certification</a:t>
            </a:r>
            <a:endParaRPr lang="en-US" dirty="0"/>
          </a:p>
        </p:txBody>
      </p:sp>
      <p:sp>
        <p:nvSpPr>
          <p:cNvPr id="3" name="Slide Number Placeholder 2"/>
          <p:cNvSpPr>
            <a:spLocks noGrp="1"/>
          </p:cNvSpPr>
          <p:nvPr>
            <p:ph type="sldNum" sz="quarter" idx="12"/>
          </p:nvPr>
        </p:nvSpPr>
        <p:spPr/>
        <p:txBody>
          <a:bodyPr>
            <a:normAutofit fontScale="85000" lnSpcReduction="20000"/>
          </a:bodyPr>
          <a:lstStyle/>
          <a:p>
            <a:fld id="{73F3FA1D-00FC-4748-8435-6A84DB55078D}" type="slidenum">
              <a:rPr lang="en-US" smtClean="0"/>
              <a:pPr/>
              <a:t>58</a:t>
            </a:fld>
            <a:endParaRPr lang="en-US"/>
          </a:p>
        </p:txBody>
      </p:sp>
      <p:sp>
        <p:nvSpPr>
          <p:cNvPr id="4" name="Content Placeholder 3"/>
          <p:cNvSpPr>
            <a:spLocks noGrp="1"/>
          </p:cNvSpPr>
          <p:nvPr>
            <p:ph sz="quarter" idx="1"/>
          </p:nvPr>
        </p:nvSpPr>
        <p:spPr/>
        <p:txBody>
          <a:bodyPr/>
          <a:lstStyle/>
          <a:p>
            <a:pPr marL="0" indent="0">
              <a:buNone/>
            </a:pPr>
            <a:r>
              <a:rPr lang="en-US" dirty="0" smtClean="0"/>
              <a:t>SNAP or TANF officials provide documentation to schools that a child is certified </a:t>
            </a:r>
          </a:p>
          <a:p>
            <a:pPr lvl="1">
              <a:buFont typeface="Arial" panose="020B0604020202020204" pitchFamily="34" charset="0"/>
              <a:buChar char="•"/>
            </a:pPr>
            <a:r>
              <a:rPr lang="en-US" dirty="0" smtClean="0"/>
              <a:t>Name of child</a:t>
            </a:r>
          </a:p>
          <a:p>
            <a:pPr lvl="1">
              <a:buFont typeface="Arial" panose="020B0604020202020204" pitchFamily="34" charset="0"/>
              <a:buChar char="•"/>
            </a:pPr>
            <a:r>
              <a:rPr lang="en-US" dirty="0" smtClean="0"/>
              <a:t>A certifying statement</a:t>
            </a:r>
          </a:p>
          <a:p>
            <a:pPr lvl="1">
              <a:buFont typeface="Arial" panose="020B0604020202020204" pitchFamily="34" charset="0"/>
              <a:buChar char="•"/>
            </a:pPr>
            <a:r>
              <a:rPr lang="en-US" dirty="0" smtClean="0"/>
              <a:t>Identifiers (e.g., SSN and Date of Birth)</a:t>
            </a:r>
          </a:p>
          <a:p>
            <a:pPr lvl="1">
              <a:buFont typeface="Arial" panose="020B0604020202020204" pitchFamily="34" charset="0"/>
              <a:buChar char="•"/>
            </a:pPr>
            <a:r>
              <a:rPr lang="en-US" dirty="0" smtClean="0"/>
              <a:t>Signature of SNAP/TANF official</a:t>
            </a:r>
          </a:p>
          <a:p>
            <a:pPr lvl="1">
              <a:buFont typeface="Arial" panose="020B0604020202020204" pitchFamily="34" charset="0"/>
              <a:buChar char="•"/>
            </a:pPr>
            <a:r>
              <a:rPr lang="en-US" dirty="0" smtClean="0"/>
              <a:t>Date</a:t>
            </a:r>
          </a:p>
          <a:p>
            <a:endParaRPr lang="en-US"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Confidentiality</a:t>
            </a:r>
            <a:endParaRPr lang="en-US" dirty="0"/>
          </a:p>
        </p:txBody>
      </p:sp>
      <p:sp>
        <p:nvSpPr>
          <p:cNvPr id="3" name="Slide Number Placeholder 2"/>
          <p:cNvSpPr>
            <a:spLocks noGrp="1"/>
          </p:cNvSpPr>
          <p:nvPr>
            <p:ph type="sldNum" sz="quarter" idx="12"/>
          </p:nvPr>
        </p:nvSpPr>
        <p:spPr/>
        <p:txBody>
          <a:bodyPr>
            <a:normAutofit fontScale="85000" lnSpcReduction="20000"/>
          </a:bodyPr>
          <a:lstStyle/>
          <a:p>
            <a:fld id="{73F3FA1D-00FC-4748-8435-6A84DB55078D}" type="slidenum">
              <a:rPr lang="en-US" smtClean="0"/>
              <a:pPr/>
              <a:t>59</a:t>
            </a:fld>
            <a:endParaRPr lang="en-US"/>
          </a:p>
        </p:txBody>
      </p:sp>
      <p:sp>
        <p:nvSpPr>
          <p:cNvPr id="4" name="Content Placeholder 3"/>
          <p:cNvSpPr>
            <a:spLocks noGrp="1"/>
          </p:cNvSpPr>
          <p:nvPr>
            <p:ph sz="quarter" idx="1"/>
          </p:nvPr>
        </p:nvSpPr>
        <p:spPr/>
        <p:txBody>
          <a:bodyPr/>
          <a:lstStyle/>
          <a:p>
            <a:pPr>
              <a:buFont typeface="Wingdings" panose="05000000000000000000" pitchFamily="2" charset="2"/>
              <a:buChar char="q"/>
            </a:pPr>
            <a:r>
              <a:rPr lang="en-US" dirty="0" smtClean="0"/>
              <a:t>Individual children’s eligibility status and information protected by NSLA</a:t>
            </a:r>
          </a:p>
          <a:p>
            <a:pPr>
              <a:buFont typeface="Wingdings" panose="05000000000000000000" pitchFamily="2" charset="2"/>
              <a:buChar char="q"/>
            </a:pPr>
            <a:r>
              <a:rPr lang="en-US" dirty="0" smtClean="0"/>
              <a:t>Law allows limited disclosures</a:t>
            </a:r>
          </a:p>
          <a:p>
            <a:pPr>
              <a:buFont typeface="Wingdings" panose="05000000000000000000" pitchFamily="2" charset="2"/>
              <a:buChar char="q"/>
            </a:pPr>
            <a:r>
              <a:rPr lang="en-US" dirty="0" smtClean="0"/>
              <a:t>Any direct certification system or data exchange must ensure limited disclosure within statutory requirements</a:t>
            </a:r>
          </a:p>
          <a:p>
            <a:endParaRPr lang="en-US"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Eligibility Manual</a:t>
            </a:r>
            <a:endParaRPr lang="en-US" dirty="0"/>
          </a:p>
        </p:txBody>
      </p:sp>
      <p:sp>
        <p:nvSpPr>
          <p:cNvPr id="3" name="Slide Number Placeholder 2"/>
          <p:cNvSpPr>
            <a:spLocks noGrp="1"/>
          </p:cNvSpPr>
          <p:nvPr>
            <p:ph type="sldNum" sz="quarter" idx="12"/>
          </p:nvPr>
        </p:nvSpPr>
        <p:spPr/>
        <p:txBody>
          <a:bodyPr>
            <a:normAutofit fontScale="85000" lnSpcReduction="20000"/>
          </a:bodyPr>
          <a:lstStyle/>
          <a:p>
            <a:fld id="{73F3FA1D-00FC-4748-8435-6A84DB55078D}" type="slidenum">
              <a:rPr lang="en-US" smtClean="0"/>
              <a:pPr/>
              <a:t>60</a:t>
            </a:fld>
            <a:endParaRPr lang="en-US"/>
          </a:p>
        </p:txBody>
      </p:sp>
      <p:sp>
        <p:nvSpPr>
          <p:cNvPr id="4" name="Content Placeholder 3"/>
          <p:cNvSpPr>
            <a:spLocks noGrp="1"/>
          </p:cNvSpPr>
          <p:nvPr>
            <p:ph sz="quarter" idx="1"/>
          </p:nvPr>
        </p:nvSpPr>
        <p:spPr/>
        <p:txBody>
          <a:bodyPr/>
          <a:lstStyle/>
          <a:p>
            <a:pPr>
              <a:buFont typeface="Wingdings" panose="05000000000000000000" pitchFamily="2" charset="2"/>
              <a:buChar char="q"/>
            </a:pPr>
            <a:r>
              <a:rPr lang="en-US" dirty="0" smtClean="0"/>
              <a:t>Available on our website</a:t>
            </a:r>
          </a:p>
          <a:p>
            <a:pPr>
              <a:buFont typeface="Wingdings" panose="05000000000000000000" pitchFamily="2" charset="2"/>
              <a:buChar char="q"/>
            </a:pPr>
            <a:r>
              <a:rPr lang="en-US" dirty="0" smtClean="0"/>
              <a:t>Incorporates all memos and changes regarding F/RP policies</a:t>
            </a:r>
          </a:p>
          <a:p>
            <a:pPr>
              <a:buFont typeface="Wingdings" panose="05000000000000000000" pitchFamily="2" charset="2"/>
              <a:buChar char="q"/>
            </a:pPr>
            <a:r>
              <a:rPr lang="en-US" dirty="0" smtClean="0"/>
              <a:t>Updated annually</a:t>
            </a:r>
          </a:p>
          <a:p>
            <a:endParaRPr lang="en-US" dirty="0"/>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73F3FA1D-00FC-4748-8435-6A84DB55078D}" type="slidenum">
              <a:rPr lang="en-US" smtClean="0"/>
              <a:pPr/>
              <a:t>61</a:t>
            </a:fld>
            <a:endParaRPr lang="en-US"/>
          </a:p>
        </p:txBody>
      </p:sp>
      <p:graphicFrame>
        <p:nvGraphicFramePr>
          <p:cNvPr id="3" name="Table 2"/>
          <p:cNvGraphicFramePr>
            <a:graphicFrameLocks noGrp="1"/>
          </p:cNvGraphicFramePr>
          <p:nvPr/>
        </p:nvGraphicFramePr>
        <p:xfrm>
          <a:off x="0" y="-2"/>
          <a:ext cx="9144000" cy="6858002"/>
        </p:xfrm>
        <a:graphic>
          <a:graphicData uri="http://schemas.openxmlformats.org/drawingml/2006/table">
            <a:tbl>
              <a:tblPr/>
              <a:tblGrid>
                <a:gridCol w="4307802">
                  <a:extLst>
                    <a:ext uri="{9D8B030D-6E8A-4147-A177-3AD203B41FA5}">
                      <a16:colId xmlns:a16="http://schemas.microsoft.com/office/drawing/2014/main" val="20000"/>
                    </a:ext>
                  </a:extLst>
                </a:gridCol>
                <a:gridCol w="2785292">
                  <a:extLst>
                    <a:ext uri="{9D8B030D-6E8A-4147-A177-3AD203B41FA5}">
                      <a16:colId xmlns:a16="http://schemas.microsoft.com/office/drawing/2014/main" val="20001"/>
                    </a:ext>
                  </a:extLst>
                </a:gridCol>
                <a:gridCol w="2050906">
                  <a:extLst>
                    <a:ext uri="{9D8B030D-6E8A-4147-A177-3AD203B41FA5}">
                      <a16:colId xmlns:a16="http://schemas.microsoft.com/office/drawing/2014/main" val="20002"/>
                    </a:ext>
                  </a:extLst>
                </a:gridCol>
              </a:tblGrid>
              <a:tr h="307859">
                <a:tc>
                  <a:txBody>
                    <a:bodyPr/>
                    <a:lstStyle/>
                    <a:p>
                      <a:pPr marL="0" marR="0" algn="ctr">
                        <a:lnSpc>
                          <a:spcPct val="115000"/>
                        </a:lnSpc>
                        <a:spcBef>
                          <a:spcPts val="600"/>
                        </a:spcBef>
                        <a:spcAft>
                          <a:spcPts val="0"/>
                        </a:spcAft>
                      </a:pPr>
                      <a:r>
                        <a:rPr lang="en-US" sz="1200" b="1" dirty="0">
                          <a:latin typeface="Constantia" pitchFamily="18" charset="0"/>
                          <a:ea typeface="Calibri"/>
                          <a:cs typeface="Times New Roman"/>
                        </a:rPr>
                        <a:t>Recipient of Information</a:t>
                      </a:r>
                    </a:p>
                  </a:txBody>
                  <a:tcPr marL="31268" marR="31268"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28575" cap="flat" cmpd="sng" algn="ctr">
                      <a:solidFill>
                        <a:srgbClr val="4F81BD"/>
                      </a:solidFill>
                      <a:prstDash val="solid"/>
                      <a:round/>
                      <a:headEnd type="none" w="med" len="med"/>
                      <a:tailEnd type="none" w="med" len="med"/>
                    </a:lnB>
                  </a:tcPr>
                </a:tc>
                <a:tc>
                  <a:txBody>
                    <a:bodyPr/>
                    <a:lstStyle/>
                    <a:p>
                      <a:pPr marL="0" marR="0" algn="ctr">
                        <a:lnSpc>
                          <a:spcPct val="115000"/>
                        </a:lnSpc>
                        <a:spcBef>
                          <a:spcPts val="600"/>
                        </a:spcBef>
                        <a:spcAft>
                          <a:spcPts val="0"/>
                        </a:spcAft>
                      </a:pPr>
                      <a:r>
                        <a:rPr lang="en-US" sz="1200" b="1">
                          <a:latin typeface="Constantia" pitchFamily="18" charset="0"/>
                          <a:ea typeface="Calibri"/>
                          <a:cs typeface="Times New Roman"/>
                        </a:rPr>
                        <a:t>What May be Disclosed          </a:t>
                      </a:r>
                    </a:p>
                  </a:txBody>
                  <a:tcPr marL="31268" marR="31268"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28575" cap="flat" cmpd="sng" algn="ctr">
                      <a:solidFill>
                        <a:srgbClr val="4F81BD"/>
                      </a:solidFill>
                      <a:prstDash val="solid"/>
                      <a:round/>
                      <a:headEnd type="none" w="med" len="med"/>
                      <a:tailEnd type="none" w="med" len="med"/>
                    </a:lnB>
                  </a:tcPr>
                </a:tc>
                <a:tc>
                  <a:txBody>
                    <a:bodyPr/>
                    <a:lstStyle/>
                    <a:p>
                      <a:pPr marL="0" marR="0" algn="ctr">
                        <a:lnSpc>
                          <a:spcPct val="115000"/>
                        </a:lnSpc>
                        <a:spcBef>
                          <a:spcPts val="600"/>
                        </a:spcBef>
                        <a:spcAft>
                          <a:spcPts val="0"/>
                        </a:spcAft>
                      </a:pPr>
                      <a:r>
                        <a:rPr lang="en-US" sz="1200" b="1" dirty="0">
                          <a:latin typeface="Constantia" pitchFamily="18" charset="0"/>
                          <a:ea typeface="Calibri"/>
                          <a:cs typeface="Times New Roman"/>
                        </a:rPr>
                        <a:t>Requirements</a:t>
                      </a:r>
                    </a:p>
                  </a:txBody>
                  <a:tcPr marL="31268" marR="31268"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28575" cap="flat" cmpd="sng" algn="ctr">
                      <a:solidFill>
                        <a:srgbClr val="4F81BD"/>
                      </a:solidFill>
                      <a:prstDash val="solid"/>
                      <a:round/>
                      <a:headEnd type="none" w="med" len="med"/>
                      <a:tailEnd type="none" w="med" len="med"/>
                    </a:lnB>
                  </a:tcPr>
                </a:tc>
                <a:extLst>
                  <a:ext uri="{0D108BD9-81ED-4DB2-BD59-A6C34878D82A}">
                    <a16:rowId xmlns:a16="http://schemas.microsoft.com/office/drawing/2014/main" val="10000"/>
                  </a:ext>
                </a:extLst>
              </a:tr>
              <a:tr h="467517">
                <a:tc>
                  <a:txBody>
                    <a:bodyPr/>
                    <a:lstStyle/>
                    <a:p>
                      <a:pPr marL="0" marR="0">
                        <a:lnSpc>
                          <a:spcPct val="115000"/>
                        </a:lnSpc>
                        <a:spcBef>
                          <a:spcPts val="400"/>
                        </a:spcBef>
                        <a:spcAft>
                          <a:spcPts val="0"/>
                        </a:spcAft>
                      </a:pPr>
                      <a:r>
                        <a:rPr lang="en-US" sz="1200" b="0" dirty="0">
                          <a:latin typeface="Constantia" pitchFamily="18" charset="0"/>
                          <a:ea typeface="Calibri"/>
                          <a:cs typeface="Times New Roman"/>
                        </a:rPr>
                        <a:t>Programs under the National School Lunch Act or Child Nutrition Act</a:t>
                      </a:r>
                    </a:p>
                  </a:txBody>
                  <a:tcPr marL="31268" marR="31268"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marL="0" marR="0">
                        <a:lnSpc>
                          <a:spcPct val="115000"/>
                        </a:lnSpc>
                        <a:spcBef>
                          <a:spcPts val="400"/>
                        </a:spcBef>
                        <a:spcAft>
                          <a:spcPts val="0"/>
                        </a:spcAft>
                      </a:pPr>
                      <a:r>
                        <a:rPr lang="en-US" sz="1200" b="0">
                          <a:latin typeface="Constantia" pitchFamily="18" charset="0"/>
                          <a:ea typeface="Calibri"/>
                          <a:cs typeface="Times New Roman"/>
                        </a:rPr>
                        <a:t>All eligibility information</a:t>
                      </a:r>
                    </a:p>
                  </a:txBody>
                  <a:tcPr marL="31268" marR="31268"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marL="0" marR="0">
                        <a:lnSpc>
                          <a:spcPct val="115000"/>
                        </a:lnSpc>
                        <a:spcBef>
                          <a:spcPts val="400"/>
                        </a:spcBef>
                        <a:spcAft>
                          <a:spcPts val="0"/>
                        </a:spcAft>
                      </a:pPr>
                      <a:r>
                        <a:rPr lang="en-US" sz="1200" b="0">
                          <a:latin typeface="Constantia" pitchFamily="18" charset="0"/>
                          <a:ea typeface="Calibri"/>
                          <a:cs typeface="Times New Roman"/>
                        </a:rPr>
                        <a:t>Prior notice and consent not required</a:t>
                      </a:r>
                    </a:p>
                  </a:txBody>
                  <a:tcPr marL="31268" marR="31268"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extLst>
                  <a:ext uri="{0D108BD9-81ED-4DB2-BD59-A6C34878D82A}">
                    <a16:rowId xmlns:a16="http://schemas.microsoft.com/office/drawing/2014/main" val="10001"/>
                  </a:ext>
                </a:extLst>
              </a:tr>
              <a:tr h="467517">
                <a:tc>
                  <a:txBody>
                    <a:bodyPr/>
                    <a:lstStyle/>
                    <a:p>
                      <a:pPr marL="0" marR="0">
                        <a:lnSpc>
                          <a:spcPct val="115000"/>
                        </a:lnSpc>
                        <a:spcBef>
                          <a:spcPts val="400"/>
                        </a:spcBef>
                        <a:spcAft>
                          <a:spcPts val="0"/>
                        </a:spcAft>
                      </a:pPr>
                      <a:r>
                        <a:rPr lang="en-US" sz="1200" b="0">
                          <a:latin typeface="Constantia" pitchFamily="18" charset="0"/>
                          <a:ea typeface="Calibri"/>
                          <a:cs typeface="Times New Roman"/>
                        </a:rPr>
                        <a:t>Federal/State or local means tested nutrition programs with eligibility standards comparable to the NSLP</a:t>
                      </a:r>
                    </a:p>
                  </a:txBody>
                  <a:tcPr marL="31268" marR="31268"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nSpc>
                          <a:spcPct val="115000"/>
                        </a:lnSpc>
                        <a:spcBef>
                          <a:spcPts val="400"/>
                        </a:spcBef>
                        <a:spcAft>
                          <a:spcPts val="0"/>
                        </a:spcAft>
                      </a:pPr>
                      <a:r>
                        <a:rPr lang="en-US" sz="1200" b="0">
                          <a:latin typeface="Constantia" pitchFamily="18" charset="0"/>
                          <a:ea typeface="Calibri"/>
                          <a:cs typeface="Times New Roman"/>
                        </a:rPr>
                        <a:t>Eligibility status only</a:t>
                      </a:r>
                    </a:p>
                  </a:txBody>
                  <a:tcPr marL="31268" marR="31268"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nSpc>
                          <a:spcPct val="115000"/>
                        </a:lnSpc>
                        <a:spcBef>
                          <a:spcPts val="400"/>
                        </a:spcBef>
                        <a:spcAft>
                          <a:spcPts val="0"/>
                        </a:spcAft>
                      </a:pPr>
                      <a:r>
                        <a:rPr lang="en-US" sz="1200" b="0">
                          <a:latin typeface="Constantia" pitchFamily="18" charset="0"/>
                          <a:ea typeface="Calibri"/>
                          <a:cs typeface="Times New Roman"/>
                        </a:rPr>
                        <a:t>Prior notice and consent not required</a:t>
                      </a:r>
                    </a:p>
                  </a:txBody>
                  <a:tcPr marL="31268" marR="31268"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extLst>
                  <a:ext uri="{0D108BD9-81ED-4DB2-BD59-A6C34878D82A}">
                    <a16:rowId xmlns:a16="http://schemas.microsoft.com/office/drawing/2014/main" val="10002"/>
                  </a:ext>
                </a:extLst>
              </a:tr>
              <a:tr h="467517">
                <a:tc>
                  <a:txBody>
                    <a:bodyPr/>
                    <a:lstStyle/>
                    <a:p>
                      <a:pPr marL="0" marR="0">
                        <a:lnSpc>
                          <a:spcPct val="115000"/>
                        </a:lnSpc>
                        <a:spcBef>
                          <a:spcPts val="400"/>
                        </a:spcBef>
                        <a:spcAft>
                          <a:spcPts val="0"/>
                        </a:spcAft>
                      </a:pPr>
                      <a:r>
                        <a:rPr lang="en-US" sz="1200" b="0">
                          <a:latin typeface="Constantia" pitchFamily="18" charset="0"/>
                          <a:ea typeface="Calibri"/>
                          <a:cs typeface="Times New Roman"/>
                        </a:rPr>
                        <a:t>Federal education programs</a:t>
                      </a:r>
                    </a:p>
                  </a:txBody>
                  <a:tcPr marL="31268" marR="31268"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marL="0" marR="0">
                        <a:lnSpc>
                          <a:spcPct val="115000"/>
                        </a:lnSpc>
                        <a:spcBef>
                          <a:spcPts val="400"/>
                        </a:spcBef>
                        <a:spcAft>
                          <a:spcPts val="0"/>
                        </a:spcAft>
                      </a:pPr>
                      <a:r>
                        <a:rPr lang="en-US" sz="1200" b="0">
                          <a:latin typeface="Constantia" pitchFamily="18" charset="0"/>
                          <a:ea typeface="Calibri"/>
                          <a:cs typeface="Times New Roman"/>
                        </a:rPr>
                        <a:t>Eligibility status only</a:t>
                      </a:r>
                    </a:p>
                  </a:txBody>
                  <a:tcPr marL="31268" marR="31268"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marL="0" marR="0">
                        <a:lnSpc>
                          <a:spcPct val="115000"/>
                        </a:lnSpc>
                        <a:spcBef>
                          <a:spcPts val="400"/>
                        </a:spcBef>
                        <a:spcAft>
                          <a:spcPts val="0"/>
                        </a:spcAft>
                      </a:pPr>
                      <a:r>
                        <a:rPr lang="en-US" sz="1200" b="0">
                          <a:latin typeface="Constantia" pitchFamily="18" charset="0"/>
                          <a:ea typeface="Calibri"/>
                          <a:cs typeface="Times New Roman"/>
                        </a:rPr>
                        <a:t>Prior notice and consent not required</a:t>
                      </a:r>
                    </a:p>
                  </a:txBody>
                  <a:tcPr marL="31268" marR="31268"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extLst>
                  <a:ext uri="{0D108BD9-81ED-4DB2-BD59-A6C34878D82A}">
                    <a16:rowId xmlns:a16="http://schemas.microsoft.com/office/drawing/2014/main" val="10003"/>
                  </a:ext>
                </a:extLst>
              </a:tr>
              <a:tr h="467517">
                <a:tc>
                  <a:txBody>
                    <a:bodyPr/>
                    <a:lstStyle/>
                    <a:p>
                      <a:pPr marL="0" marR="0">
                        <a:lnSpc>
                          <a:spcPct val="115000"/>
                        </a:lnSpc>
                        <a:spcBef>
                          <a:spcPts val="400"/>
                        </a:spcBef>
                        <a:spcAft>
                          <a:spcPts val="0"/>
                        </a:spcAft>
                      </a:pPr>
                      <a:r>
                        <a:rPr lang="en-US" sz="1200" b="0" dirty="0">
                          <a:latin typeface="Constantia" pitchFamily="18" charset="0"/>
                          <a:ea typeface="Calibri"/>
                          <a:cs typeface="Times New Roman"/>
                        </a:rPr>
                        <a:t>State education programs administered by a State agency or local education agency</a:t>
                      </a:r>
                    </a:p>
                  </a:txBody>
                  <a:tcPr marL="31268" marR="31268"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nSpc>
                          <a:spcPct val="115000"/>
                        </a:lnSpc>
                        <a:spcBef>
                          <a:spcPts val="400"/>
                        </a:spcBef>
                        <a:spcAft>
                          <a:spcPts val="0"/>
                        </a:spcAft>
                      </a:pPr>
                      <a:r>
                        <a:rPr lang="en-US" sz="1200" b="0">
                          <a:latin typeface="Constantia" pitchFamily="18" charset="0"/>
                          <a:ea typeface="Calibri"/>
                          <a:cs typeface="Times New Roman"/>
                        </a:rPr>
                        <a:t>Eligibility status only</a:t>
                      </a:r>
                    </a:p>
                  </a:txBody>
                  <a:tcPr marL="31268" marR="31268"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nSpc>
                          <a:spcPct val="115000"/>
                        </a:lnSpc>
                        <a:spcBef>
                          <a:spcPts val="400"/>
                        </a:spcBef>
                        <a:spcAft>
                          <a:spcPts val="0"/>
                        </a:spcAft>
                      </a:pPr>
                      <a:r>
                        <a:rPr lang="en-US" sz="1200" b="0">
                          <a:latin typeface="Constantia" pitchFamily="18" charset="0"/>
                          <a:ea typeface="Calibri"/>
                          <a:cs typeface="Times New Roman"/>
                        </a:rPr>
                        <a:t>Prior notice and consent not required</a:t>
                      </a:r>
                    </a:p>
                  </a:txBody>
                  <a:tcPr marL="31268" marR="31268"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extLst>
                  <a:ext uri="{0D108BD9-81ED-4DB2-BD59-A6C34878D82A}">
                    <a16:rowId xmlns:a16="http://schemas.microsoft.com/office/drawing/2014/main" val="10004"/>
                  </a:ext>
                </a:extLst>
              </a:tr>
              <a:tr h="488930">
                <a:tc>
                  <a:txBody>
                    <a:bodyPr/>
                    <a:lstStyle/>
                    <a:p>
                      <a:pPr marL="0" marR="0">
                        <a:lnSpc>
                          <a:spcPct val="115000"/>
                        </a:lnSpc>
                        <a:spcBef>
                          <a:spcPts val="400"/>
                        </a:spcBef>
                        <a:spcAft>
                          <a:spcPts val="0"/>
                        </a:spcAft>
                      </a:pPr>
                      <a:r>
                        <a:rPr lang="en-US" sz="1200" b="0">
                          <a:latin typeface="Constantia" pitchFamily="18" charset="0"/>
                          <a:ea typeface="Calibri"/>
                          <a:cs typeface="Times New Roman"/>
                        </a:rPr>
                        <a:t>Local education programs</a:t>
                      </a:r>
                    </a:p>
                  </a:txBody>
                  <a:tcPr marL="31268" marR="31268"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marL="0" marR="0">
                        <a:lnSpc>
                          <a:spcPct val="115000"/>
                        </a:lnSpc>
                        <a:spcBef>
                          <a:spcPts val="400"/>
                        </a:spcBef>
                        <a:spcAft>
                          <a:spcPts val="0"/>
                        </a:spcAft>
                      </a:pPr>
                      <a:r>
                        <a:rPr lang="en-US" sz="1200" b="0">
                          <a:latin typeface="Constantia" pitchFamily="18" charset="0"/>
                          <a:ea typeface="Calibri"/>
                          <a:cs typeface="Times New Roman"/>
                        </a:rPr>
                        <a:t>NO eligibility information, unless parental consent is obtained</a:t>
                      </a:r>
                    </a:p>
                  </a:txBody>
                  <a:tcPr marL="31268" marR="31268"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marL="0" marR="0">
                        <a:lnSpc>
                          <a:spcPct val="115000"/>
                        </a:lnSpc>
                        <a:spcBef>
                          <a:spcPts val="400"/>
                        </a:spcBef>
                        <a:spcAft>
                          <a:spcPts val="0"/>
                        </a:spcAft>
                      </a:pPr>
                      <a:r>
                        <a:rPr lang="en-US" sz="1200" b="0">
                          <a:latin typeface="Constantia" pitchFamily="18" charset="0"/>
                          <a:ea typeface="Calibri"/>
                          <a:cs typeface="Times New Roman"/>
                        </a:rPr>
                        <a:t>Parental consent</a:t>
                      </a:r>
                    </a:p>
                  </a:txBody>
                  <a:tcPr marL="31268" marR="31268"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extLst>
                  <a:ext uri="{0D108BD9-81ED-4DB2-BD59-A6C34878D82A}">
                    <a16:rowId xmlns:a16="http://schemas.microsoft.com/office/drawing/2014/main" val="10005"/>
                  </a:ext>
                </a:extLst>
              </a:tr>
              <a:tr h="1126227">
                <a:tc>
                  <a:txBody>
                    <a:bodyPr/>
                    <a:lstStyle/>
                    <a:p>
                      <a:pPr marL="0" marR="0">
                        <a:lnSpc>
                          <a:spcPct val="115000"/>
                        </a:lnSpc>
                        <a:spcBef>
                          <a:spcPts val="400"/>
                        </a:spcBef>
                        <a:spcAft>
                          <a:spcPts val="0"/>
                        </a:spcAft>
                      </a:pPr>
                      <a:r>
                        <a:rPr lang="en-US" sz="1200" b="0">
                          <a:latin typeface="Constantia" pitchFamily="18" charset="0"/>
                          <a:ea typeface="Calibri"/>
                          <a:cs typeface="Times New Roman"/>
                        </a:rPr>
                        <a:t>Medicaid or the State Children’s Health Insurance Programs (SCHIP), administered by a State or local agency authorized under titles XIX or XXI of the Social Security Act to identify and enroll eligible children</a:t>
                      </a:r>
                    </a:p>
                  </a:txBody>
                  <a:tcPr marL="31268" marR="31268"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nSpc>
                          <a:spcPct val="115000"/>
                        </a:lnSpc>
                        <a:spcBef>
                          <a:spcPts val="400"/>
                        </a:spcBef>
                        <a:spcAft>
                          <a:spcPts val="0"/>
                        </a:spcAft>
                      </a:pPr>
                      <a:r>
                        <a:rPr lang="en-US" sz="1200" b="0">
                          <a:latin typeface="Constantia" pitchFamily="18" charset="0"/>
                          <a:ea typeface="Calibri"/>
                          <a:cs typeface="Times New Roman"/>
                        </a:rPr>
                        <a:t>All eligibility information unless parents elect not to have information disclosed</a:t>
                      </a:r>
                    </a:p>
                  </a:txBody>
                  <a:tcPr marL="31268" marR="31268"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nSpc>
                          <a:spcPct val="115000"/>
                        </a:lnSpc>
                        <a:spcBef>
                          <a:spcPts val="400"/>
                        </a:spcBef>
                        <a:spcAft>
                          <a:spcPts val="0"/>
                        </a:spcAft>
                      </a:pPr>
                      <a:r>
                        <a:rPr lang="en-US" sz="1200" b="0">
                          <a:latin typeface="Constantia" pitchFamily="18" charset="0"/>
                          <a:ea typeface="Calibri"/>
                          <a:cs typeface="Times New Roman"/>
                        </a:rPr>
                        <a:t>Must give prior notice to parents and opportunity for parents to decline to have their information disclosed</a:t>
                      </a:r>
                    </a:p>
                  </a:txBody>
                  <a:tcPr marL="31268" marR="31268"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extLst>
                  <a:ext uri="{0D108BD9-81ED-4DB2-BD59-A6C34878D82A}">
                    <a16:rowId xmlns:a16="http://schemas.microsoft.com/office/drawing/2014/main" val="10006"/>
                  </a:ext>
                </a:extLst>
              </a:tr>
              <a:tr h="467517">
                <a:tc>
                  <a:txBody>
                    <a:bodyPr/>
                    <a:lstStyle/>
                    <a:p>
                      <a:pPr marL="0" marR="0">
                        <a:lnSpc>
                          <a:spcPct val="115000"/>
                        </a:lnSpc>
                        <a:spcBef>
                          <a:spcPts val="400"/>
                        </a:spcBef>
                        <a:spcAft>
                          <a:spcPts val="0"/>
                        </a:spcAft>
                      </a:pPr>
                      <a:r>
                        <a:rPr lang="en-US" sz="1200" b="0">
                          <a:latin typeface="Constantia" pitchFamily="18" charset="0"/>
                          <a:ea typeface="Calibri"/>
                          <a:cs typeface="Times New Roman"/>
                        </a:rPr>
                        <a:t>State health programs other than Medicaid/SCHIP, administered by a State agency or local education agency</a:t>
                      </a:r>
                    </a:p>
                  </a:txBody>
                  <a:tcPr marL="31268" marR="31268"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marL="0" marR="0">
                        <a:lnSpc>
                          <a:spcPct val="115000"/>
                        </a:lnSpc>
                        <a:spcBef>
                          <a:spcPts val="400"/>
                        </a:spcBef>
                        <a:spcAft>
                          <a:spcPts val="0"/>
                        </a:spcAft>
                      </a:pPr>
                      <a:r>
                        <a:rPr lang="en-US" sz="1200" b="0">
                          <a:latin typeface="Constantia" pitchFamily="18" charset="0"/>
                          <a:ea typeface="Calibri"/>
                          <a:cs typeface="Times New Roman"/>
                        </a:rPr>
                        <a:t>Eligibility status only</a:t>
                      </a:r>
                    </a:p>
                  </a:txBody>
                  <a:tcPr marL="31268" marR="31268"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marL="0" marR="0">
                        <a:lnSpc>
                          <a:spcPct val="115000"/>
                        </a:lnSpc>
                        <a:spcBef>
                          <a:spcPts val="400"/>
                        </a:spcBef>
                        <a:spcAft>
                          <a:spcPts val="0"/>
                        </a:spcAft>
                      </a:pPr>
                      <a:r>
                        <a:rPr lang="en-US" sz="1200" b="0">
                          <a:latin typeface="Constantia" pitchFamily="18" charset="0"/>
                          <a:ea typeface="Calibri"/>
                          <a:cs typeface="Times New Roman"/>
                        </a:rPr>
                        <a:t>Prior consent not required</a:t>
                      </a:r>
                    </a:p>
                  </a:txBody>
                  <a:tcPr marL="31268" marR="31268"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extLst>
                  <a:ext uri="{0D108BD9-81ED-4DB2-BD59-A6C34878D82A}">
                    <a16:rowId xmlns:a16="http://schemas.microsoft.com/office/drawing/2014/main" val="10007"/>
                  </a:ext>
                </a:extLst>
              </a:tr>
              <a:tr h="467517">
                <a:tc>
                  <a:txBody>
                    <a:bodyPr/>
                    <a:lstStyle/>
                    <a:p>
                      <a:pPr marL="0" marR="0">
                        <a:lnSpc>
                          <a:spcPct val="115000"/>
                        </a:lnSpc>
                        <a:spcBef>
                          <a:spcPts val="400"/>
                        </a:spcBef>
                        <a:spcAft>
                          <a:spcPts val="0"/>
                        </a:spcAft>
                      </a:pPr>
                      <a:r>
                        <a:rPr lang="en-US" sz="1200" b="0">
                          <a:latin typeface="Constantia" pitchFamily="18" charset="0"/>
                          <a:ea typeface="Calibri"/>
                          <a:cs typeface="Times New Roman"/>
                        </a:rPr>
                        <a:t>Federal health programs other than Medicaid/SCHIP</a:t>
                      </a:r>
                    </a:p>
                  </a:txBody>
                  <a:tcPr marL="31268" marR="31268"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nSpc>
                          <a:spcPct val="115000"/>
                        </a:lnSpc>
                        <a:spcBef>
                          <a:spcPts val="400"/>
                        </a:spcBef>
                        <a:spcAft>
                          <a:spcPts val="0"/>
                        </a:spcAft>
                      </a:pPr>
                      <a:r>
                        <a:rPr lang="en-US" sz="1200" b="0">
                          <a:latin typeface="Constantia" pitchFamily="18" charset="0"/>
                          <a:ea typeface="Calibri"/>
                          <a:cs typeface="Times New Roman"/>
                        </a:rPr>
                        <a:t>NO eligibility information, unless parental consent is obtained</a:t>
                      </a:r>
                    </a:p>
                  </a:txBody>
                  <a:tcPr marL="31268" marR="31268"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nSpc>
                          <a:spcPct val="115000"/>
                        </a:lnSpc>
                        <a:spcBef>
                          <a:spcPts val="400"/>
                        </a:spcBef>
                        <a:spcAft>
                          <a:spcPts val="0"/>
                        </a:spcAft>
                      </a:pPr>
                      <a:r>
                        <a:rPr lang="en-US" sz="1200" b="0">
                          <a:latin typeface="Constantia" pitchFamily="18" charset="0"/>
                          <a:ea typeface="Calibri"/>
                          <a:cs typeface="Times New Roman"/>
                        </a:rPr>
                        <a:t>Parental consent</a:t>
                      </a:r>
                    </a:p>
                  </a:txBody>
                  <a:tcPr marL="31268" marR="31268"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extLst>
                  <a:ext uri="{0D108BD9-81ED-4DB2-BD59-A6C34878D82A}">
                    <a16:rowId xmlns:a16="http://schemas.microsoft.com/office/drawing/2014/main" val="10008"/>
                  </a:ext>
                </a:extLst>
              </a:tr>
              <a:tr h="493576">
                <a:tc>
                  <a:txBody>
                    <a:bodyPr/>
                    <a:lstStyle/>
                    <a:p>
                      <a:pPr marL="0" marR="0">
                        <a:lnSpc>
                          <a:spcPct val="115000"/>
                        </a:lnSpc>
                        <a:spcBef>
                          <a:spcPts val="400"/>
                        </a:spcBef>
                        <a:spcAft>
                          <a:spcPts val="0"/>
                        </a:spcAft>
                      </a:pPr>
                      <a:r>
                        <a:rPr lang="en-US" sz="1200" b="0">
                          <a:latin typeface="Constantia" pitchFamily="18" charset="0"/>
                          <a:ea typeface="Calibri"/>
                          <a:cs typeface="Times New Roman"/>
                        </a:rPr>
                        <a:t>Local health program</a:t>
                      </a:r>
                    </a:p>
                  </a:txBody>
                  <a:tcPr marL="31268" marR="31268"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marL="0" marR="0">
                        <a:lnSpc>
                          <a:spcPct val="115000"/>
                        </a:lnSpc>
                        <a:spcBef>
                          <a:spcPts val="400"/>
                        </a:spcBef>
                        <a:spcAft>
                          <a:spcPts val="0"/>
                        </a:spcAft>
                      </a:pPr>
                      <a:r>
                        <a:rPr lang="en-US" sz="1200" b="0">
                          <a:latin typeface="Constantia" pitchFamily="18" charset="0"/>
                          <a:ea typeface="Calibri"/>
                          <a:cs typeface="Times New Roman"/>
                        </a:rPr>
                        <a:t>NO eligibility information, unless parental consent is obtained</a:t>
                      </a:r>
                    </a:p>
                  </a:txBody>
                  <a:tcPr marL="31268" marR="31268"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marL="0" marR="0">
                        <a:lnSpc>
                          <a:spcPct val="115000"/>
                        </a:lnSpc>
                        <a:spcBef>
                          <a:spcPts val="400"/>
                        </a:spcBef>
                        <a:spcAft>
                          <a:spcPts val="0"/>
                        </a:spcAft>
                      </a:pPr>
                      <a:r>
                        <a:rPr lang="en-US" sz="1200" b="0">
                          <a:latin typeface="Constantia" pitchFamily="18" charset="0"/>
                          <a:ea typeface="Calibri"/>
                          <a:cs typeface="Times New Roman"/>
                        </a:rPr>
                        <a:t>Parental consent</a:t>
                      </a:r>
                    </a:p>
                  </a:txBody>
                  <a:tcPr marL="31268" marR="31268"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extLst>
                  <a:ext uri="{0D108BD9-81ED-4DB2-BD59-A6C34878D82A}">
                    <a16:rowId xmlns:a16="http://schemas.microsoft.com/office/drawing/2014/main" val="10009"/>
                  </a:ext>
                </a:extLst>
              </a:tr>
              <a:tr h="467517">
                <a:tc>
                  <a:txBody>
                    <a:bodyPr/>
                    <a:lstStyle/>
                    <a:p>
                      <a:pPr marL="0" marR="0">
                        <a:lnSpc>
                          <a:spcPct val="115000"/>
                        </a:lnSpc>
                        <a:spcBef>
                          <a:spcPts val="400"/>
                        </a:spcBef>
                        <a:spcAft>
                          <a:spcPts val="0"/>
                        </a:spcAft>
                      </a:pPr>
                      <a:r>
                        <a:rPr lang="en-US" sz="1200" b="0">
                          <a:latin typeface="Constantia" pitchFamily="18" charset="0"/>
                          <a:ea typeface="Calibri"/>
                          <a:cs typeface="Times New Roman"/>
                        </a:rPr>
                        <a:t>Comptroller General of the United States for purposes of audit and examination</a:t>
                      </a:r>
                    </a:p>
                  </a:txBody>
                  <a:tcPr marL="31268" marR="31268"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nSpc>
                          <a:spcPct val="115000"/>
                        </a:lnSpc>
                        <a:spcBef>
                          <a:spcPts val="400"/>
                        </a:spcBef>
                        <a:spcAft>
                          <a:spcPts val="0"/>
                        </a:spcAft>
                      </a:pPr>
                      <a:r>
                        <a:rPr lang="en-US" sz="1200" b="0">
                          <a:latin typeface="Constantia" pitchFamily="18" charset="0"/>
                          <a:ea typeface="Calibri"/>
                          <a:cs typeface="Times New Roman"/>
                        </a:rPr>
                        <a:t>All eligibility information</a:t>
                      </a:r>
                    </a:p>
                  </a:txBody>
                  <a:tcPr marL="31268" marR="31268"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nSpc>
                          <a:spcPct val="115000"/>
                        </a:lnSpc>
                        <a:spcBef>
                          <a:spcPts val="400"/>
                        </a:spcBef>
                        <a:spcAft>
                          <a:spcPts val="0"/>
                        </a:spcAft>
                      </a:pPr>
                      <a:r>
                        <a:rPr lang="en-US" sz="1200" b="0">
                          <a:latin typeface="Constantia" pitchFamily="18" charset="0"/>
                          <a:ea typeface="Calibri"/>
                          <a:cs typeface="Times New Roman"/>
                        </a:rPr>
                        <a:t>Prior notice and consent not required</a:t>
                      </a:r>
                    </a:p>
                  </a:txBody>
                  <a:tcPr marL="31268" marR="31268"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extLst>
                  <a:ext uri="{0D108BD9-81ED-4DB2-BD59-A6C34878D82A}">
                    <a16:rowId xmlns:a16="http://schemas.microsoft.com/office/drawing/2014/main" val="10010"/>
                  </a:ext>
                </a:extLst>
              </a:tr>
              <a:tr h="1168791">
                <a:tc>
                  <a:txBody>
                    <a:bodyPr/>
                    <a:lstStyle/>
                    <a:p>
                      <a:pPr marL="0" marR="0">
                        <a:lnSpc>
                          <a:spcPct val="115000"/>
                        </a:lnSpc>
                        <a:spcBef>
                          <a:spcPts val="400"/>
                        </a:spcBef>
                        <a:spcAft>
                          <a:spcPts val="0"/>
                        </a:spcAft>
                      </a:pPr>
                      <a:r>
                        <a:rPr lang="en-US" sz="1200" b="0">
                          <a:latin typeface="Constantia" pitchFamily="18" charset="0"/>
                          <a:ea typeface="Calibri"/>
                          <a:cs typeface="Times New Roman"/>
                        </a:rPr>
                        <a:t>Federal, State, or local law enforcement officials investigating alleged violations of any of the programs under the NSLA and CNA or investigating violations of any of the programs that are authorized to have access to names and eligibility status</a:t>
                      </a:r>
                    </a:p>
                  </a:txBody>
                  <a:tcPr marL="31268" marR="31268"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marL="0" marR="0">
                        <a:lnSpc>
                          <a:spcPct val="115000"/>
                        </a:lnSpc>
                        <a:spcBef>
                          <a:spcPts val="400"/>
                        </a:spcBef>
                        <a:spcAft>
                          <a:spcPts val="0"/>
                        </a:spcAft>
                      </a:pPr>
                      <a:r>
                        <a:rPr lang="en-US" sz="1200" b="0" dirty="0">
                          <a:latin typeface="Constantia" pitchFamily="18" charset="0"/>
                          <a:ea typeface="Calibri"/>
                          <a:cs typeface="Times New Roman"/>
                        </a:rPr>
                        <a:t>All eligibility information</a:t>
                      </a:r>
                    </a:p>
                  </a:txBody>
                  <a:tcPr marL="31268" marR="31268"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marL="0" marR="0">
                        <a:lnSpc>
                          <a:spcPct val="115000"/>
                        </a:lnSpc>
                        <a:spcBef>
                          <a:spcPts val="400"/>
                        </a:spcBef>
                        <a:spcAft>
                          <a:spcPts val="0"/>
                        </a:spcAft>
                      </a:pPr>
                      <a:r>
                        <a:rPr lang="en-US" sz="1200" b="0" dirty="0">
                          <a:latin typeface="Constantia" pitchFamily="18" charset="0"/>
                          <a:ea typeface="Calibri"/>
                          <a:cs typeface="Times New Roman"/>
                        </a:rPr>
                        <a:t>Prior notice and consent not required</a:t>
                      </a:r>
                    </a:p>
                  </a:txBody>
                  <a:tcPr marL="31268" marR="31268"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extLst>
                  <a:ext uri="{0D108BD9-81ED-4DB2-BD59-A6C34878D82A}">
                    <a16:rowId xmlns:a16="http://schemas.microsoft.com/office/drawing/2014/main" val="10011"/>
                  </a:ext>
                </a:extLst>
              </a:tr>
            </a:tbl>
          </a:graphicData>
        </a:graphic>
      </p:graphicFrame>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The Verification Process</a:t>
            </a:r>
            <a:endParaRPr lang="en-US" dirty="0"/>
          </a:p>
        </p:txBody>
      </p:sp>
      <p:sp>
        <p:nvSpPr>
          <p:cNvPr id="4" name="Slide Number Placeholder 3"/>
          <p:cNvSpPr>
            <a:spLocks noGrp="1"/>
          </p:cNvSpPr>
          <p:nvPr>
            <p:ph type="sldNum" sz="quarter" idx="11"/>
          </p:nvPr>
        </p:nvSpPr>
        <p:spPr/>
        <p:txBody>
          <a:bodyPr/>
          <a:lstStyle/>
          <a:p>
            <a:fld id="{73F3FA1D-00FC-4748-8435-6A84DB55078D}" type="slidenum">
              <a:rPr lang="en-US" smtClean="0"/>
              <a:pPr/>
              <a:t>62</a:t>
            </a:fld>
            <a:endParaRPr lang="en-US"/>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Verification</a:t>
            </a:r>
            <a:endParaRPr lang="en-US" dirty="0"/>
          </a:p>
        </p:txBody>
      </p:sp>
      <p:sp>
        <p:nvSpPr>
          <p:cNvPr id="3" name="Slide Number Placeholder 2"/>
          <p:cNvSpPr>
            <a:spLocks noGrp="1"/>
          </p:cNvSpPr>
          <p:nvPr>
            <p:ph type="sldNum" sz="quarter" idx="12"/>
          </p:nvPr>
        </p:nvSpPr>
        <p:spPr/>
        <p:txBody>
          <a:bodyPr>
            <a:normAutofit fontScale="85000" lnSpcReduction="20000"/>
          </a:bodyPr>
          <a:lstStyle/>
          <a:p>
            <a:fld id="{73F3FA1D-00FC-4748-8435-6A84DB55078D}" type="slidenum">
              <a:rPr lang="en-US" smtClean="0"/>
              <a:pPr/>
              <a:t>63</a:t>
            </a:fld>
            <a:endParaRPr lang="en-US"/>
          </a:p>
        </p:txBody>
      </p:sp>
      <p:sp>
        <p:nvSpPr>
          <p:cNvPr id="4" name="Content Placeholder 3"/>
          <p:cNvSpPr>
            <a:spLocks noGrp="1"/>
          </p:cNvSpPr>
          <p:nvPr>
            <p:ph sz="quarter" idx="1"/>
          </p:nvPr>
        </p:nvSpPr>
        <p:spPr/>
        <p:txBody>
          <a:bodyPr/>
          <a:lstStyle/>
          <a:p>
            <a:pPr>
              <a:buFont typeface="Wingdings" panose="05000000000000000000" pitchFamily="2" charset="2"/>
              <a:buChar char="q"/>
            </a:pPr>
            <a:r>
              <a:rPr lang="en-US" dirty="0" smtClean="0"/>
              <a:t>Local responsibility, though the State may conduct the process</a:t>
            </a:r>
          </a:p>
          <a:p>
            <a:pPr>
              <a:buFont typeface="Wingdings" panose="05000000000000000000" pitchFamily="2" charset="2"/>
              <a:buChar char="q"/>
            </a:pPr>
            <a:r>
              <a:rPr lang="en-US" dirty="0" smtClean="0"/>
              <a:t>Use number of applications approved as of October 1 as the pool</a:t>
            </a:r>
          </a:p>
          <a:p>
            <a:pPr>
              <a:buFont typeface="Wingdings" panose="05000000000000000000" pitchFamily="2" charset="2"/>
              <a:buChar char="q"/>
            </a:pPr>
            <a:r>
              <a:rPr lang="en-US" dirty="0" smtClean="0"/>
              <a:t>LEAs must verify the required number of applications by November 15 every year </a:t>
            </a:r>
          </a:p>
          <a:p>
            <a:pPr>
              <a:buNone/>
            </a:pPr>
            <a:endParaRPr lang="en-US" dirty="0" smtClean="0"/>
          </a:p>
          <a:p>
            <a:endParaRPr lang="en-US" dirty="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Standard Sample Size</a:t>
            </a:r>
            <a:endParaRPr lang="en-US" dirty="0"/>
          </a:p>
        </p:txBody>
      </p:sp>
      <p:sp>
        <p:nvSpPr>
          <p:cNvPr id="3" name="Slide Number Placeholder 2"/>
          <p:cNvSpPr>
            <a:spLocks noGrp="1"/>
          </p:cNvSpPr>
          <p:nvPr>
            <p:ph type="sldNum" sz="quarter" idx="12"/>
          </p:nvPr>
        </p:nvSpPr>
        <p:spPr/>
        <p:txBody>
          <a:bodyPr>
            <a:normAutofit fontScale="85000" lnSpcReduction="20000"/>
          </a:bodyPr>
          <a:lstStyle/>
          <a:p>
            <a:fld id="{73F3FA1D-00FC-4748-8435-6A84DB55078D}" type="slidenum">
              <a:rPr lang="en-US" smtClean="0"/>
              <a:pPr/>
              <a:t>64</a:t>
            </a:fld>
            <a:endParaRPr lang="en-US"/>
          </a:p>
        </p:txBody>
      </p:sp>
      <p:sp>
        <p:nvSpPr>
          <p:cNvPr id="4" name="Content Placeholder 3"/>
          <p:cNvSpPr>
            <a:spLocks noGrp="1"/>
          </p:cNvSpPr>
          <p:nvPr>
            <p:ph sz="quarter" idx="1"/>
          </p:nvPr>
        </p:nvSpPr>
        <p:spPr/>
        <p:txBody>
          <a:bodyPr/>
          <a:lstStyle/>
          <a:p>
            <a:pPr>
              <a:buFont typeface="Wingdings" panose="05000000000000000000" pitchFamily="2" charset="2"/>
              <a:buChar char="q"/>
            </a:pPr>
            <a:r>
              <a:rPr lang="en-US" dirty="0" smtClean="0"/>
              <a:t>3% or 3000, whichever is less, of error prone applications</a:t>
            </a:r>
          </a:p>
          <a:p>
            <a:pPr>
              <a:buFont typeface="Wingdings" panose="05000000000000000000" pitchFamily="2" charset="2"/>
              <a:buChar char="q"/>
            </a:pPr>
            <a:r>
              <a:rPr lang="en-US" dirty="0" smtClean="0"/>
              <a:t>Error prone means income within $100 per month ($1200 per year) of the threshold established through the IEG</a:t>
            </a:r>
          </a:p>
          <a:p>
            <a:endParaRPr lang="en-US" dirty="0" smtClean="0"/>
          </a:p>
          <a:p>
            <a:endParaRPr lang="en-US" dirty="0" smtClean="0"/>
          </a:p>
          <a:p>
            <a:endParaRPr lang="en-US" dirty="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Verification Process</a:t>
            </a:r>
            <a:endParaRPr lang="en-US" dirty="0"/>
          </a:p>
        </p:txBody>
      </p:sp>
      <p:sp>
        <p:nvSpPr>
          <p:cNvPr id="3" name="Slide Number Placeholder 2"/>
          <p:cNvSpPr>
            <a:spLocks noGrp="1"/>
          </p:cNvSpPr>
          <p:nvPr>
            <p:ph type="sldNum" sz="quarter" idx="12"/>
          </p:nvPr>
        </p:nvSpPr>
        <p:spPr/>
        <p:txBody>
          <a:bodyPr>
            <a:normAutofit fontScale="85000" lnSpcReduction="20000"/>
          </a:bodyPr>
          <a:lstStyle/>
          <a:p>
            <a:fld id="{73F3FA1D-00FC-4748-8435-6A84DB55078D}" type="slidenum">
              <a:rPr lang="en-US" smtClean="0"/>
              <a:pPr/>
              <a:t>65</a:t>
            </a:fld>
            <a:endParaRPr lang="en-US"/>
          </a:p>
        </p:txBody>
      </p:sp>
      <p:sp>
        <p:nvSpPr>
          <p:cNvPr id="4" name="Content Placeholder 3"/>
          <p:cNvSpPr>
            <a:spLocks noGrp="1"/>
          </p:cNvSpPr>
          <p:nvPr>
            <p:ph sz="quarter" idx="1"/>
          </p:nvPr>
        </p:nvSpPr>
        <p:spPr/>
        <p:txBody>
          <a:bodyPr/>
          <a:lstStyle/>
          <a:p>
            <a:pPr>
              <a:buFont typeface="Wingdings" panose="05000000000000000000" pitchFamily="2" charset="2"/>
              <a:buChar char="q"/>
            </a:pPr>
            <a:r>
              <a:rPr lang="en-US" dirty="0" smtClean="0">
                <a:solidFill>
                  <a:srgbClr val="0070C0"/>
                </a:solidFill>
              </a:rPr>
              <a:t>Confirmation Review</a:t>
            </a:r>
          </a:p>
          <a:p>
            <a:pPr lvl="1">
              <a:buFont typeface="Arial" panose="020B0604020202020204" pitchFamily="34" charset="0"/>
              <a:buChar char="•"/>
            </a:pPr>
            <a:r>
              <a:rPr lang="en-US" dirty="0" smtClean="0"/>
              <a:t>Made by someone other than the person who made the initial determination to check for errors if no data system is used in the initial determination</a:t>
            </a:r>
          </a:p>
          <a:p>
            <a:pPr>
              <a:buFont typeface="Wingdings" panose="05000000000000000000" pitchFamily="2" charset="2"/>
              <a:buChar char="q"/>
            </a:pPr>
            <a:r>
              <a:rPr lang="en-US" dirty="0" smtClean="0">
                <a:solidFill>
                  <a:srgbClr val="0070C0"/>
                </a:solidFill>
              </a:rPr>
              <a:t>Notifying Household</a:t>
            </a:r>
          </a:p>
          <a:p>
            <a:pPr lvl="1">
              <a:buFont typeface="Arial" panose="020B0604020202020204" pitchFamily="34" charset="0"/>
              <a:buChar char="•"/>
            </a:pPr>
            <a:r>
              <a:rPr lang="en-US" dirty="0" smtClean="0"/>
              <a:t>Request documentation</a:t>
            </a:r>
          </a:p>
          <a:p>
            <a:pPr lvl="1">
              <a:buFont typeface="Arial" panose="020B0604020202020204" pitchFamily="34" charset="0"/>
              <a:buChar char="•"/>
            </a:pPr>
            <a:r>
              <a:rPr lang="en-US" dirty="0" smtClean="0"/>
              <a:t>Provide contact information </a:t>
            </a:r>
          </a:p>
          <a:p>
            <a:pPr lvl="1"/>
            <a:endParaRPr lang="en-US" dirty="0" smtClean="0"/>
          </a:p>
          <a:p>
            <a:endParaRPr lang="en-US" dirty="0" smtClean="0"/>
          </a:p>
          <a:p>
            <a:pPr lvl="1"/>
            <a:endParaRPr lang="en-US" dirty="0" smtClean="0"/>
          </a:p>
          <a:p>
            <a:endParaRPr lang="en-US" dirty="0" smtClean="0"/>
          </a:p>
          <a:p>
            <a:endParaRPr lang="en-US" dirty="0" smtClean="0"/>
          </a:p>
          <a:p>
            <a:endParaRPr lang="en-US" dirty="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Completing Verification</a:t>
            </a:r>
            <a:endParaRPr lang="en-US" dirty="0"/>
          </a:p>
        </p:txBody>
      </p:sp>
      <p:sp>
        <p:nvSpPr>
          <p:cNvPr id="3" name="Slide Number Placeholder 2"/>
          <p:cNvSpPr>
            <a:spLocks noGrp="1"/>
          </p:cNvSpPr>
          <p:nvPr>
            <p:ph type="sldNum" sz="quarter" idx="12"/>
          </p:nvPr>
        </p:nvSpPr>
        <p:spPr/>
        <p:txBody>
          <a:bodyPr>
            <a:normAutofit fontScale="85000" lnSpcReduction="20000"/>
          </a:bodyPr>
          <a:lstStyle/>
          <a:p>
            <a:fld id="{73F3FA1D-00FC-4748-8435-6A84DB55078D}" type="slidenum">
              <a:rPr lang="en-US" smtClean="0"/>
              <a:pPr/>
              <a:t>66</a:t>
            </a:fld>
            <a:endParaRPr lang="en-US"/>
          </a:p>
        </p:txBody>
      </p:sp>
      <p:sp>
        <p:nvSpPr>
          <p:cNvPr id="4" name="Content Placeholder 3"/>
          <p:cNvSpPr>
            <a:spLocks noGrp="1"/>
          </p:cNvSpPr>
          <p:nvPr>
            <p:ph sz="quarter" idx="1"/>
          </p:nvPr>
        </p:nvSpPr>
        <p:spPr/>
        <p:txBody>
          <a:bodyPr/>
          <a:lstStyle/>
          <a:p>
            <a:pPr>
              <a:buFont typeface="Wingdings" panose="05000000000000000000" pitchFamily="2" charset="2"/>
              <a:buChar char="q"/>
            </a:pPr>
            <a:r>
              <a:rPr lang="en-US" dirty="0" smtClean="0"/>
              <a:t>With non-respondents, one follow-up attempt is required</a:t>
            </a:r>
          </a:p>
          <a:p>
            <a:pPr lvl="1">
              <a:buFont typeface="Arial" panose="020B0604020202020204" pitchFamily="34" charset="0"/>
              <a:buChar char="•"/>
            </a:pPr>
            <a:r>
              <a:rPr lang="en-US" dirty="0" smtClean="0"/>
              <a:t>LEA should document the follow-up attempt, perhaps on the application</a:t>
            </a:r>
          </a:p>
          <a:p>
            <a:pPr>
              <a:buFont typeface="Wingdings" panose="05000000000000000000" pitchFamily="2" charset="2"/>
              <a:buChar char="q"/>
            </a:pPr>
            <a:r>
              <a:rPr lang="en-US" dirty="0" smtClean="0"/>
              <a:t>If benefits reduced or terminated, inform household in writing and provide appeal rights</a:t>
            </a:r>
          </a:p>
          <a:p>
            <a:pPr>
              <a:buFont typeface="Wingdings" panose="05000000000000000000" pitchFamily="2" charset="2"/>
              <a:buChar char="q"/>
            </a:pPr>
            <a:r>
              <a:rPr lang="en-US" dirty="0" smtClean="0"/>
              <a:t>Unless appealed, change the child’s eligibility status within 10 days</a:t>
            </a:r>
          </a:p>
          <a:p>
            <a:endParaRPr lang="en-US" dirty="0" smtClean="0"/>
          </a:p>
          <a:p>
            <a:endParaRPr lang="en-US" dirty="0" smtClean="0"/>
          </a:p>
          <a:p>
            <a:endParaRPr lang="en-US" dirty="0" smtClean="0"/>
          </a:p>
          <a:p>
            <a:endParaRPr lang="en-US" dirty="0" smtClean="0"/>
          </a:p>
          <a:p>
            <a:pPr lvl="1"/>
            <a:endParaRPr lang="en-US" dirty="0" smtClean="0"/>
          </a:p>
          <a:p>
            <a:endParaRPr lang="en-US" dirty="0" smtClean="0"/>
          </a:p>
          <a:p>
            <a:endParaRPr lang="en-US" dirty="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Verification Collection Report</a:t>
            </a:r>
            <a:endParaRPr lang="en-US" dirty="0"/>
          </a:p>
        </p:txBody>
      </p:sp>
      <p:sp>
        <p:nvSpPr>
          <p:cNvPr id="3" name="Slide Number Placeholder 2"/>
          <p:cNvSpPr>
            <a:spLocks noGrp="1"/>
          </p:cNvSpPr>
          <p:nvPr>
            <p:ph type="sldNum" sz="quarter" idx="12"/>
          </p:nvPr>
        </p:nvSpPr>
        <p:spPr/>
        <p:txBody>
          <a:bodyPr>
            <a:normAutofit fontScale="85000" lnSpcReduction="20000"/>
          </a:bodyPr>
          <a:lstStyle/>
          <a:p>
            <a:fld id="{73F3FA1D-00FC-4748-8435-6A84DB55078D}" type="slidenum">
              <a:rPr lang="en-US" smtClean="0"/>
              <a:pPr/>
              <a:t>67</a:t>
            </a:fld>
            <a:endParaRPr lang="en-US"/>
          </a:p>
        </p:txBody>
      </p:sp>
      <p:sp>
        <p:nvSpPr>
          <p:cNvPr id="4" name="Content Placeholder 3"/>
          <p:cNvSpPr>
            <a:spLocks noGrp="1"/>
          </p:cNvSpPr>
          <p:nvPr>
            <p:ph sz="quarter" idx="1"/>
          </p:nvPr>
        </p:nvSpPr>
        <p:spPr/>
        <p:txBody>
          <a:bodyPr/>
          <a:lstStyle/>
          <a:p>
            <a:pPr>
              <a:buFont typeface="Wingdings" panose="05000000000000000000" pitchFamily="2" charset="2"/>
              <a:buChar char="q"/>
            </a:pPr>
            <a:r>
              <a:rPr lang="en-US" dirty="0" smtClean="0"/>
              <a:t>FNS-742, Verification Collection Report</a:t>
            </a:r>
          </a:p>
          <a:p>
            <a:pPr lvl="1">
              <a:buFont typeface="Arial" panose="020B0604020202020204" pitchFamily="34" charset="0"/>
              <a:buChar char="•"/>
            </a:pPr>
            <a:r>
              <a:rPr lang="en-US" dirty="0" smtClean="0"/>
              <a:t>LEA submits annually to SA, by March 1</a:t>
            </a:r>
          </a:p>
          <a:p>
            <a:pPr>
              <a:buFont typeface="Wingdings" panose="05000000000000000000" pitchFamily="2" charset="2"/>
              <a:buChar char="q"/>
            </a:pPr>
            <a:r>
              <a:rPr lang="en-US" dirty="0" smtClean="0"/>
              <a:t>SA consolidates reports and submits to FNS by    April 15</a:t>
            </a:r>
          </a:p>
          <a:p>
            <a:pPr lvl="1">
              <a:buFont typeface="Arial" panose="020B0604020202020204" pitchFamily="34" charset="0"/>
              <a:buChar char="•"/>
            </a:pPr>
            <a:r>
              <a:rPr lang="en-US" dirty="0" smtClean="0"/>
              <a:t>Electronic submission</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371600" y="1600200"/>
            <a:ext cx="7772400" cy="1600200"/>
          </a:xfrm>
          <a:solidFill>
            <a:schemeClr val="accent1"/>
          </a:solidFill>
        </p:spPr>
        <p:txBody>
          <a:bodyPr>
            <a:noAutofit/>
          </a:bodyPr>
          <a:lstStyle/>
          <a:p>
            <a:r>
              <a:rPr lang="en-US" sz="3400" dirty="0" smtClean="0"/>
              <a:t>Special Provision Options:</a:t>
            </a:r>
            <a:br>
              <a:rPr lang="en-US" sz="3400" dirty="0" smtClean="0"/>
            </a:br>
            <a:r>
              <a:rPr lang="en-US" sz="3400" dirty="0" smtClean="0"/>
              <a:t>Provisions 1, 2, 3 and the</a:t>
            </a:r>
            <a:br>
              <a:rPr lang="en-US" sz="3400" dirty="0" smtClean="0"/>
            </a:br>
            <a:r>
              <a:rPr lang="en-US" sz="3400" dirty="0" smtClean="0"/>
              <a:t>Community Eligibility Provision</a:t>
            </a:r>
            <a:endParaRPr lang="en-US" sz="3400" dirty="0"/>
          </a:p>
        </p:txBody>
      </p:sp>
      <p:sp>
        <p:nvSpPr>
          <p:cNvPr id="4" name="Slide Number Placeholder 3"/>
          <p:cNvSpPr>
            <a:spLocks noGrp="1"/>
          </p:cNvSpPr>
          <p:nvPr>
            <p:ph type="sldNum" sz="quarter" idx="11"/>
          </p:nvPr>
        </p:nvSpPr>
        <p:spPr/>
        <p:txBody>
          <a:bodyPr/>
          <a:lstStyle/>
          <a:p>
            <a:fld id="{73F3FA1D-00FC-4748-8435-6A84DB55078D}" type="slidenum">
              <a:rPr lang="en-US" smtClean="0"/>
              <a:pPr/>
              <a:t>68</a:t>
            </a:fld>
            <a:endParaRPr lang="en-US"/>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Provision 1: Simplified Applications</a:t>
            </a:r>
            <a:endParaRPr lang="en-US" dirty="0"/>
          </a:p>
        </p:txBody>
      </p:sp>
      <p:sp>
        <p:nvSpPr>
          <p:cNvPr id="3" name="Slide Number Placeholder 2"/>
          <p:cNvSpPr>
            <a:spLocks noGrp="1"/>
          </p:cNvSpPr>
          <p:nvPr>
            <p:ph type="sldNum" sz="quarter" idx="12"/>
          </p:nvPr>
        </p:nvSpPr>
        <p:spPr/>
        <p:txBody>
          <a:bodyPr>
            <a:normAutofit fontScale="85000" lnSpcReduction="20000"/>
          </a:bodyPr>
          <a:lstStyle/>
          <a:p>
            <a:fld id="{73F3FA1D-00FC-4748-8435-6A84DB55078D}" type="slidenum">
              <a:rPr lang="en-US" smtClean="0"/>
              <a:pPr/>
              <a:t>69</a:t>
            </a:fld>
            <a:endParaRPr lang="en-US"/>
          </a:p>
        </p:txBody>
      </p:sp>
      <p:sp>
        <p:nvSpPr>
          <p:cNvPr id="4" name="Content Placeholder 3"/>
          <p:cNvSpPr>
            <a:spLocks noGrp="1"/>
          </p:cNvSpPr>
          <p:nvPr>
            <p:ph sz="quarter" idx="1"/>
          </p:nvPr>
        </p:nvSpPr>
        <p:spPr/>
        <p:txBody>
          <a:bodyPr/>
          <a:lstStyle/>
          <a:p>
            <a:pPr>
              <a:buFont typeface="Wingdings" panose="05000000000000000000" pitchFamily="2" charset="2"/>
              <a:buChar char="q"/>
              <a:defRPr/>
            </a:pPr>
            <a:r>
              <a:rPr lang="en-US" u="sng" dirty="0"/>
              <a:t>&gt;</a:t>
            </a:r>
            <a:r>
              <a:rPr lang="en-US" dirty="0"/>
              <a:t> 80% enrolled students eligible for free or reduced-price meals</a:t>
            </a:r>
          </a:p>
          <a:p>
            <a:pPr>
              <a:buFont typeface="Wingdings" panose="05000000000000000000" pitchFamily="2" charset="2"/>
              <a:buChar char="q"/>
              <a:defRPr/>
            </a:pPr>
            <a:r>
              <a:rPr lang="en-US" dirty="0"/>
              <a:t>Students certified Free are eligible for 2 year period</a:t>
            </a:r>
          </a:p>
          <a:p>
            <a:pPr lvl="0">
              <a:buFont typeface="Wingdings" panose="05000000000000000000" pitchFamily="2" charset="2"/>
              <a:buChar char="q"/>
              <a:defRPr/>
            </a:pPr>
            <a:r>
              <a:rPr lang="en-US" dirty="0"/>
              <a:t>All other households provided meal application and apply for benefits each year</a:t>
            </a:r>
          </a:p>
          <a:p>
            <a:pPr lvl="0">
              <a:buFont typeface="Wingdings" panose="05000000000000000000" pitchFamily="2" charset="2"/>
              <a:buChar char="q"/>
              <a:defRPr/>
            </a:pPr>
            <a:r>
              <a:rPr lang="en-US" dirty="0"/>
              <a:t>Schools record daily meal counts by eligibility category as basis for Claims for Reimbursement</a:t>
            </a:r>
          </a:p>
          <a:p>
            <a:endParaRPr lang="en-US" dirty="0"/>
          </a:p>
        </p:txBody>
      </p:sp>
      <p:sp>
        <p:nvSpPr>
          <p:cNvPr id="5" name="Content Placeholder 3"/>
          <p:cNvSpPr txBox="1">
            <a:spLocks/>
          </p:cNvSpPr>
          <p:nvPr/>
        </p:nvSpPr>
        <p:spPr>
          <a:xfrm>
            <a:off x="2743200" y="4419600"/>
            <a:ext cx="8153400" cy="4495800"/>
          </a:xfrm>
          <a:prstGeom prst="rect">
            <a:avLst/>
          </a:prstGeom>
        </p:spPr>
        <p:txBody>
          <a:bodyPr vert="horz">
            <a:normAutofit/>
          </a:bodyPr>
          <a:lstStyle/>
          <a:p>
            <a:pPr marL="320040" marR="0" lvl="0" indent="-320040" algn="l" defTabSz="914400" rtl="0" eaLnBrk="1" fontAlgn="auto" latinLnBrk="0" hangingPunct="1">
              <a:lnSpc>
                <a:spcPct val="100000"/>
              </a:lnSpc>
              <a:spcBef>
                <a:spcPts val="700"/>
              </a:spcBef>
              <a:spcAft>
                <a:spcPts val="0"/>
              </a:spcAft>
              <a:buClr>
                <a:schemeClr val="accent2"/>
              </a:buClr>
              <a:buSzPct val="60000"/>
              <a:buFont typeface="Wingdings"/>
              <a:buChar char=""/>
              <a:tabLst/>
              <a:defRPr/>
            </a:pPr>
            <a:endParaRPr kumimoji="0" lang="en-US" sz="2900" b="0" i="0" u="none" strike="noStrike" kern="1200" cap="none" spc="0" normalizeH="0" baseline="0" noProof="0" dirty="0" smtClean="0">
              <a:ln>
                <a:noFill/>
              </a:ln>
              <a:solidFill>
                <a:schemeClr val="tx1"/>
              </a:solidFill>
              <a:effectLst/>
              <a:uLnTx/>
              <a:uFillTx/>
              <a:latin typeface="+mn-lt"/>
              <a:ea typeface="+mn-ea"/>
              <a:cs typeface="+mn-cs"/>
            </a:endParaRPr>
          </a:p>
          <a:p>
            <a:pPr marL="320040" marR="0" lvl="0" indent="-320040" algn="l" defTabSz="914400" rtl="0" eaLnBrk="1" fontAlgn="auto" latinLnBrk="0" hangingPunct="1">
              <a:lnSpc>
                <a:spcPct val="100000"/>
              </a:lnSpc>
              <a:spcBef>
                <a:spcPts val="700"/>
              </a:spcBef>
              <a:spcAft>
                <a:spcPts val="0"/>
              </a:spcAft>
              <a:buClr>
                <a:schemeClr val="accent2"/>
              </a:buClr>
              <a:buSzPct val="60000"/>
              <a:buFont typeface="Wingdings"/>
              <a:buChar char=""/>
              <a:tabLst/>
              <a:defRPr/>
            </a:pPr>
            <a:endParaRPr kumimoji="0" lang="en-US" sz="29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Provision 2:</a:t>
            </a:r>
            <a:br>
              <a:rPr lang="en-US" dirty="0" smtClean="0"/>
            </a:br>
            <a:r>
              <a:rPr lang="en-US" dirty="0" smtClean="0"/>
              <a:t>Simplified Counting and Claiming</a:t>
            </a:r>
            <a:endParaRPr lang="en-US" dirty="0"/>
          </a:p>
        </p:txBody>
      </p:sp>
      <p:sp>
        <p:nvSpPr>
          <p:cNvPr id="3" name="Slide Number Placeholder 2"/>
          <p:cNvSpPr>
            <a:spLocks noGrp="1"/>
          </p:cNvSpPr>
          <p:nvPr>
            <p:ph type="sldNum" sz="quarter" idx="12"/>
          </p:nvPr>
        </p:nvSpPr>
        <p:spPr/>
        <p:txBody>
          <a:bodyPr>
            <a:normAutofit fontScale="85000" lnSpcReduction="20000"/>
          </a:bodyPr>
          <a:lstStyle/>
          <a:p>
            <a:fld id="{73F3FA1D-00FC-4748-8435-6A84DB55078D}" type="slidenum">
              <a:rPr lang="en-US" smtClean="0"/>
              <a:pPr/>
              <a:t>70</a:t>
            </a:fld>
            <a:endParaRPr lang="en-US"/>
          </a:p>
        </p:txBody>
      </p:sp>
      <p:sp>
        <p:nvSpPr>
          <p:cNvPr id="5" name="Content Placeholder 3"/>
          <p:cNvSpPr txBox="1">
            <a:spLocks/>
          </p:cNvSpPr>
          <p:nvPr/>
        </p:nvSpPr>
        <p:spPr>
          <a:xfrm>
            <a:off x="612648" y="1600200"/>
            <a:ext cx="8153400" cy="4495800"/>
          </a:xfrm>
          <a:prstGeom prst="rect">
            <a:avLst/>
          </a:prstGeom>
        </p:spPr>
        <p:txBody>
          <a:bodyPr vert="horz">
            <a:normAutofit/>
          </a:bodyPr>
          <a:lst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a:buFont typeface="Wingdings" panose="05000000000000000000" pitchFamily="2" charset="2"/>
              <a:buChar char="q"/>
            </a:pPr>
            <a:r>
              <a:rPr lang="en-US" dirty="0"/>
              <a:t>Schools make eligibility determinations and count meals by type (F/RP/P) in the first year (Base Year)</a:t>
            </a:r>
          </a:p>
          <a:p>
            <a:pPr>
              <a:buFont typeface="Wingdings" panose="05000000000000000000" pitchFamily="2" charset="2"/>
              <a:buChar char="q"/>
            </a:pPr>
            <a:r>
              <a:rPr lang="en-US" dirty="0"/>
              <a:t>Use claiming percentages from base year in non-base years, take total meal counts only.</a:t>
            </a:r>
          </a:p>
          <a:p>
            <a:pPr>
              <a:buFont typeface="Wingdings" panose="05000000000000000000" pitchFamily="2" charset="2"/>
              <a:buChar char="q"/>
            </a:pPr>
            <a:r>
              <a:rPr lang="en-US" dirty="0"/>
              <a:t>Schools use the same F/RP percentage for four school years</a:t>
            </a:r>
          </a:p>
          <a:p>
            <a:pPr>
              <a:buFont typeface="Wingdings" panose="05000000000000000000" pitchFamily="2" charset="2"/>
              <a:buChar char="q"/>
            </a:pPr>
            <a:r>
              <a:rPr lang="en-US" dirty="0"/>
              <a:t>All students receive meals at no </a:t>
            </a:r>
            <a:r>
              <a:rPr lang="en-US" dirty="0" smtClean="0"/>
              <a:t>charge</a:t>
            </a:r>
            <a:endParaRPr lang="en-US" dirty="0"/>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Provision 2: Base Year</a:t>
            </a:r>
            <a:endParaRPr lang="en-US" dirty="0"/>
          </a:p>
        </p:txBody>
      </p:sp>
      <p:sp>
        <p:nvSpPr>
          <p:cNvPr id="3" name="Slide Number Placeholder 2"/>
          <p:cNvSpPr>
            <a:spLocks noGrp="1"/>
          </p:cNvSpPr>
          <p:nvPr>
            <p:ph type="sldNum" sz="quarter" idx="12"/>
          </p:nvPr>
        </p:nvSpPr>
        <p:spPr/>
        <p:txBody>
          <a:bodyPr>
            <a:normAutofit fontScale="85000" lnSpcReduction="20000"/>
          </a:bodyPr>
          <a:lstStyle/>
          <a:p>
            <a:fld id="{73F3FA1D-00FC-4748-8435-6A84DB55078D}" type="slidenum">
              <a:rPr lang="en-US" smtClean="0"/>
              <a:pPr/>
              <a:t>71</a:t>
            </a:fld>
            <a:endParaRPr lang="en-US"/>
          </a:p>
        </p:txBody>
      </p:sp>
      <p:sp>
        <p:nvSpPr>
          <p:cNvPr id="4" name="Content Placeholder 3"/>
          <p:cNvSpPr>
            <a:spLocks noGrp="1"/>
          </p:cNvSpPr>
          <p:nvPr>
            <p:ph sz="quarter" idx="1"/>
          </p:nvPr>
        </p:nvSpPr>
        <p:spPr/>
        <p:txBody>
          <a:bodyPr/>
          <a:lstStyle/>
          <a:p>
            <a:pPr>
              <a:buNone/>
            </a:pPr>
            <a:r>
              <a:rPr lang="en-US" sz="3200" dirty="0" smtClean="0"/>
              <a:t>September 2012:	 80 free meals</a:t>
            </a:r>
          </a:p>
          <a:p>
            <a:pPr>
              <a:buNone/>
            </a:pPr>
            <a:r>
              <a:rPr lang="en-US" sz="3200" dirty="0" smtClean="0"/>
              <a:t>					 15 reduced price meals</a:t>
            </a:r>
          </a:p>
          <a:p>
            <a:pPr>
              <a:buNone/>
            </a:pPr>
            <a:r>
              <a:rPr lang="en-US" sz="3200" dirty="0" smtClean="0"/>
              <a:t>				        </a:t>
            </a:r>
            <a:r>
              <a:rPr lang="en-US" sz="3200" u="sng" dirty="0" smtClean="0"/>
              <a:t>+ 5 paid meals</a:t>
            </a:r>
          </a:p>
          <a:p>
            <a:pPr>
              <a:buNone/>
            </a:pPr>
            <a:r>
              <a:rPr lang="en-US" sz="3200" dirty="0" smtClean="0"/>
              <a:t>				       100 total meals per day</a:t>
            </a:r>
          </a:p>
          <a:p>
            <a:pPr>
              <a:buNone/>
            </a:pPr>
            <a:endParaRPr lang="en-US" dirty="0" smtClean="0"/>
          </a:p>
          <a:p>
            <a:pPr>
              <a:buNone/>
            </a:pPr>
            <a:r>
              <a:rPr lang="en-US" b="1" dirty="0" smtClean="0"/>
              <a:t>					80/100 = 80% Free</a:t>
            </a:r>
          </a:p>
          <a:p>
            <a:pPr>
              <a:buNone/>
            </a:pPr>
            <a:r>
              <a:rPr lang="en-US" b="1" dirty="0" smtClean="0"/>
              <a:t>					15/100 = 15% Reduced</a:t>
            </a:r>
          </a:p>
          <a:p>
            <a:pPr>
              <a:buNone/>
            </a:pPr>
            <a:r>
              <a:rPr lang="en-US" b="1" dirty="0" smtClean="0"/>
              <a:t> 					  5/100 =  5%  Paid</a:t>
            </a:r>
            <a:endParaRPr lang="en-US" sz="3200" b="1" dirty="0" smtClean="0"/>
          </a:p>
          <a:p>
            <a:pPr>
              <a:buNone/>
            </a:pPr>
            <a:endParaRPr lang="en-US" dirty="0" smtClean="0"/>
          </a:p>
        </p:txBody>
      </p:sp>
      <p:pic>
        <p:nvPicPr>
          <p:cNvPr id="95234" name="Picture 2" descr="http://www.jmu.edu/finaid/wm_library/Free_Calculator.jpg"/>
          <p:cNvPicPr>
            <a:picLocks noChangeAspect="1" noChangeArrowheads="1"/>
          </p:cNvPicPr>
          <p:nvPr/>
        </p:nvPicPr>
        <p:blipFill>
          <a:blip r:embed="rId3" cstate="print"/>
          <a:srcRect/>
          <a:stretch>
            <a:fillRect/>
          </a:stretch>
        </p:blipFill>
        <p:spPr bwMode="auto">
          <a:xfrm>
            <a:off x="304800" y="2971800"/>
            <a:ext cx="3548525" cy="2362200"/>
          </a:xfrm>
          <a:prstGeom prst="rect">
            <a:avLst/>
          </a:prstGeom>
          <a:noFill/>
        </p:spPr>
      </p:pic>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Provision 2: Non-Base Year Example</a:t>
            </a:r>
            <a:endParaRPr lang="en-US" dirty="0"/>
          </a:p>
        </p:txBody>
      </p:sp>
      <p:sp>
        <p:nvSpPr>
          <p:cNvPr id="3" name="Slide Number Placeholder 2"/>
          <p:cNvSpPr>
            <a:spLocks noGrp="1"/>
          </p:cNvSpPr>
          <p:nvPr>
            <p:ph type="sldNum" sz="quarter" idx="12"/>
          </p:nvPr>
        </p:nvSpPr>
        <p:spPr/>
        <p:txBody>
          <a:bodyPr>
            <a:normAutofit fontScale="85000" lnSpcReduction="20000"/>
          </a:bodyPr>
          <a:lstStyle/>
          <a:p>
            <a:fld id="{73F3FA1D-00FC-4748-8435-6A84DB55078D}" type="slidenum">
              <a:rPr lang="en-US" smtClean="0"/>
              <a:pPr/>
              <a:t>72</a:t>
            </a:fld>
            <a:endParaRPr lang="en-US"/>
          </a:p>
        </p:txBody>
      </p:sp>
      <p:sp>
        <p:nvSpPr>
          <p:cNvPr id="4" name="Content Placeholder 3"/>
          <p:cNvSpPr>
            <a:spLocks noGrp="1"/>
          </p:cNvSpPr>
          <p:nvPr>
            <p:ph sz="quarter" idx="1"/>
          </p:nvPr>
        </p:nvSpPr>
        <p:spPr/>
        <p:txBody>
          <a:bodyPr>
            <a:normAutofit/>
          </a:bodyPr>
          <a:lstStyle/>
          <a:p>
            <a:pPr marL="411480">
              <a:buNone/>
              <a:defRPr/>
            </a:pPr>
            <a:r>
              <a:rPr lang="en-US" dirty="0" smtClean="0"/>
              <a:t>September 2013 </a:t>
            </a:r>
          </a:p>
          <a:p>
            <a:pPr marL="411480">
              <a:buNone/>
              <a:defRPr/>
            </a:pPr>
            <a:r>
              <a:rPr lang="en-US" dirty="0" smtClean="0"/>
              <a:t>Total meal count for the month:  150</a:t>
            </a:r>
          </a:p>
          <a:p>
            <a:pPr marL="411480">
              <a:buNone/>
              <a:defRPr/>
            </a:pPr>
            <a:r>
              <a:rPr lang="en-US" dirty="0" smtClean="0"/>
              <a:t>Claim for Reimbursement:</a:t>
            </a:r>
          </a:p>
          <a:p>
            <a:pPr marL="411480">
              <a:buNone/>
              <a:defRPr/>
            </a:pPr>
            <a:r>
              <a:rPr lang="en-US" dirty="0" smtClean="0"/>
              <a:t>	0.80 x 150 = 120 free rate </a:t>
            </a:r>
          </a:p>
          <a:p>
            <a:pPr marL="411480">
              <a:buNone/>
              <a:defRPr/>
            </a:pPr>
            <a:r>
              <a:rPr lang="en-US" dirty="0" smtClean="0"/>
              <a:t>	0.15 x 150 = 23 reduced price rate</a:t>
            </a:r>
          </a:p>
          <a:p>
            <a:pPr marL="411480">
              <a:buNone/>
              <a:defRPr/>
            </a:pPr>
            <a:r>
              <a:rPr lang="en-US" dirty="0" smtClean="0"/>
              <a:t>	0.05 x 150 = 7 paid rate</a:t>
            </a:r>
          </a:p>
          <a:p>
            <a:endParaRPr lang="en-US" dirty="0"/>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Provision 3: </a:t>
            </a:r>
            <a:br>
              <a:rPr lang="en-US" dirty="0" smtClean="0"/>
            </a:br>
            <a:r>
              <a:rPr lang="en-US" dirty="0" smtClean="0"/>
              <a:t>Simplified Counting and Claiming</a:t>
            </a:r>
            <a:endParaRPr lang="en-US" dirty="0"/>
          </a:p>
        </p:txBody>
      </p:sp>
      <p:sp>
        <p:nvSpPr>
          <p:cNvPr id="3" name="Slide Number Placeholder 2"/>
          <p:cNvSpPr>
            <a:spLocks noGrp="1"/>
          </p:cNvSpPr>
          <p:nvPr>
            <p:ph type="sldNum" sz="quarter" idx="12"/>
          </p:nvPr>
        </p:nvSpPr>
        <p:spPr/>
        <p:txBody>
          <a:bodyPr>
            <a:normAutofit fontScale="85000" lnSpcReduction="20000"/>
          </a:bodyPr>
          <a:lstStyle/>
          <a:p>
            <a:fld id="{73F3FA1D-00FC-4748-8435-6A84DB55078D}" type="slidenum">
              <a:rPr lang="en-US" smtClean="0"/>
              <a:pPr/>
              <a:t>73</a:t>
            </a:fld>
            <a:endParaRPr lang="en-US"/>
          </a:p>
        </p:txBody>
      </p:sp>
      <p:sp>
        <p:nvSpPr>
          <p:cNvPr id="4" name="Content Placeholder 3"/>
          <p:cNvSpPr>
            <a:spLocks noGrp="1"/>
          </p:cNvSpPr>
          <p:nvPr>
            <p:ph sz="quarter" idx="1"/>
          </p:nvPr>
        </p:nvSpPr>
        <p:spPr/>
        <p:txBody>
          <a:bodyPr/>
          <a:lstStyle/>
          <a:p>
            <a:pPr>
              <a:buFont typeface="Wingdings" panose="05000000000000000000" pitchFamily="2" charset="2"/>
              <a:buChar char="q"/>
            </a:pPr>
            <a:r>
              <a:rPr lang="en-US" dirty="0" smtClean="0"/>
              <a:t>Schools follow procedures similar to those under Provision 2</a:t>
            </a:r>
          </a:p>
          <a:p>
            <a:pPr>
              <a:buFont typeface="Wingdings" panose="05000000000000000000" pitchFamily="2" charset="2"/>
              <a:buChar char="q"/>
            </a:pPr>
            <a:r>
              <a:rPr lang="en-US" dirty="0" smtClean="0"/>
              <a:t>Schools receive the same level of federal cash and commodity assistance each year, with some adjustments, for a 4-year period</a:t>
            </a:r>
          </a:p>
          <a:p>
            <a:endParaRPr lang="en-US" dirty="0"/>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Provision 3: Base Year</a:t>
            </a:r>
            <a:endParaRPr lang="en-US" dirty="0"/>
          </a:p>
        </p:txBody>
      </p:sp>
      <p:sp>
        <p:nvSpPr>
          <p:cNvPr id="3" name="Slide Number Placeholder 2"/>
          <p:cNvSpPr>
            <a:spLocks noGrp="1"/>
          </p:cNvSpPr>
          <p:nvPr>
            <p:ph type="sldNum" sz="quarter" idx="12"/>
          </p:nvPr>
        </p:nvSpPr>
        <p:spPr/>
        <p:txBody>
          <a:bodyPr>
            <a:normAutofit fontScale="85000" lnSpcReduction="20000"/>
          </a:bodyPr>
          <a:lstStyle/>
          <a:p>
            <a:fld id="{73F3FA1D-00FC-4748-8435-6A84DB55078D}" type="slidenum">
              <a:rPr lang="en-US" smtClean="0"/>
              <a:pPr/>
              <a:t>74</a:t>
            </a:fld>
            <a:endParaRPr lang="en-US"/>
          </a:p>
        </p:txBody>
      </p:sp>
      <p:sp>
        <p:nvSpPr>
          <p:cNvPr id="4" name="Content Placeholder 3"/>
          <p:cNvSpPr>
            <a:spLocks noGrp="1"/>
          </p:cNvSpPr>
          <p:nvPr>
            <p:ph sz="quarter" idx="1"/>
          </p:nvPr>
        </p:nvSpPr>
        <p:spPr/>
        <p:txBody>
          <a:bodyPr/>
          <a:lstStyle/>
          <a:p>
            <a:pPr marL="0" indent="0">
              <a:buNone/>
            </a:pPr>
            <a:r>
              <a:rPr lang="en-US" dirty="0" smtClean="0"/>
              <a:t>Base Year</a:t>
            </a:r>
          </a:p>
          <a:p>
            <a:pPr lvl="1">
              <a:buFont typeface="Arial" panose="020B0604020202020204" pitchFamily="34" charset="0"/>
              <a:buChar char="•"/>
            </a:pPr>
            <a:r>
              <a:rPr lang="en-US" dirty="0" smtClean="0"/>
              <a:t>Outside of the 4-year cycle</a:t>
            </a:r>
          </a:p>
          <a:p>
            <a:pPr lvl="1">
              <a:buFont typeface="Arial" panose="020B0604020202020204" pitchFamily="34" charset="0"/>
              <a:buChar char="•"/>
            </a:pPr>
            <a:r>
              <a:rPr lang="en-US" dirty="0" smtClean="0"/>
              <a:t>Offer meals either at no charge, or charge students eligible for RP/P meals</a:t>
            </a:r>
          </a:p>
          <a:p>
            <a:pPr lvl="1">
              <a:buFont typeface="Arial" panose="020B0604020202020204" pitchFamily="34" charset="0"/>
              <a:buChar char="•"/>
            </a:pPr>
            <a:r>
              <a:rPr lang="en-US" dirty="0" smtClean="0"/>
              <a:t>Make eligibility determinations and count daily meals by type</a:t>
            </a:r>
          </a:p>
          <a:p>
            <a:pPr lvl="1">
              <a:buFont typeface="Arial" panose="020B0604020202020204" pitchFamily="34" charset="0"/>
              <a:buChar char="•"/>
            </a:pPr>
            <a:r>
              <a:rPr lang="en-US" dirty="0" smtClean="0"/>
              <a:t>Establish base year socioeconomic data</a:t>
            </a:r>
          </a:p>
          <a:p>
            <a:pPr lvl="1">
              <a:buFont typeface="Arial" panose="020B0604020202020204" pitchFamily="34" charset="0"/>
              <a:buChar char="•"/>
            </a:pPr>
            <a:r>
              <a:rPr lang="en-US" dirty="0" smtClean="0"/>
              <a:t>Claim reimbursement from these counts</a:t>
            </a:r>
          </a:p>
          <a:p>
            <a:pPr lvl="1"/>
            <a:endParaRPr lang="en-US" dirty="0" smtClean="0"/>
          </a:p>
          <a:p>
            <a:endParaRPr lang="en-US" dirty="0"/>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Provision 3: Non- Base Year</a:t>
            </a:r>
            <a:endParaRPr lang="en-US" dirty="0"/>
          </a:p>
        </p:txBody>
      </p:sp>
      <p:sp>
        <p:nvSpPr>
          <p:cNvPr id="3" name="Slide Number Placeholder 2"/>
          <p:cNvSpPr>
            <a:spLocks noGrp="1"/>
          </p:cNvSpPr>
          <p:nvPr>
            <p:ph type="sldNum" sz="quarter" idx="12"/>
          </p:nvPr>
        </p:nvSpPr>
        <p:spPr/>
        <p:txBody>
          <a:bodyPr>
            <a:normAutofit fontScale="85000" lnSpcReduction="20000"/>
          </a:bodyPr>
          <a:lstStyle/>
          <a:p>
            <a:fld id="{73F3FA1D-00FC-4748-8435-6A84DB55078D}" type="slidenum">
              <a:rPr lang="en-US" smtClean="0"/>
              <a:pPr/>
              <a:t>75</a:t>
            </a:fld>
            <a:endParaRPr lang="en-US"/>
          </a:p>
        </p:txBody>
      </p:sp>
      <p:sp>
        <p:nvSpPr>
          <p:cNvPr id="4" name="Content Placeholder 3"/>
          <p:cNvSpPr>
            <a:spLocks noGrp="1"/>
          </p:cNvSpPr>
          <p:nvPr>
            <p:ph sz="quarter" idx="1"/>
          </p:nvPr>
        </p:nvSpPr>
        <p:spPr/>
        <p:txBody>
          <a:bodyPr/>
          <a:lstStyle/>
          <a:p>
            <a:pPr marL="0" indent="0">
              <a:buNone/>
            </a:pPr>
            <a:r>
              <a:rPr lang="en-US" dirty="0" smtClean="0"/>
              <a:t>Non-Base Years</a:t>
            </a:r>
          </a:p>
          <a:p>
            <a:pPr lvl="1">
              <a:buFont typeface="Arial" panose="020B0604020202020204" pitchFamily="34" charset="0"/>
              <a:buChar char="•"/>
            </a:pPr>
            <a:r>
              <a:rPr lang="en-US" dirty="0" smtClean="0"/>
              <a:t>Offer all meals at no charge</a:t>
            </a:r>
          </a:p>
          <a:p>
            <a:pPr lvl="1">
              <a:buFont typeface="Arial" panose="020B0604020202020204" pitchFamily="34" charset="0"/>
              <a:buChar char="•"/>
            </a:pPr>
            <a:r>
              <a:rPr lang="en-US" dirty="0" smtClean="0"/>
              <a:t>Count total meals</a:t>
            </a:r>
          </a:p>
          <a:p>
            <a:pPr lvl="1">
              <a:buFont typeface="Arial" panose="020B0604020202020204" pitchFamily="34" charset="0"/>
              <a:buChar char="•"/>
            </a:pPr>
            <a:r>
              <a:rPr lang="en-US" dirty="0" smtClean="0"/>
              <a:t>Claim reimbursement according to Base Year numbers adjusted for:</a:t>
            </a:r>
          </a:p>
          <a:p>
            <a:pPr lvl="2">
              <a:buFont typeface="Courier New" panose="02070309020205020404" pitchFamily="49" charset="0"/>
              <a:buChar char="o"/>
            </a:pPr>
            <a:r>
              <a:rPr lang="en-US" dirty="0" smtClean="0"/>
              <a:t>Inflation</a:t>
            </a:r>
          </a:p>
          <a:p>
            <a:pPr lvl="2">
              <a:buFont typeface="Courier New" panose="02070309020205020404" pitchFamily="49" charset="0"/>
              <a:buChar char="o"/>
            </a:pPr>
            <a:r>
              <a:rPr lang="en-US" dirty="0" smtClean="0"/>
              <a:t>Change in enrollment</a:t>
            </a:r>
          </a:p>
          <a:p>
            <a:pPr lvl="2">
              <a:buFont typeface="Courier New" panose="02070309020205020404" pitchFamily="49" charset="0"/>
              <a:buChar char="o"/>
            </a:pPr>
            <a:r>
              <a:rPr lang="en-US" dirty="0" smtClean="0"/>
              <a:t>Change in number of operating days</a:t>
            </a:r>
          </a:p>
          <a:p>
            <a:endParaRPr lang="en-US" dirty="0"/>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Extensions</a:t>
            </a:r>
            <a:endParaRPr lang="en-US" dirty="0"/>
          </a:p>
        </p:txBody>
      </p:sp>
      <p:sp>
        <p:nvSpPr>
          <p:cNvPr id="3" name="Slide Number Placeholder 2"/>
          <p:cNvSpPr>
            <a:spLocks noGrp="1"/>
          </p:cNvSpPr>
          <p:nvPr>
            <p:ph type="sldNum" sz="quarter" idx="12"/>
          </p:nvPr>
        </p:nvSpPr>
        <p:spPr/>
        <p:txBody>
          <a:bodyPr>
            <a:normAutofit fontScale="85000" lnSpcReduction="20000"/>
          </a:bodyPr>
          <a:lstStyle/>
          <a:p>
            <a:fld id="{73F3FA1D-00FC-4748-8435-6A84DB55078D}" type="slidenum">
              <a:rPr lang="en-US" smtClean="0"/>
              <a:pPr/>
              <a:t>76</a:t>
            </a:fld>
            <a:endParaRPr lang="en-US"/>
          </a:p>
        </p:txBody>
      </p:sp>
      <p:sp>
        <p:nvSpPr>
          <p:cNvPr id="4" name="Content Placeholder 3"/>
          <p:cNvSpPr>
            <a:spLocks noGrp="1"/>
          </p:cNvSpPr>
          <p:nvPr>
            <p:ph sz="quarter" idx="1"/>
          </p:nvPr>
        </p:nvSpPr>
        <p:spPr/>
        <p:txBody>
          <a:bodyPr/>
          <a:lstStyle/>
          <a:p>
            <a:pPr marL="0" indent="0">
              <a:buNone/>
            </a:pPr>
            <a:r>
              <a:rPr lang="en-US" dirty="0" smtClean="0"/>
              <a:t>Provisions 2 and 3 can be extended for 4 years if the income level of the school’s population:  </a:t>
            </a:r>
          </a:p>
          <a:p>
            <a:pPr lvl="1">
              <a:buFont typeface="Arial" panose="020B0604020202020204" pitchFamily="34" charset="0"/>
              <a:buChar char="•"/>
            </a:pPr>
            <a:r>
              <a:rPr lang="en-US" dirty="0" smtClean="0"/>
              <a:t>Remained stable</a:t>
            </a:r>
          </a:p>
          <a:p>
            <a:pPr lvl="1">
              <a:buFont typeface="Arial" panose="020B0604020202020204" pitchFamily="34" charset="0"/>
              <a:buChar char="•"/>
            </a:pPr>
            <a:r>
              <a:rPr lang="en-US" dirty="0" smtClean="0"/>
              <a:t>Declined</a:t>
            </a:r>
          </a:p>
          <a:p>
            <a:pPr lvl="1">
              <a:buFont typeface="Arial" panose="020B0604020202020204" pitchFamily="34" charset="0"/>
              <a:buChar char="•"/>
            </a:pPr>
            <a:r>
              <a:rPr lang="en-US" dirty="0" smtClean="0"/>
              <a:t>Had negligible improvement (5% or less)</a:t>
            </a:r>
          </a:p>
          <a:p>
            <a:pPr lvl="2">
              <a:buFont typeface="Arial" panose="020B0604020202020204" pitchFamily="34" charset="0"/>
              <a:buChar char="•"/>
            </a:pPr>
            <a:r>
              <a:rPr lang="en-US" dirty="0" smtClean="0"/>
              <a:t>7CFR 245.9(c)(1)(ii) and 7CFR245.9(e)(1)(ii)</a:t>
            </a:r>
          </a:p>
          <a:p>
            <a:endParaRPr lang="en-US" dirty="0"/>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Community Eligibility Provision (CEP)</a:t>
            </a:r>
            <a:endParaRPr lang="en-US" dirty="0"/>
          </a:p>
        </p:txBody>
      </p:sp>
      <p:sp>
        <p:nvSpPr>
          <p:cNvPr id="3" name="Slide Number Placeholder 2"/>
          <p:cNvSpPr>
            <a:spLocks noGrp="1"/>
          </p:cNvSpPr>
          <p:nvPr>
            <p:ph type="sldNum" sz="quarter" idx="12"/>
          </p:nvPr>
        </p:nvSpPr>
        <p:spPr/>
        <p:txBody>
          <a:bodyPr>
            <a:normAutofit fontScale="85000" lnSpcReduction="20000"/>
          </a:bodyPr>
          <a:lstStyle/>
          <a:p>
            <a:fld id="{73F3FA1D-00FC-4748-8435-6A84DB55078D}" type="slidenum">
              <a:rPr lang="en-US" smtClean="0"/>
              <a:pPr/>
              <a:t>77</a:t>
            </a:fld>
            <a:endParaRPr lang="en-US"/>
          </a:p>
        </p:txBody>
      </p:sp>
      <p:sp>
        <p:nvSpPr>
          <p:cNvPr id="4" name="Content Placeholder 3"/>
          <p:cNvSpPr>
            <a:spLocks noGrp="1"/>
          </p:cNvSpPr>
          <p:nvPr>
            <p:ph sz="quarter" idx="1"/>
          </p:nvPr>
        </p:nvSpPr>
        <p:spPr/>
        <p:txBody>
          <a:bodyPr>
            <a:normAutofit/>
          </a:bodyPr>
          <a:lstStyle/>
          <a:p>
            <a:pPr lvl="0">
              <a:buFont typeface="Wingdings" panose="05000000000000000000" pitchFamily="2" charset="2"/>
              <a:buChar char="q"/>
            </a:pPr>
            <a:r>
              <a:rPr lang="en-US" sz="2800" dirty="0" smtClean="0"/>
              <a:t>An alternative to household applications for high poverty local educational agencies (LEAs) and schools </a:t>
            </a:r>
          </a:p>
          <a:p>
            <a:pPr>
              <a:buFont typeface="Wingdings" panose="05000000000000000000" pitchFamily="2" charset="2"/>
              <a:buChar char="q"/>
            </a:pPr>
            <a:r>
              <a:rPr lang="en-US" sz="2800" dirty="0" smtClean="0"/>
              <a:t>Eligible LEAs/schools serve free lunches </a:t>
            </a:r>
            <a:r>
              <a:rPr lang="en-US" sz="2800" u="sng" dirty="0" smtClean="0"/>
              <a:t>and</a:t>
            </a:r>
            <a:r>
              <a:rPr lang="en-US" sz="2800" dirty="0" smtClean="0"/>
              <a:t> breakfasts to all students for 4 successive school years</a:t>
            </a:r>
          </a:p>
          <a:p>
            <a:pPr>
              <a:buFont typeface="Wingdings" panose="05000000000000000000" pitchFamily="2" charset="2"/>
              <a:buChar char="q"/>
            </a:pPr>
            <a:r>
              <a:rPr lang="en-US" sz="2800" dirty="0" smtClean="0"/>
              <a:t>Meal reimbursement is based on Identified </a:t>
            </a:r>
            <a:r>
              <a:rPr lang="en-US" sz="2800" dirty="0"/>
              <a:t>S</a:t>
            </a:r>
            <a:r>
              <a:rPr lang="en-US" sz="2800" dirty="0" smtClean="0"/>
              <a:t>tudent Percentage (</a:t>
            </a:r>
            <a:r>
              <a:rPr lang="en-US" sz="2800" i="1" dirty="0" smtClean="0"/>
              <a:t>ISP</a:t>
            </a:r>
            <a:r>
              <a:rPr lang="en-US" sz="2800" dirty="0" smtClean="0"/>
              <a:t>)</a:t>
            </a:r>
          </a:p>
          <a:p>
            <a:pPr lvl="0">
              <a:buNone/>
            </a:pPr>
            <a:endParaRPr lang="en-US" sz="2800" dirty="0" smtClean="0"/>
          </a:p>
          <a:p>
            <a:pPr marL="274320" lvl="2" indent="-274320">
              <a:spcBef>
                <a:spcPts val="580"/>
              </a:spcBef>
              <a:buClr>
                <a:schemeClr val="accent1"/>
              </a:buClr>
              <a:buNone/>
            </a:pPr>
            <a:endParaRPr lang="en-US" sz="2600" dirty="0" smtClean="0"/>
          </a:p>
          <a:p>
            <a:endParaRPr lang="en-US" dirty="0" smtClean="0"/>
          </a:p>
          <a:p>
            <a:endParaRPr lang="en-US" dirty="0"/>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LEA Eligibility for CEP</a:t>
            </a:r>
            <a:endParaRPr lang="en-US" dirty="0"/>
          </a:p>
        </p:txBody>
      </p:sp>
      <p:sp>
        <p:nvSpPr>
          <p:cNvPr id="3" name="Slide Number Placeholder 2"/>
          <p:cNvSpPr>
            <a:spLocks noGrp="1"/>
          </p:cNvSpPr>
          <p:nvPr>
            <p:ph type="sldNum" sz="quarter" idx="12"/>
          </p:nvPr>
        </p:nvSpPr>
        <p:spPr/>
        <p:txBody>
          <a:bodyPr>
            <a:normAutofit fontScale="85000" lnSpcReduction="20000"/>
          </a:bodyPr>
          <a:lstStyle/>
          <a:p>
            <a:fld id="{73F3FA1D-00FC-4748-8435-6A84DB55078D}" type="slidenum">
              <a:rPr lang="en-US" smtClean="0"/>
              <a:pPr/>
              <a:t>78</a:t>
            </a:fld>
            <a:endParaRPr lang="en-US"/>
          </a:p>
        </p:txBody>
      </p:sp>
      <p:sp>
        <p:nvSpPr>
          <p:cNvPr id="4" name="Content Placeholder 3"/>
          <p:cNvSpPr>
            <a:spLocks noGrp="1"/>
          </p:cNvSpPr>
          <p:nvPr>
            <p:ph sz="quarter" idx="1"/>
          </p:nvPr>
        </p:nvSpPr>
        <p:spPr/>
        <p:txBody>
          <a:bodyPr>
            <a:normAutofit/>
          </a:bodyPr>
          <a:lstStyle/>
          <a:p>
            <a:pPr lvl="0">
              <a:buFont typeface="Wingdings" panose="05000000000000000000" pitchFamily="2" charset="2"/>
              <a:buChar char="q"/>
            </a:pPr>
            <a:r>
              <a:rPr lang="en-US" sz="2800" dirty="0" smtClean="0"/>
              <a:t>LEAs may elect the CEP for the entire district, individual schools, or a group of schools </a:t>
            </a:r>
          </a:p>
          <a:p>
            <a:pPr lvl="0">
              <a:buFont typeface="Wingdings" panose="05000000000000000000" pitchFamily="2" charset="2"/>
              <a:buChar char="q"/>
            </a:pPr>
            <a:r>
              <a:rPr lang="en-US" sz="2800" dirty="0" smtClean="0"/>
              <a:t>To be eligible, the LEA/individual school/group of schools must have an </a:t>
            </a:r>
            <a:r>
              <a:rPr lang="en-US" sz="2800" i="1" dirty="0" smtClean="0"/>
              <a:t>ISP </a:t>
            </a:r>
            <a:r>
              <a:rPr lang="en-US" sz="2800" dirty="0" smtClean="0"/>
              <a:t>of at least 40% </a:t>
            </a:r>
          </a:p>
          <a:p>
            <a:pPr>
              <a:buFont typeface="Wingdings" panose="05000000000000000000" pitchFamily="2" charset="2"/>
              <a:buChar char="q"/>
            </a:pPr>
            <a:r>
              <a:rPr lang="en-US" sz="2800" dirty="0" smtClean="0"/>
              <a:t>Identified Students are those certified for free meals that are NOT subject to verification (example: directly certified through SNAP)</a:t>
            </a:r>
          </a:p>
          <a:p>
            <a:pPr lvl="0">
              <a:buNone/>
            </a:pPr>
            <a:endParaRPr lang="en-US" dirty="0" smtClean="0"/>
          </a:p>
          <a:p>
            <a:pPr>
              <a:buNone/>
            </a:pPr>
            <a:endParaRPr lang="en-US" dirty="0" smtClean="0"/>
          </a:p>
          <a:p>
            <a:pPr>
              <a:buNone/>
            </a:pPr>
            <a:endParaRPr lang="en-US" dirty="0" smtClean="0"/>
          </a:p>
          <a:p>
            <a:endParaRPr lang="en-US" dirty="0" smtClean="0"/>
          </a:p>
          <a:p>
            <a:pPr lvl="1">
              <a:buNone/>
            </a:pPr>
            <a:endParaRPr lang="en-US" dirty="0" smtClean="0"/>
          </a:p>
          <a:p>
            <a:endParaRPr lang="en-US" dirty="0"/>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Does the CEP Work?</a:t>
            </a:r>
            <a:endParaRPr lang="en-US" dirty="0"/>
          </a:p>
        </p:txBody>
      </p:sp>
      <p:sp>
        <p:nvSpPr>
          <p:cNvPr id="3" name="Slide Number Placeholder 2"/>
          <p:cNvSpPr>
            <a:spLocks noGrp="1"/>
          </p:cNvSpPr>
          <p:nvPr>
            <p:ph type="sldNum" sz="quarter" idx="12"/>
          </p:nvPr>
        </p:nvSpPr>
        <p:spPr/>
        <p:txBody>
          <a:bodyPr>
            <a:normAutofit fontScale="85000" lnSpcReduction="20000"/>
          </a:bodyPr>
          <a:lstStyle/>
          <a:p>
            <a:fld id="{73F3FA1D-00FC-4748-8435-6A84DB55078D}" type="slidenum">
              <a:rPr lang="en-US" smtClean="0"/>
              <a:pPr/>
              <a:t>79</a:t>
            </a:fld>
            <a:endParaRPr lang="en-US"/>
          </a:p>
        </p:txBody>
      </p:sp>
      <p:sp>
        <p:nvSpPr>
          <p:cNvPr id="4" name="Content Placeholder 3"/>
          <p:cNvSpPr>
            <a:spLocks noGrp="1"/>
          </p:cNvSpPr>
          <p:nvPr>
            <p:ph sz="quarter" idx="1"/>
          </p:nvPr>
        </p:nvSpPr>
        <p:spPr>
          <a:xfrm>
            <a:off x="612648" y="1600200"/>
            <a:ext cx="8153400" cy="4724400"/>
          </a:xfrm>
        </p:spPr>
        <p:txBody>
          <a:bodyPr>
            <a:normAutofit/>
          </a:bodyPr>
          <a:lstStyle/>
          <a:p>
            <a:pPr lvl="0">
              <a:buFont typeface="Wingdings" panose="05000000000000000000" pitchFamily="2" charset="2"/>
              <a:buChar char="q"/>
            </a:pPr>
            <a:r>
              <a:rPr lang="en-US" dirty="0" smtClean="0"/>
              <a:t>The </a:t>
            </a:r>
            <a:r>
              <a:rPr lang="en-US" i="1" dirty="0" smtClean="0"/>
              <a:t>ISP </a:t>
            </a:r>
            <a:r>
              <a:rPr lang="en-US" dirty="0" smtClean="0"/>
              <a:t>multiplied by a factor of 1.6 equals the percentage of </a:t>
            </a:r>
            <a:r>
              <a:rPr lang="en-US" u="sng" dirty="0" smtClean="0"/>
              <a:t>total meals </a:t>
            </a:r>
            <a:r>
              <a:rPr lang="en-US" dirty="0" smtClean="0"/>
              <a:t>reimbursed at the Federal </a:t>
            </a:r>
            <a:r>
              <a:rPr lang="en-US" u="sng" dirty="0" smtClean="0"/>
              <a:t>free rate</a:t>
            </a:r>
            <a:r>
              <a:rPr lang="en-US" dirty="0" smtClean="0"/>
              <a:t>. </a:t>
            </a:r>
          </a:p>
          <a:p>
            <a:pPr lvl="0">
              <a:buFont typeface="Wingdings" panose="05000000000000000000" pitchFamily="2" charset="2"/>
              <a:buChar char="q"/>
            </a:pPr>
            <a:r>
              <a:rPr lang="en-US" dirty="0" smtClean="0"/>
              <a:t>The remaining percentage of </a:t>
            </a:r>
            <a:r>
              <a:rPr lang="en-US" u="sng" dirty="0" smtClean="0"/>
              <a:t>total meals </a:t>
            </a:r>
            <a:r>
              <a:rPr lang="en-US" dirty="0" smtClean="0"/>
              <a:t>reimbursed at the Federal </a:t>
            </a:r>
            <a:r>
              <a:rPr lang="en-US" u="sng" dirty="0" smtClean="0"/>
              <a:t>paid rate</a:t>
            </a:r>
            <a:r>
              <a:rPr lang="en-US" dirty="0" smtClean="0"/>
              <a:t>. </a:t>
            </a:r>
          </a:p>
          <a:p>
            <a:pPr lvl="0">
              <a:buFont typeface="Wingdings" panose="05000000000000000000" pitchFamily="2" charset="2"/>
              <a:buChar char="q"/>
            </a:pPr>
            <a:r>
              <a:rPr lang="en-US" dirty="0" smtClean="0"/>
              <a:t>Any meal costs in excess of the total Federal reimbursement must be covered with non-Federal funds. </a:t>
            </a:r>
          </a:p>
          <a:p>
            <a:pPr marL="0" lvl="0" indent="0">
              <a:buNone/>
            </a:pPr>
            <a:endParaRPr lang="en-US" sz="3200" dirty="0" smtClean="0"/>
          </a:p>
          <a:p>
            <a:pPr lvl="0"/>
            <a:endParaRPr lang="en-US" sz="3200" dirty="0" smtClean="0"/>
          </a:p>
          <a:p>
            <a:endParaRPr lang="en-US" dirty="0"/>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How Does the CEP Work? - continued</a:t>
            </a:r>
            <a:endParaRPr lang="en-US" dirty="0"/>
          </a:p>
        </p:txBody>
      </p:sp>
      <p:sp>
        <p:nvSpPr>
          <p:cNvPr id="3" name="Slide Number Placeholder 2"/>
          <p:cNvSpPr>
            <a:spLocks noGrp="1"/>
          </p:cNvSpPr>
          <p:nvPr>
            <p:ph type="sldNum" sz="quarter" idx="12"/>
          </p:nvPr>
        </p:nvSpPr>
        <p:spPr/>
        <p:txBody>
          <a:bodyPr>
            <a:normAutofit fontScale="85000" lnSpcReduction="20000"/>
          </a:bodyPr>
          <a:lstStyle/>
          <a:p>
            <a:fld id="{73F3FA1D-00FC-4748-8435-6A84DB55078D}" type="slidenum">
              <a:rPr lang="en-US" smtClean="0"/>
              <a:pPr/>
              <a:t>80</a:t>
            </a:fld>
            <a:endParaRPr lang="en-US"/>
          </a:p>
        </p:txBody>
      </p:sp>
      <p:sp>
        <p:nvSpPr>
          <p:cNvPr id="4" name="Content Placeholder 3"/>
          <p:cNvSpPr>
            <a:spLocks noGrp="1"/>
          </p:cNvSpPr>
          <p:nvPr>
            <p:ph sz="quarter" idx="1"/>
          </p:nvPr>
        </p:nvSpPr>
        <p:spPr/>
        <p:txBody>
          <a:bodyPr>
            <a:normAutofit lnSpcReduction="10000"/>
          </a:bodyPr>
          <a:lstStyle/>
          <a:p>
            <a:pPr>
              <a:buFont typeface="Wingdings" panose="05000000000000000000" pitchFamily="2" charset="2"/>
              <a:buChar char="q"/>
            </a:pPr>
            <a:r>
              <a:rPr lang="en-US" dirty="0" smtClean="0"/>
              <a:t>LEA and schools run direct certification matches no later than April 1</a:t>
            </a:r>
            <a:r>
              <a:rPr lang="en-US" baseline="30000" dirty="0" smtClean="0"/>
              <a:t>st</a:t>
            </a:r>
            <a:r>
              <a:rPr lang="en-US" dirty="0" smtClean="0"/>
              <a:t> of each year to obtain current counts of SNAP,  TANF, and FDPIR participants.</a:t>
            </a:r>
          </a:p>
          <a:p>
            <a:pPr>
              <a:buFont typeface="Wingdings" panose="05000000000000000000" pitchFamily="2" charset="2"/>
              <a:buChar char="q"/>
            </a:pPr>
            <a:r>
              <a:rPr lang="en-US" dirty="0" smtClean="0"/>
              <a:t>Homeless, migrant youth, and foster children lists are matched no later than April 1</a:t>
            </a:r>
            <a:r>
              <a:rPr lang="en-US" baseline="30000" dirty="0" smtClean="0"/>
              <a:t>st</a:t>
            </a:r>
            <a:r>
              <a:rPr lang="en-US" dirty="0" smtClean="0"/>
              <a:t> of each year to include in the </a:t>
            </a:r>
            <a:r>
              <a:rPr lang="en-US" i="1" dirty="0" smtClean="0"/>
              <a:t>ISP</a:t>
            </a:r>
            <a:r>
              <a:rPr lang="en-US" dirty="0" smtClean="0"/>
              <a:t>. </a:t>
            </a:r>
          </a:p>
          <a:p>
            <a:pPr>
              <a:buFont typeface="Wingdings" panose="05000000000000000000" pitchFamily="2" charset="2"/>
              <a:buChar char="q"/>
            </a:pPr>
            <a:r>
              <a:rPr lang="en-US" dirty="0" smtClean="0"/>
              <a:t>Each year, LEAs or schools may use the </a:t>
            </a:r>
            <a:r>
              <a:rPr lang="en-US" i="1" dirty="0" smtClean="0"/>
              <a:t>ISP </a:t>
            </a:r>
            <a:r>
              <a:rPr lang="en-US" dirty="0" smtClean="0"/>
              <a:t>from the year prior to the first year or an updated identified student percentage from the prior year, whichever is higher.</a:t>
            </a:r>
          </a:p>
          <a:p>
            <a:pPr>
              <a:buNone/>
            </a:pPr>
            <a:endParaRPr lang="en-US" dirty="0" smtClean="0"/>
          </a:p>
          <a:p>
            <a:endParaRPr lang="en-US" dirty="0" smtClean="0"/>
          </a:p>
          <a:p>
            <a:endParaRPr lang="en-US" dirty="0" smtClean="0"/>
          </a:p>
          <a:p>
            <a:pPr>
              <a:buNone/>
            </a:pPr>
            <a:endParaRPr lang="en-US" dirty="0" smtClean="0"/>
          </a:p>
          <a:p>
            <a:pPr>
              <a:buNone/>
            </a:pPr>
            <a:endParaRPr lang="en-US" dirty="0" smtClean="0"/>
          </a:p>
          <a:p>
            <a:endParaRPr lang="en-US" dirty="0"/>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lstStyle/>
          <a:p>
            <a:r>
              <a:rPr lang="en-US" dirty="0" smtClean="0"/>
              <a:t>7 CFR Part 220</a:t>
            </a:r>
            <a:endParaRPr lang="en-US" dirty="0"/>
          </a:p>
        </p:txBody>
      </p:sp>
      <p:sp>
        <p:nvSpPr>
          <p:cNvPr id="3" name="Title 2"/>
          <p:cNvSpPr>
            <a:spLocks noGrp="1"/>
          </p:cNvSpPr>
          <p:nvPr>
            <p:ph type="title"/>
          </p:nvPr>
        </p:nvSpPr>
        <p:spPr/>
        <p:txBody>
          <a:bodyPr/>
          <a:lstStyle/>
          <a:p>
            <a:r>
              <a:rPr lang="en-US" dirty="0" smtClean="0"/>
              <a:t>The School Breakfast Program</a:t>
            </a:r>
            <a:endParaRPr lang="en-US" dirty="0"/>
          </a:p>
        </p:txBody>
      </p:sp>
      <p:sp>
        <p:nvSpPr>
          <p:cNvPr id="4" name="Slide Number Placeholder 3"/>
          <p:cNvSpPr>
            <a:spLocks noGrp="1"/>
          </p:cNvSpPr>
          <p:nvPr>
            <p:ph type="sldNum" sz="quarter" idx="11"/>
          </p:nvPr>
        </p:nvSpPr>
        <p:spPr/>
        <p:txBody>
          <a:bodyPr/>
          <a:lstStyle/>
          <a:p>
            <a:fld id="{73F3FA1D-00FC-4748-8435-6A84DB55078D}" type="slidenum">
              <a:rPr lang="en-US" smtClean="0"/>
              <a:pPr/>
              <a:t>81</a:t>
            </a:fld>
            <a:endParaRPr lang="en-US"/>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to Participate</a:t>
            </a:r>
            <a:endParaRPr lang="en-US" dirty="0"/>
          </a:p>
        </p:txBody>
      </p:sp>
      <p:sp>
        <p:nvSpPr>
          <p:cNvPr id="3" name="Slide Number Placeholder 2"/>
          <p:cNvSpPr>
            <a:spLocks noGrp="1"/>
          </p:cNvSpPr>
          <p:nvPr>
            <p:ph type="sldNum" sz="quarter" idx="12"/>
          </p:nvPr>
        </p:nvSpPr>
        <p:spPr/>
        <p:txBody>
          <a:bodyPr>
            <a:normAutofit fontScale="85000" lnSpcReduction="20000"/>
          </a:bodyPr>
          <a:lstStyle/>
          <a:p>
            <a:fld id="{73F3FA1D-00FC-4748-8435-6A84DB55078D}" type="slidenum">
              <a:rPr lang="en-US" smtClean="0"/>
              <a:pPr/>
              <a:t>82</a:t>
            </a:fld>
            <a:endParaRPr lang="en-US"/>
          </a:p>
        </p:txBody>
      </p:sp>
      <p:sp>
        <p:nvSpPr>
          <p:cNvPr id="4" name="Content Placeholder 3"/>
          <p:cNvSpPr>
            <a:spLocks noGrp="1"/>
          </p:cNvSpPr>
          <p:nvPr>
            <p:ph sz="quarter" idx="1"/>
          </p:nvPr>
        </p:nvSpPr>
        <p:spPr/>
        <p:txBody>
          <a:bodyPr/>
          <a:lstStyle/>
          <a:p>
            <a:pPr>
              <a:buFont typeface="Wingdings" panose="05000000000000000000" pitchFamily="2" charset="2"/>
              <a:buChar char="q"/>
            </a:pPr>
            <a:r>
              <a:rPr lang="en-US" dirty="0" smtClean="0"/>
              <a:t>Amend NSLP agreement with State agency</a:t>
            </a:r>
          </a:p>
          <a:p>
            <a:pPr>
              <a:buFont typeface="Wingdings" panose="05000000000000000000" pitchFamily="2" charset="2"/>
              <a:buChar char="q"/>
            </a:pPr>
            <a:r>
              <a:rPr lang="en-US" dirty="0" smtClean="0"/>
              <a:t>Serve complete breakfasts at the beginning of the child's school day (in the a.m.)</a:t>
            </a:r>
          </a:p>
          <a:p>
            <a:pPr>
              <a:buFont typeface="Wingdings" panose="05000000000000000000" pitchFamily="2" charset="2"/>
              <a:buChar char="q"/>
            </a:pPr>
            <a:r>
              <a:rPr lang="en-US" dirty="0" smtClean="0"/>
              <a:t>Count and claim meals by category</a:t>
            </a:r>
          </a:p>
          <a:p>
            <a:pPr>
              <a:buFont typeface="Wingdings" panose="05000000000000000000" pitchFamily="2" charset="2"/>
              <a:buChar char="q"/>
            </a:pPr>
            <a:r>
              <a:rPr lang="en-US" dirty="0" smtClean="0"/>
              <a:t>Conduct household outreach</a:t>
            </a:r>
          </a:p>
          <a:p>
            <a:endParaRPr lang="en-US" dirty="0"/>
          </a:p>
        </p:txBody>
      </p:sp>
      <p:pic>
        <p:nvPicPr>
          <p:cNvPr id="165890" name="Picture 2" descr="http://static.freepik.com/fotos-gratis/desenho-vetorial-fundo-nascer-do-sol_34-40142.jpg"/>
          <p:cNvPicPr>
            <a:picLocks noChangeAspect="1" noChangeArrowheads="1"/>
          </p:cNvPicPr>
          <p:nvPr/>
        </p:nvPicPr>
        <p:blipFill>
          <a:blip r:embed="rId3" cstate="print"/>
          <a:srcRect/>
          <a:stretch>
            <a:fillRect/>
          </a:stretch>
        </p:blipFill>
        <p:spPr bwMode="auto">
          <a:xfrm>
            <a:off x="6324600" y="4114800"/>
            <a:ext cx="2533650" cy="2533651"/>
          </a:xfrm>
          <a:prstGeom prst="rect">
            <a:avLst/>
          </a:prstGeom>
          <a:noFill/>
        </p:spPr>
      </p:pic>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Breakfast/Lunch Similarities</a:t>
            </a:r>
            <a:endParaRPr lang="en-US" dirty="0"/>
          </a:p>
        </p:txBody>
      </p:sp>
      <p:sp>
        <p:nvSpPr>
          <p:cNvPr id="3" name="Slide Number Placeholder 2"/>
          <p:cNvSpPr>
            <a:spLocks noGrp="1"/>
          </p:cNvSpPr>
          <p:nvPr>
            <p:ph type="sldNum" sz="quarter" idx="12"/>
          </p:nvPr>
        </p:nvSpPr>
        <p:spPr/>
        <p:txBody>
          <a:bodyPr>
            <a:normAutofit fontScale="85000" lnSpcReduction="20000"/>
          </a:bodyPr>
          <a:lstStyle/>
          <a:p>
            <a:fld id="{73F3FA1D-00FC-4748-8435-6A84DB55078D}" type="slidenum">
              <a:rPr lang="en-US" smtClean="0"/>
              <a:pPr/>
              <a:t>83</a:t>
            </a:fld>
            <a:endParaRPr lang="en-US"/>
          </a:p>
        </p:txBody>
      </p:sp>
      <p:sp>
        <p:nvSpPr>
          <p:cNvPr id="4" name="Content Placeholder 3"/>
          <p:cNvSpPr>
            <a:spLocks noGrp="1"/>
          </p:cNvSpPr>
          <p:nvPr>
            <p:ph sz="quarter" idx="1"/>
          </p:nvPr>
        </p:nvSpPr>
        <p:spPr/>
        <p:txBody>
          <a:bodyPr/>
          <a:lstStyle/>
          <a:p>
            <a:pPr>
              <a:buFont typeface="Wingdings" panose="05000000000000000000" pitchFamily="2" charset="2"/>
              <a:buChar char="q"/>
            </a:pPr>
            <a:r>
              <a:rPr lang="en-US" dirty="0" smtClean="0"/>
              <a:t>Use the same eligibility determinations</a:t>
            </a:r>
          </a:p>
          <a:p>
            <a:pPr>
              <a:buFont typeface="Wingdings" panose="05000000000000000000" pitchFamily="2" charset="2"/>
              <a:buChar char="q"/>
            </a:pPr>
            <a:r>
              <a:rPr lang="en-US" dirty="0" smtClean="0"/>
              <a:t>Take point of service meal counts by eligibility type</a:t>
            </a:r>
          </a:p>
          <a:p>
            <a:pPr>
              <a:buFont typeface="Wingdings" panose="05000000000000000000" pitchFamily="2" charset="2"/>
              <a:buChar char="q"/>
            </a:pPr>
            <a:r>
              <a:rPr lang="en-US" dirty="0" smtClean="0"/>
              <a:t>Consolidate and claim reimbursements</a:t>
            </a:r>
          </a:p>
          <a:p>
            <a:pPr>
              <a:buFont typeface="Wingdings" panose="05000000000000000000" pitchFamily="2" charset="2"/>
              <a:buChar char="q"/>
            </a:pPr>
            <a:r>
              <a:rPr lang="en-US" dirty="0" smtClean="0"/>
              <a:t>Use the same nonprofit food service account</a:t>
            </a:r>
          </a:p>
          <a:p>
            <a:endParaRPr lang="en-US" dirty="0"/>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Severe Need Schools</a:t>
            </a:r>
            <a:endParaRPr lang="en-US" dirty="0"/>
          </a:p>
        </p:txBody>
      </p:sp>
      <p:sp>
        <p:nvSpPr>
          <p:cNvPr id="3" name="Slide Number Placeholder 2"/>
          <p:cNvSpPr>
            <a:spLocks noGrp="1"/>
          </p:cNvSpPr>
          <p:nvPr>
            <p:ph type="sldNum" sz="quarter" idx="12"/>
          </p:nvPr>
        </p:nvSpPr>
        <p:spPr/>
        <p:txBody>
          <a:bodyPr>
            <a:normAutofit fontScale="85000" lnSpcReduction="20000"/>
          </a:bodyPr>
          <a:lstStyle/>
          <a:p>
            <a:fld id="{73F3FA1D-00FC-4748-8435-6A84DB55078D}" type="slidenum">
              <a:rPr lang="en-US" smtClean="0"/>
              <a:pPr/>
              <a:t>84</a:t>
            </a:fld>
            <a:endParaRPr lang="en-US"/>
          </a:p>
        </p:txBody>
      </p:sp>
      <p:sp>
        <p:nvSpPr>
          <p:cNvPr id="4" name="Content Placeholder 3"/>
          <p:cNvSpPr>
            <a:spLocks noGrp="1"/>
          </p:cNvSpPr>
          <p:nvPr>
            <p:ph sz="quarter" idx="1"/>
          </p:nvPr>
        </p:nvSpPr>
        <p:spPr/>
        <p:txBody>
          <a:bodyPr/>
          <a:lstStyle/>
          <a:p>
            <a:pPr>
              <a:buFont typeface="Wingdings" panose="05000000000000000000" pitchFamily="2" charset="2"/>
              <a:buChar char="q"/>
            </a:pPr>
            <a:r>
              <a:rPr lang="en-US" dirty="0" smtClean="0"/>
              <a:t>Schools may receive a higher SBP reimbursement if at least 40% of lunches served in the second preceding year were served free or at reduced price</a:t>
            </a:r>
          </a:p>
          <a:p>
            <a:pPr lvl="1">
              <a:buFont typeface="Arial" panose="020B0604020202020204" pitchFamily="34" charset="0"/>
              <a:buChar char="•"/>
            </a:pPr>
            <a:r>
              <a:rPr lang="en-US" dirty="0" smtClean="0"/>
              <a:t>Contact </a:t>
            </a:r>
            <a:r>
              <a:rPr lang="en-US" dirty="0"/>
              <a:t>State agency</a:t>
            </a:r>
          </a:p>
          <a:p>
            <a:pPr>
              <a:buFont typeface="Wingdings" panose="05000000000000000000" pitchFamily="2" charset="2"/>
              <a:buChar char="q"/>
            </a:pPr>
            <a:r>
              <a:rPr lang="en-US" dirty="0" smtClean="0"/>
              <a:t>Schools without second preceding year history may qualify for higher reimbursement</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School Breakfast Expansion</a:t>
            </a:r>
            <a:endParaRPr lang="en-US" dirty="0"/>
          </a:p>
        </p:txBody>
      </p:sp>
      <p:sp>
        <p:nvSpPr>
          <p:cNvPr id="3" name="Slide Number Placeholder 2"/>
          <p:cNvSpPr>
            <a:spLocks noGrp="1"/>
          </p:cNvSpPr>
          <p:nvPr>
            <p:ph type="sldNum" sz="quarter" idx="12"/>
          </p:nvPr>
        </p:nvSpPr>
        <p:spPr/>
        <p:txBody>
          <a:bodyPr>
            <a:normAutofit fontScale="85000" lnSpcReduction="20000"/>
          </a:bodyPr>
          <a:lstStyle/>
          <a:p>
            <a:fld id="{73F3FA1D-00FC-4748-8435-6A84DB55078D}" type="slidenum">
              <a:rPr lang="en-US" smtClean="0"/>
              <a:pPr/>
              <a:t>85</a:t>
            </a:fld>
            <a:endParaRPr lang="en-US"/>
          </a:p>
        </p:txBody>
      </p:sp>
      <p:sp>
        <p:nvSpPr>
          <p:cNvPr id="4" name="Content Placeholder 3"/>
          <p:cNvSpPr>
            <a:spLocks noGrp="1"/>
          </p:cNvSpPr>
          <p:nvPr>
            <p:ph sz="quarter" idx="1"/>
          </p:nvPr>
        </p:nvSpPr>
        <p:spPr>
          <a:xfrm>
            <a:off x="612648" y="1600200"/>
            <a:ext cx="8153400" cy="5105400"/>
          </a:xfrm>
        </p:spPr>
        <p:txBody>
          <a:bodyPr>
            <a:normAutofit fontScale="92500" lnSpcReduction="10000"/>
          </a:bodyPr>
          <a:lstStyle/>
          <a:p>
            <a:pPr>
              <a:buFont typeface="Wingdings" panose="05000000000000000000" pitchFamily="2" charset="2"/>
              <a:buChar char="q"/>
            </a:pPr>
            <a:r>
              <a:rPr lang="en-US" dirty="0" smtClean="0"/>
              <a:t>Breakfast at school helps all students enjoy a morning meal and get energy to learn</a:t>
            </a:r>
          </a:p>
          <a:p>
            <a:pPr>
              <a:buFont typeface="Wingdings" panose="05000000000000000000" pitchFamily="2" charset="2"/>
              <a:buChar char="q"/>
            </a:pPr>
            <a:r>
              <a:rPr lang="en-US" dirty="0" smtClean="0"/>
              <a:t>Serving methods (in addition to breakfast in the cafeteria):</a:t>
            </a:r>
          </a:p>
          <a:p>
            <a:pPr lvl="1">
              <a:buFont typeface="Arial" panose="020B0604020202020204" pitchFamily="34" charset="0"/>
              <a:buChar char="•"/>
            </a:pPr>
            <a:r>
              <a:rPr lang="en-US" dirty="0" smtClean="0"/>
              <a:t>Grab and Go</a:t>
            </a:r>
          </a:p>
          <a:p>
            <a:pPr lvl="1">
              <a:buFont typeface="Arial" panose="020B0604020202020204" pitchFamily="34" charset="0"/>
              <a:buChar char="•"/>
            </a:pPr>
            <a:r>
              <a:rPr lang="en-US" dirty="0" smtClean="0"/>
              <a:t>Breakfast in the Classroom (BIC)</a:t>
            </a:r>
          </a:p>
          <a:p>
            <a:pPr lvl="1">
              <a:buFont typeface="Arial" panose="020B0604020202020204" pitchFamily="34" charset="0"/>
              <a:buChar char="•"/>
            </a:pPr>
            <a:r>
              <a:rPr lang="en-US" dirty="0" smtClean="0"/>
              <a:t>Breakfast After 1</a:t>
            </a:r>
            <a:r>
              <a:rPr lang="en-US" baseline="30000" dirty="0" smtClean="0"/>
              <a:t>st</a:t>
            </a:r>
            <a:r>
              <a:rPr lang="en-US" dirty="0" smtClean="0"/>
              <a:t> Period</a:t>
            </a:r>
          </a:p>
          <a:p>
            <a:pPr lvl="1">
              <a:buFont typeface="Arial" panose="020B0604020202020204" pitchFamily="34" charset="0"/>
              <a:buChar char="•"/>
            </a:pPr>
            <a:r>
              <a:rPr lang="en-US" dirty="0" smtClean="0"/>
              <a:t>Breakfast on the Bus</a:t>
            </a:r>
          </a:p>
          <a:p>
            <a:pPr>
              <a:buFont typeface="Wingdings" panose="05000000000000000000" pitchFamily="2" charset="2"/>
              <a:buChar char="q"/>
            </a:pPr>
            <a:r>
              <a:rPr lang="en-US" dirty="0" smtClean="0"/>
              <a:t>Market the SBP and seek buy-in </a:t>
            </a:r>
            <a:r>
              <a:rPr lang="en-US" dirty="0"/>
              <a:t>from stakeholders </a:t>
            </a:r>
            <a:r>
              <a:rPr lang="en-US" dirty="0" smtClean="0"/>
              <a:t>such as principals</a:t>
            </a:r>
            <a:r>
              <a:rPr lang="en-US" dirty="0"/>
              <a:t>, superintendents, teachers, custodians, parents, students, and other key </a:t>
            </a:r>
            <a:r>
              <a:rPr lang="en-US" dirty="0" smtClean="0"/>
              <a:t>partners</a:t>
            </a:r>
          </a:p>
          <a:p>
            <a:pPr lvl="1">
              <a:buFont typeface="Arial" panose="020B0604020202020204" pitchFamily="34" charset="0"/>
              <a:buChar char="•"/>
            </a:pPr>
            <a:r>
              <a:rPr lang="en-US" dirty="0" smtClean="0"/>
              <a:t>See resources in SBP webpage</a:t>
            </a:r>
            <a:endParaRPr lang="en-US" dirty="0"/>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SBP Toolkit</a:t>
            </a:r>
            <a:endParaRPr lang="en-US" dirty="0"/>
          </a:p>
        </p:txBody>
      </p:sp>
      <p:sp>
        <p:nvSpPr>
          <p:cNvPr id="3" name="Slide Number Placeholder 2"/>
          <p:cNvSpPr>
            <a:spLocks noGrp="1"/>
          </p:cNvSpPr>
          <p:nvPr>
            <p:ph type="sldNum" sz="quarter" idx="12"/>
          </p:nvPr>
        </p:nvSpPr>
        <p:spPr/>
        <p:txBody>
          <a:bodyPr>
            <a:normAutofit fontScale="85000" lnSpcReduction="20000"/>
          </a:bodyPr>
          <a:lstStyle/>
          <a:p>
            <a:fld id="{73F3FA1D-00FC-4748-8435-6A84DB55078D}" type="slidenum">
              <a:rPr lang="en-US" smtClean="0"/>
              <a:pPr/>
              <a:t>86</a:t>
            </a:fld>
            <a:endParaRPr lang="en-US"/>
          </a:p>
        </p:txBody>
      </p:sp>
      <p:sp>
        <p:nvSpPr>
          <p:cNvPr id="4" name="Content Placeholder 3"/>
          <p:cNvSpPr>
            <a:spLocks noGrp="1"/>
          </p:cNvSpPr>
          <p:nvPr>
            <p:ph sz="quarter" idx="1"/>
          </p:nvPr>
        </p:nvSpPr>
        <p:spPr>
          <a:xfrm>
            <a:off x="495300" y="1524000"/>
            <a:ext cx="8153400" cy="4495800"/>
          </a:xfrm>
        </p:spPr>
        <p:txBody>
          <a:bodyPr>
            <a:normAutofit/>
          </a:bodyPr>
          <a:lstStyle/>
          <a:p>
            <a:pPr>
              <a:buFont typeface="Wingdings" panose="05000000000000000000" pitchFamily="2" charset="2"/>
              <a:buChar char="q"/>
            </a:pPr>
            <a:r>
              <a:rPr lang="en-US" dirty="0" smtClean="0"/>
              <a:t>A collection of digital resources to assist in the launch or expansion of the SBP</a:t>
            </a:r>
          </a:p>
          <a:p>
            <a:pPr>
              <a:buFont typeface="Wingdings" panose="05000000000000000000" pitchFamily="2" charset="2"/>
              <a:buChar char="q"/>
            </a:pPr>
            <a:r>
              <a:rPr lang="en-US" dirty="0" smtClean="0"/>
              <a:t>Toolkit designed primarily for school food service directors</a:t>
            </a:r>
          </a:p>
          <a:p>
            <a:pPr>
              <a:buFont typeface="Wingdings" panose="05000000000000000000" pitchFamily="2" charset="2"/>
              <a:buChar char="q"/>
            </a:pPr>
            <a:r>
              <a:rPr lang="en-US" dirty="0" smtClean="0"/>
              <a:t>State agencies may use to supplement their materials</a:t>
            </a:r>
          </a:p>
          <a:p>
            <a:pPr lvl="1">
              <a:buFont typeface="Arial" panose="020B0604020202020204" pitchFamily="34" charset="0"/>
              <a:buChar char="•"/>
            </a:pPr>
            <a:r>
              <a:rPr lang="en-US" dirty="0" smtClean="0"/>
              <a:t>Not intended to replace/duplicate policy or technical assistance documents</a:t>
            </a:r>
            <a:endParaRPr lang="en-US" dirty="0"/>
          </a:p>
          <a:p>
            <a:pPr lvl="1"/>
            <a:endParaRPr lang="en-US" dirty="0" smtClean="0"/>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Where is the SBP Toolkit located?</a:t>
            </a:r>
            <a:endParaRPr lang="en-US" dirty="0"/>
          </a:p>
        </p:txBody>
      </p:sp>
      <p:sp>
        <p:nvSpPr>
          <p:cNvPr id="3" name="Slide Number Placeholder 2"/>
          <p:cNvSpPr>
            <a:spLocks noGrp="1"/>
          </p:cNvSpPr>
          <p:nvPr>
            <p:ph type="sldNum" sz="quarter" idx="12"/>
          </p:nvPr>
        </p:nvSpPr>
        <p:spPr/>
        <p:txBody>
          <a:bodyPr>
            <a:normAutofit fontScale="85000" lnSpcReduction="20000"/>
          </a:bodyPr>
          <a:lstStyle/>
          <a:p>
            <a:fld id="{36EDB818-BFEE-44FE-B9D1-99C58EE4C57F}" type="slidenum">
              <a:rPr lang="en-US" smtClean="0"/>
              <a:pPr/>
              <a:t>87</a:t>
            </a:fld>
            <a:endParaRPr lang="en-US"/>
          </a:p>
        </p:txBody>
      </p:sp>
      <p:sp>
        <p:nvSpPr>
          <p:cNvPr id="4" name="Content Placeholder 3"/>
          <p:cNvSpPr>
            <a:spLocks noGrp="1"/>
          </p:cNvSpPr>
          <p:nvPr>
            <p:ph sz="quarter" idx="1"/>
          </p:nvPr>
        </p:nvSpPr>
        <p:spPr/>
        <p:txBody>
          <a:bodyPr/>
          <a:lstStyle/>
          <a:p>
            <a:pPr>
              <a:buFont typeface="Wingdings" panose="05000000000000000000" pitchFamily="2" charset="2"/>
              <a:buChar char="q"/>
            </a:pPr>
            <a:r>
              <a:rPr lang="en-US" dirty="0" smtClean="0"/>
              <a:t>Featured on: </a:t>
            </a:r>
            <a:r>
              <a:rPr lang="en-US" u="sng" dirty="0" smtClean="0">
                <a:hlinkClick r:id="rId3"/>
              </a:rPr>
              <a:t>http://www.fns.usda.gov/healthierschoolday</a:t>
            </a:r>
            <a:r>
              <a:rPr lang="en-US" dirty="0" smtClean="0"/>
              <a:t> </a:t>
            </a:r>
          </a:p>
          <a:p>
            <a:pPr>
              <a:buFont typeface="Wingdings" panose="05000000000000000000" pitchFamily="2" charset="2"/>
              <a:buChar char="q"/>
            </a:pPr>
            <a:r>
              <a:rPr lang="en-US" dirty="0" smtClean="0"/>
              <a:t>Also accessible through:</a:t>
            </a:r>
            <a:r>
              <a:rPr lang="en-US" u="sng" dirty="0" smtClean="0">
                <a:hlinkClick r:id="rId4"/>
              </a:rPr>
              <a:t> http://www.fns.usda.gov/sbp</a:t>
            </a:r>
            <a:r>
              <a:rPr lang="en-US" dirty="0" smtClean="0"/>
              <a:t> </a:t>
            </a:r>
          </a:p>
        </p:txBody>
      </p:sp>
      <p:grpSp>
        <p:nvGrpSpPr>
          <p:cNvPr id="5" name="Group 4"/>
          <p:cNvGrpSpPr>
            <a:grpSpLocks noChangeAspect="1"/>
          </p:cNvGrpSpPr>
          <p:nvPr/>
        </p:nvGrpSpPr>
        <p:grpSpPr bwMode="auto">
          <a:xfrm>
            <a:off x="5562600" y="5532966"/>
            <a:ext cx="3377184" cy="1172633"/>
            <a:chOff x="1008" y="1510"/>
            <a:chExt cx="3744" cy="1300"/>
          </a:xfrm>
        </p:grpSpPr>
        <p:sp>
          <p:nvSpPr>
            <p:cNvPr id="6" name="AutoShape 3"/>
            <p:cNvSpPr>
              <a:spLocks noChangeAspect="1" noChangeArrowheads="1" noTextEdit="1"/>
            </p:cNvSpPr>
            <p:nvPr/>
          </p:nvSpPr>
          <p:spPr bwMode="auto">
            <a:xfrm>
              <a:off x="1008" y="1510"/>
              <a:ext cx="3744" cy="13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pic>
          <p:nvPicPr>
            <p:cNvPr id="7" name="Picture 5"/>
            <p:cNvPicPr>
              <a:picLocks noChangeAspect="1" noChangeArrowheads="1"/>
            </p:cNvPicPr>
            <p:nvPr/>
          </p:nvPicPr>
          <p:blipFill>
            <a:blip r:embed="rId5" cstate="print"/>
            <a:srcRect/>
            <a:stretch>
              <a:fillRect/>
            </a:stretch>
          </p:blipFill>
          <p:spPr bwMode="auto">
            <a:xfrm>
              <a:off x="1008" y="1510"/>
              <a:ext cx="3750" cy="1306"/>
            </a:xfrm>
            <a:prstGeom prst="rect">
              <a:avLst/>
            </a:prstGeom>
            <a:noFill/>
            <a:ln w="9525">
              <a:noFill/>
              <a:miter lim="800000"/>
              <a:headEnd/>
              <a:tailEnd/>
            </a:ln>
          </p:spPr>
        </p:pic>
      </p:grpSp>
      <p:pic>
        <p:nvPicPr>
          <p:cNvPr id="4098" name="Picture 2" descr="http://www.fns.usda.gov/cnd/healthierschoolday/images/badges/Healthier.jpg"/>
          <p:cNvPicPr>
            <a:picLocks noChangeAspect="1" noChangeArrowheads="1"/>
          </p:cNvPicPr>
          <p:nvPr/>
        </p:nvPicPr>
        <p:blipFill>
          <a:blip r:embed="rId6" cstate="print"/>
          <a:srcRect/>
          <a:stretch>
            <a:fillRect/>
          </a:stretch>
        </p:blipFill>
        <p:spPr bwMode="auto">
          <a:xfrm>
            <a:off x="609600" y="5623354"/>
            <a:ext cx="2819400" cy="1072721"/>
          </a:xfrm>
          <a:prstGeom prst="rect">
            <a:avLst/>
          </a:prstGeom>
          <a:noFill/>
        </p:spPr>
      </p:pic>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smtClean="0"/>
              <a:t>Fresh Fruit and Vegetable Program</a:t>
            </a:r>
            <a:endParaRPr lang="en-US" dirty="0"/>
          </a:p>
        </p:txBody>
      </p:sp>
      <p:sp>
        <p:nvSpPr>
          <p:cNvPr id="4" name="Slide Number Placeholder 3"/>
          <p:cNvSpPr>
            <a:spLocks noGrp="1"/>
          </p:cNvSpPr>
          <p:nvPr>
            <p:ph type="sldNum" sz="quarter" idx="11"/>
          </p:nvPr>
        </p:nvSpPr>
        <p:spPr/>
        <p:txBody>
          <a:bodyPr/>
          <a:lstStyle/>
          <a:p>
            <a:fld id="{73F3FA1D-00FC-4748-8435-6A84DB55078D}" type="slidenum">
              <a:rPr lang="en-US" smtClean="0"/>
              <a:pPr/>
              <a:t>88</a:t>
            </a:fld>
            <a:endParaRPr lang="en-US"/>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FFVP School Selection Criteria</a:t>
            </a:r>
            <a:endParaRPr lang="en-US" dirty="0"/>
          </a:p>
        </p:txBody>
      </p:sp>
      <p:sp>
        <p:nvSpPr>
          <p:cNvPr id="3" name="Slide Number Placeholder 2"/>
          <p:cNvSpPr>
            <a:spLocks noGrp="1"/>
          </p:cNvSpPr>
          <p:nvPr>
            <p:ph type="sldNum" sz="quarter" idx="12"/>
          </p:nvPr>
        </p:nvSpPr>
        <p:spPr/>
        <p:txBody>
          <a:bodyPr>
            <a:normAutofit fontScale="85000" lnSpcReduction="20000"/>
          </a:bodyPr>
          <a:lstStyle/>
          <a:p>
            <a:fld id="{73F3FA1D-00FC-4748-8435-6A84DB55078D}" type="slidenum">
              <a:rPr lang="en-US" smtClean="0"/>
              <a:pPr/>
              <a:t>89</a:t>
            </a:fld>
            <a:endParaRPr lang="en-US"/>
          </a:p>
        </p:txBody>
      </p:sp>
      <p:sp>
        <p:nvSpPr>
          <p:cNvPr id="4" name="Content Placeholder 3"/>
          <p:cNvSpPr>
            <a:spLocks noGrp="1"/>
          </p:cNvSpPr>
          <p:nvPr>
            <p:ph sz="quarter" idx="1"/>
          </p:nvPr>
        </p:nvSpPr>
        <p:spPr/>
        <p:txBody>
          <a:bodyPr/>
          <a:lstStyle/>
          <a:p>
            <a:pPr>
              <a:buFont typeface="Wingdings" panose="05000000000000000000" pitchFamily="2" charset="2"/>
              <a:buChar char="q"/>
            </a:pPr>
            <a:r>
              <a:rPr lang="en-US" dirty="0" smtClean="0"/>
              <a:t>Must be an elementary school</a:t>
            </a:r>
          </a:p>
          <a:p>
            <a:pPr>
              <a:buFont typeface="Wingdings" panose="05000000000000000000" pitchFamily="2" charset="2"/>
              <a:buChar char="q"/>
            </a:pPr>
            <a:r>
              <a:rPr lang="en-US" dirty="0" smtClean="0"/>
              <a:t>Must operate the NSLP</a:t>
            </a:r>
          </a:p>
          <a:p>
            <a:pPr>
              <a:buFont typeface="Wingdings" panose="05000000000000000000" pitchFamily="2" charset="2"/>
              <a:buChar char="q"/>
            </a:pPr>
            <a:r>
              <a:rPr lang="en-US" dirty="0" smtClean="0"/>
              <a:t>Must submit an application</a:t>
            </a:r>
          </a:p>
          <a:p>
            <a:pPr>
              <a:buFont typeface="Wingdings" panose="05000000000000000000" pitchFamily="2" charset="2"/>
              <a:buChar char="q"/>
            </a:pPr>
            <a:r>
              <a:rPr lang="en-US" dirty="0" smtClean="0"/>
              <a:t>Must have at least 50% F/RP</a:t>
            </a:r>
          </a:p>
          <a:p>
            <a:pPr lvl="1">
              <a:buFont typeface="Arial" panose="020B0604020202020204" pitchFamily="34" charset="0"/>
              <a:buChar char="•"/>
            </a:pPr>
            <a:r>
              <a:rPr lang="en-US" dirty="0" smtClean="0"/>
              <a:t>Priority given to schools with the highest % of low-income students</a:t>
            </a:r>
          </a:p>
          <a:p>
            <a:pPr>
              <a:buFont typeface="Wingdings" panose="05000000000000000000" pitchFamily="2" charset="2"/>
              <a:buChar char="q"/>
            </a:pPr>
            <a:r>
              <a:rPr lang="en-US" dirty="0" smtClean="0"/>
              <a:t>Total enrollment of all schools must result in a per-student allocation of $50-$75</a:t>
            </a:r>
          </a:p>
          <a:p>
            <a:endParaRPr lang="en-US" dirty="0"/>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Outreach to Low Income Schools</a:t>
            </a:r>
            <a:endParaRPr lang="en-US" dirty="0"/>
          </a:p>
        </p:txBody>
      </p:sp>
      <p:sp>
        <p:nvSpPr>
          <p:cNvPr id="3" name="Slide Number Placeholder 2"/>
          <p:cNvSpPr>
            <a:spLocks noGrp="1"/>
          </p:cNvSpPr>
          <p:nvPr>
            <p:ph type="sldNum" sz="quarter" idx="12"/>
          </p:nvPr>
        </p:nvSpPr>
        <p:spPr/>
        <p:txBody>
          <a:bodyPr>
            <a:normAutofit fontScale="85000" lnSpcReduction="20000"/>
          </a:bodyPr>
          <a:lstStyle/>
          <a:p>
            <a:fld id="{73F3FA1D-00FC-4748-8435-6A84DB55078D}" type="slidenum">
              <a:rPr lang="en-US" smtClean="0"/>
              <a:pPr/>
              <a:t>90</a:t>
            </a:fld>
            <a:endParaRPr lang="en-US"/>
          </a:p>
        </p:txBody>
      </p:sp>
      <p:sp>
        <p:nvSpPr>
          <p:cNvPr id="4" name="Content Placeholder 3"/>
          <p:cNvSpPr>
            <a:spLocks noGrp="1"/>
          </p:cNvSpPr>
          <p:nvPr>
            <p:ph sz="quarter" idx="1"/>
          </p:nvPr>
        </p:nvSpPr>
        <p:spPr/>
        <p:txBody>
          <a:bodyPr/>
          <a:lstStyle/>
          <a:p>
            <a:pPr marL="0" indent="0">
              <a:buNone/>
            </a:pPr>
            <a:r>
              <a:rPr lang="en-US" dirty="0" smtClean="0"/>
              <a:t>SAs must inform elementary schools with the highest proportion of F/RP enrollment, including Native American schools, of eligibility for participation in the FFVP</a:t>
            </a:r>
          </a:p>
          <a:p>
            <a:pPr lvl="1">
              <a:buFont typeface="Arial" panose="020B0604020202020204" pitchFamily="34" charset="0"/>
              <a:buChar char="•"/>
            </a:pPr>
            <a:r>
              <a:rPr lang="en-US" dirty="0" smtClean="0"/>
              <a:t>Includes the likelihood that they will be chosen to participate due to high F/RP eligibles</a:t>
            </a:r>
          </a:p>
          <a:p>
            <a:endParaRPr lang="en-US" dirty="0" smtClean="0"/>
          </a:p>
          <a:p>
            <a:endParaRPr lang="en-US" dirty="0"/>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General Program Parameters</a:t>
            </a:r>
            <a:endParaRPr lang="en-US" dirty="0"/>
          </a:p>
        </p:txBody>
      </p:sp>
      <p:sp>
        <p:nvSpPr>
          <p:cNvPr id="3" name="Slide Number Placeholder 2"/>
          <p:cNvSpPr>
            <a:spLocks noGrp="1"/>
          </p:cNvSpPr>
          <p:nvPr>
            <p:ph type="sldNum" sz="quarter" idx="12"/>
          </p:nvPr>
        </p:nvSpPr>
        <p:spPr/>
        <p:txBody>
          <a:bodyPr>
            <a:normAutofit fontScale="85000" lnSpcReduction="20000"/>
          </a:bodyPr>
          <a:lstStyle/>
          <a:p>
            <a:fld id="{73F3FA1D-00FC-4748-8435-6A84DB55078D}" type="slidenum">
              <a:rPr lang="en-US" smtClean="0"/>
              <a:pPr/>
              <a:t>91</a:t>
            </a:fld>
            <a:endParaRPr lang="en-US"/>
          </a:p>
        </p:txBody>
      </p:sp>
      <p:sp>
        <p:nvSpPr>
          <p:cNvPr id="4" name="Content Placeholder 3"/>
          <p:cNvSpPr>
            <a:spLocks noGrp="1"/>
          </p:cNvSpPr>
          <p:nvPr>
            <p:ph sz="quarter" idx="1"/>
          </p:nvPr>
        </p:nvSpPr>
        <p:spPr/>
        <p:txBody>
          <a:bodyPr>
            <a:normAutofit lnSpcReduction="10000"/>
          </a:bodyPr>
          <a:lstStyle/>
          <a:p>
            <a:pPr>
              <a:buFont typeface="Wingdings" panose="05000000000000000000" pitchFamily="2" charset="2"/>
              <a:buChar char="q"/>
            </a:pPr>
            <a:r>
              <a:rPr lang="en-US" dirty="0" smtClean="0"/>
              <a:t>Addendum to Federal/State agreement</a:t>
            </a:r>
          </a:p>
          <a:p>
            <a:pPr>
              <a:buFont typeface="Wingdings" panose="05000000000000000000" pitchFamily="2" charset="2"/>
              <a:buChar char="q"/>
            </a:pPr>
            <a:r>
              <a:rPr lang="en-US" dirty="0" smtClean="0"/>
              <a:t>Properly executed State/Local agreements</a:t>
            </a:r>
          </a:p>
          <a:p>
            <a:pPr>
              <a:buFont typeface="Wingdings" panose="05000000000000000000" pitchFamily="2" charset="2"/>
              <a:buChar char="q"/>
            </a:pPr>
            <a:r>
              <a:rPr lang="en-US" dirty="0" smtClean="0"/>
              <a:t>School applications taken every year</a:t>
            </a:r>
          </a:p>
          <a:p>
            <a:pPr>
              <a:buFont typeface="Wingdings" panose="05000000000000000000" pitchFamily="2" charset="2"/>
              <a:buChar char="q"/>
            </a:pPr>
            <a:r>
              <a:rPr lang="en-US" dirty="0" smtClean="0"/>
              <a:t>State operates program on monthly reimbursement basis</a:t>
            </a:r>
          </a:p>
          <a:p>
            <a:pPr>
              <a:buFont typeface="Wingdings" panose="05000000000000000000" pitchFamily="2" charset="2"/>
              <a:buChar char="q"/>
            </a:pPr>
            <a:r>
              <a:rPr lang="en-US" dirty="0" smtClean="0"/>
              <a:t>Available during the school day in one or more areas of the school</a:t>
            </a:r>
          </a:p>
          <a:p>
            <a:pPr>
              <a:buFont typeface="Wingdings" panose="05000000000000000000" pitchFamily="2" charset="2"/>
              <a:buChar char="q"/>
            </a:pPr>
            <a:r>
              <a:rPr lang="en-US" dirty="0" smtClean="0"/>
              <a:t>Provided apart from lunch or breakfast</a:t>
            </a:r>
          </a:p>
          <a:p>
            <a:pPr>
              <a:buFont typeface="Wingdings" panose="05000000000000000000" pitchFamily="2" charset="2"/>
              <a:buChar char="q"/>
            </a:pPr>
            <a:r>
              <a:rPr lang="en-US" dirty="0" smtClean="0"/>
              <a:t>Widely publicize availability in school</a:t>
            </a:r>
          </a:p>
          <a:p>
            <a:endParaRPr lang="en-US" dirty="0" smtClean="0"/>
          </a:p>
          <a:p>
            <a:endParaRPr lang="en-US" dirty="0" smtClean="0"/>
          </a:p>
          <a:p>
            <a:endParaRPr lang="en-US" dirty="0" smtClean="0"/>
          </a:p>
          <a:p>
            <a:endParaRPr lang="en-US" dirty="0"/>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smtClean="0"/>
              <a:t>NSLP Afterschool Snack Service</a:t>
            </a:r>
            <a:endParaRPr lang="en-US" dirty="0"/>
          </a:p>
        </p:txBody>
      </p:sp>
      <p:sp>
        <p:nvSpPr>
          <p:cNvPr id="4" name="Slide Number Placeholder 3"/>
          <p:cNvSpPr>
            <a:spLocks noGrp="1"/>
          </p:cNvSpPr>
          <p:nvPr>
            <p:ph type="sldNum" sz="quarter" idx="11"/>
          </p:nvPr>
        </p:nvSpPr>
        <p:spPr/>
        <p:txBody>
          <a:bodyPr/>
          <a:lstStyle/>
          <a:p>
            <a:fld id="{73F3FA1D-00FC-4748-8435-6A84DB55078D}" type="slidenum">
              <a:rPr lang="en-US" smtClean="0"/>
              <a:pPr/>
              <a:t>92</a:t>
            </a:fld>
            <a:endParaRPr lang="en-US"/>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NSLP Afterschool Snack Service</a:t>
            </a:r>
            <a:endParaRPr lang="en-US" dirty="0"/>
          </a:p>
        </p:txBody>
      </p:sp>
      <p:sp>
        <p:nvSpPr>
          <p:cNvPr id="3" name="Slide Number Placeholder 2"/>
          <p:cNvSpPr>
            <a:spLocks noGrp="1"/>
          </p:cNvSpPr>
          <p:nvPr>
            <p:ph type="sldNum" sz="quarter" idx="12"/>
          </p:nvPr>
        </p:nvSpPr>
        <p:spPr/>
        <p:txBody>
          <a:bodyPr>
            <a:normAutofit fontScale="85000" lnSpcReduction="20000"/>
          </a:bodyPr>
          <a:lstStyle/>
          <a:p>
            <a:fld id="{73F3FA1D-00FC-4748-8435-6A84DB55078D}" type="slidenum">
              <a:rPr lang="en-US" smtClean="0"/>
              <a:pPr/>
              <a:t>93</a:t>
            </a:fld>
            <a:endParaRPr lang="en-US"/>
          </a:p>
        </p:txBody>
      </p:sp>
      <p:sp>
        <p:nvSpPr>
          <p:cNvPr id="4" name="Content Placeholder 3"/>
          <p:cNvSpPr>
            <a:spLocks noGrp="1"/>
          </p:cNvSpPr>
          <p:nvPr>
            <p:ph sz="quarter" idx="1"/>
          </p:nvPr>
        </p:nvSpPr>
        <p:spPr>
          <a:xfrm>
            <a:off x="612648" y="1600200"/>
            <a:ext cx="8153400" cy="5029200"/>
          </a:xfrm>
        </p:spPr>
        <p:txBody>
          <a:bodyPr>
            <a:normAutofit/>
          </a:bodyPr>
          <a:lstStyle/>
          <a:p>
            <a:pPr>
              <a:lnSpc>
                <a:spcPct val="80000"/>
              </a:lnSpc>
              <a:spcBef>
                <a:spcPct val="0"/>
              </a:spcBef>
              <a:spcAft>
                <a:spcPts val="1200"/>
              </a:spcAft>
              <a:buFont typeface="Wingdings" panose="05000000000000000000" pitchFamily="2" charset="2"/>
              <a:buChar char="q"/>
            </a:pPr>
            <a:r>
              <a:rPr lang="en-US" dirty="0" smtClean="0">
                <a:cs typeface="Times New Roman" pitchFamily="18" charset="0"/>
              </a:rPr>
              <a:t>Sponsored or operated by the school district </a:t>
            </a:r>
          </a:p>
          <a:p>
            <a:pPr>
              <a:lnSpc>
                <a:spcPct val="80000"/>
              </a:lnSpc>
              <a:spcBef>
                <a:spcPct val="0"/>
              </a:spcBef>
              <a:spcAft>
                <a:spcPts val="1200"/>
              </a:spcAft>
              <a:buFont typeface="Wingdings" panose="05000000000000000000" pitchFamily="2" charset="2"/>
              <a:buChar char="q"/>
            </a:pPr>
            <a:r>
              <a:rPr lang="en-US" dirty="0" smtClean="0">
                <a:cs typeface="Times New Roman" pitchFamily="18" charset="0"/>
              </a:rPr>
              <a:t>Located in a district where at least one school participates in the NSLP</a:t>
            </a:r>
          </a:p>
          <a:p>
            <a:pPr>
              <a:lnSpc>
                <a:spcPct val="80000"/>
              </a:lnSpc>
              <a:spcBef>
                <a:spcPct val="0"/>
              </a:spcBef>
              <a:spcAft>
                <a:spcPts val="1200"/>
              </a:spcAft>
              <a:buFont typeface="Wingdings" panose="05000000000000000000" pitchFamily="2" charset="2"/>
              <a:buChar char="q"/>
            </a:pPr>
            <a:r>
              <a:rPr lang="en-US" dirty="0" smtClean="0">
                <a:cs typeface="Times New Roman" pitchFamily="18" charset="0"/>
              </a:rPr>
              <a:t>All snacks are served free at area eligible schools (where 50% or more of students qualify for F/RP meals)</a:t>
            </a:r>
          </a:p>
          <a:p>
            <a:pPr>
              <a:lnSpc>
                <a:spcPct val="80000"/>
              </a:lnSpc>
              <a:spcBef>
                <a:spcPct val="0"/>
              </a:spcBef>
              <a:spcAft>
                <a:spcPts val="1200"/>
              </a:spcAft>
              <a:buFont typeface="Wingdings" panose="05000000000000000000" pitchFamily="2" charset="2"/>
              <a:buChar char="q"/>
            </a:pPr>
            <a:r>
              <a:rPr lang="en-US" dirty="0" smtClean="0">
                <a:cs typeface="Times New Roman" pitchFamily="18" charset="0"/>
              </a:rPr>
              <a:t>Free, reduced price, and paid snacks at all other schools (non-area eligible schools)</a:t>
            </a:r>
          </a:p>
          <a:p>
            <a:pPr>
              <a:lnSpc>
                <a:spcPct val="80000"/>
              </a:lnSpc>
              <a:spcBef>
                <a:spcPct val="0"/>
              </a:spcBef>
              <a:spcAft>
                <a:spcPts val="1200"/>
              </a:spcAft>
              <a:buFont typeface="Wingdings" panose="05000000000000000000" pitchFamily="2" charset="2"/>
              <a:buChar char="q"/>
            </a:pPr>
            <a:r>
              <a:rPr lang="en-US" dirty="0" smtClean="0">
                <a:cs typeface="Times New Roman" pitchFamily="18" charset="0"/>
              </a:rPr>
              <a:t>Children must be age 18 or under at start of school year</a:t>
            </a:r>
          </a:p>
          <a:p>
            <a:pPr>
              <a:lnSpc>
                <a:spcPct val="80000"/>
              </a:lnSpc>
              <a:spcBef>
                <a:spcPct val="0"/>
              </a:spcBef>
              <a:spcAft>
                <a:spcPts val="1200"/>
              </a:spcAft>
              <a:buFont typeface="Wingdings" panose="05000000000000000000" pitchFamily="2" charset="2"/>
              <a:buChar char="q"/>
            </a:pPr>
            <a:r>
              <a:rPr lang="en-US" dirty="0" smtClean="0">
                <a:cs typeface="Times New Roman" pitchFamily="18" charset="0"/>
              </a:rPr>
              <a:t>Served on regular school days</a:t>
            </a:r>
          </a:p>
          <a:p>
            <a:endParaRPr lang="en-US" dirty="0" smtClean="0"/>
          </a:p>
          <a:p>
            <a:endParaRPr lang="en-US" dirty="0"/>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Afterschool Snack Reimbursement Claims</a:t>
            </a:r>
            <a:endParaRPr lang="en-US" dirty="0"/>
          </a:p>
        </p:txBody>
      </p:sp>
      <p:sp>
        <p:nvSpPr>
          <p:cNvPr id="3" name="Slide Number Placeholder 2"/>
          <p:cNvSpPr>
            <a:spLocks noGrp="1"/>
          </p:cNvSpPr>
          <p:nvPr>
            <p:ph type="sldNum" sz="quarter" idx="12"/>
          </p:nvPr>
        </p:nvSpPr>
        <p:spPr/>
        <p:txBody>
          <a:bodyPr>
            <a:normAutofit fontScale="85000" lnSpcReduction="20000"/>
          </a:bodyPr>
          <a:lstStyle/>
          <a:p>
            <a:fld id="{73F3FA1D-00FC-4748-8435-6A84DB55078D}" type="slidenum">
              <a:rPr lang="en-US" smtClean="0"/>
              <a:pPr/>
              <a:t>94</a:t>
            </a:fld>
            <a:endParaRPr lang="en-US"/>
          </a:p>
        </p:txBody>
      </p:sp>
      <p:sp>
        <p:nvSpPr>
          <p:cNvPr id="4" name="Content Placeholder 3"/>
          <p:cNvSpPr>
            <a:spLocks noGrp="1"/>
          </p:cNvSpPr>
          <p:nvPr>
            <p:ph sz="quarter" idx="1"/>
          </p:nvPr>
        </p:nvSpPr>
        <p:spPr/>
        <p:txBody>
          <a:bodyPr/>
          <a:lstStyle/>
          <a:p>
            <a:pPr>
              <a:buFont typeface="Wingdings" panose="05000000000000000000" pitchFamily="2" charset="2"/>
              <a:buChar char="q"/>
            </a:pPr>
            <a:r>
              <a:rPr lang="en-US" dirty="0" smtClean="0"/>
              <a:t>One afterschool snack per child per day</a:t>
            </a:r>
          </a:p>
          <a:p>
            <a:pPr>
              <a:buFont typeface="Wingdings" panose="05000000000000000000" pitchFamily="2" charset="2"/>
              <a:buChar char="q"/>
            </a:pPr>
            <a:r>
              <a:rPr lang="en-US" dirty="0" smtClean="0"/>
              <a:t>Meal pattern (2 of 4 items):</a:t>
            </a:r>
          </a:p>
          <a:p>
            <a:pPr marL="925830" lvl="1" indent="-457200">
              <a:buFont typeface="Arial" panose="020B0604020202020204" pitchFamily="34" charset="0"/>
              <a:buChar char="•"/>
            </a:pPr>
            <a:r>
              <a:rPr lang="en-US" dirty="0" smtClean="0"/>
              <a:t>Milk</a:t>
            </a:r>
          </a:p>
          <a:p>
            <a:pPr marL="925830" lvl="1" indent="-457200">
              <a:buFont typeface="Arial" panose="020B0604020202020204" pitchFamily="34" charset="0"/>
              <a:buChar char="•"/>
            </a:pPr>
            <a:r>
              <a:rPr lang="en-US" dirty="0" smtClean="0"/>
              <a:t>Vegetable or fruit</a:t>
            </a:r>
          </a:p>
          <a:p>
            <a:pPr marL="925830" lvl="1" indent="-457200">
              <a:buFont typeface="Arial" panose="020B0604020202020204" pitchFamily="34" charset="0"/>
              <a:buChar char="•"/>
            </a:pPr>
            <a:r>
              <a:rPr lang="en-US" dirty="0" smtClean="0"/>
              <a:t>Grains/bread</a:t>
            </a:r>
          </a:p>
          <a:p>
            <a:pPr marL="925830" lvl="1" indent="-457200">
              <a:buFont typeface="Arial" panose="020B0604020202020204" pitchFamily="34" charset="0"/>
              <a:buChar char="•"/>
            </a:pPr>
            <a:r>
              <a:rPr lang="en-US" dirty="0" smtClean="0"/>
              <a:t>Meat/meat alternate</a:t>
            </a:r>
          </a:p>
          <a:p>
            <a:pPr>
              <a:buFont typeface="Wingdings" panose="05000000000000000000" pitchFamily="2" charset="2"/>
              <a:buChar char="q"/>
            </a:pPr>
            <a:r>
              <a:rPr lang="en-US" dirty="0" smtClean="0"/>
              <a:t>School must keep records</a:t>
            </a:r>
          </a:p>
          <a:p>
            <a:endParaRPr lang="en-US" dirty="0"/>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lstStyle/>
          <a:p>
            <a:r>
              <a:rPr lang="en-US" dirty="0" smtClean="0"/>
              <a:t>7 CFR 226</a:t>
            </a:r>
            <a:endParaRPr lang="en-US" dirty="0"/>
          </a:p>
        </p:txBody>
      </p:sp>
      <p:sp>
        <p:nvSpPr>
          <p:cNvPr id="3" name="Title 2"/>
          <p:cNvSpPr>
            <a:spLocks noGrp="1"/>
          </p:cNvSpPr>
          <p:nvPr>
            <p:ph type="title"/>
          </p:nvPr>
        </p:nvSpPr>
        <p:spPr/>
        <p:txBody>
          <a:bodyPr>
            <a:normAutofit fontScale="90000"/>
          </a:bodyPr>
          <a:lstStyle/>
          <a:p>
            <a:r>
              <a:rPr lang="en-US" sz="3400" dirty="0" smtClean="0"/>
              <a:t>The Child and Adult Care Food Program and Summer Food Service Program</a:t>
            </a:r>
            <a:endParaRPr lang="en-US" sz="3400" dirty="0"/>
          </a:p>
        </p:txBody>
      </p:sp>
      <p:sp>
        <p:nvSpPr>
          <p:cNvPr id="4" name="Slide Number Placeholder 3"/>
          <p:cNvSpPr>
            <a:spLocks noGrp="1"/>
          </p:cNvSpPr>
          <p:nvPr>
            <p:ph type="sldNum" sz="quarter" idx="11"/>
          </p:nvPr>
        </p:nvSpPr>
        <p:spPr/>
        <p:txBody>
          <a:bodyPr/>
          <a:lstStyle/>
          <a:p>
            <a:fld id="{73F3FA1D-00FC-4748-8435-6A84DB55078D}" type="slidenum">
              <a:rPr lang="en-US" smtClean="0"/>
              <a:pPr/>
              <a:t>95</a:t>
            </a:fld>
            <a:endParaRPr lang="en-US"/>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Does the Child And Care Food Program (CACFP) Do?</a:t>
            </a:r>
            <a:endParaRPr lang="en-US" dirty="0"/>
          </a:p>
        </p:txBody>
      </p:sp>
      <p:sp>
        <p:nvSpPr>
          <p:cNvPr id="3" name="Slide Number Placeholder 2"/>
          <p:cNvSpPr>
            <a:spLocks noGrp="1"/>
          </p:cNvSpPr>
          <p:nvPr>
            <p:ph type="sldNum" sz="quarter" idx="12"/>
          </p:nvPr>
        </p:nvSpPr>
        <p:spPr/>
        <p:txBody>
          <a:bodyPr>
            <a:normAutofit fontScale="85000" lnSpcReduction="20000"/>
          </a:bodyPr>
          <a:lstStyle/>
          <a:p>
            <a:fld id="{73F3FA1D-00FC-4748-8435-6A84DB55078D}" type="slidenum">
              <a:rPr lang="en-US" smtClean="0"/>
              <a:pPr/>
              <a:t>96</a:t>
            </a:fld>
            <a:endParaRPr lang="en-US"/>
          </a:p>
        </p:txBody>
      </p:sp>
      <p:sp>
        <p:nvSpPr>
          <p:cNvPr id="4" name="Content Placeholder 3"/>
          <p:cNvSpPr>
            <a:spLocks noGrp="1"/>
          </p:cNvSpPr>
          <p:nvPr>
            <p:ph sz="quarter" idx="1"/>
          </p:nvPr>
        </p:nvSpPr>
        <p:spPr/>
        <p:txBody>
          <a:bodyPr/>
          <a:lstStyle/>
          <a:p>
            <a:pPr>
              <a:buFont typeface="Wingdings" panose="05000000000000000000" pitchFamily="2" charset="2"/>
              <a:buChar char="q"/>
            </a:pPr>
            <a:r>
              <a:rPr lang="en-US" dirty="0" smtClean="0"/>
              <a:t>Provides reimbursements for:</a:t>
            </a:r>
          </a:p>
          <a:p>
            <a:pPr lvl="1">
              <a:buFont typeface="Arial" panose="020B0604020202020204" pitchFamily="34" charset="0"/>
              <a:buChar char="•"/>
            </a:pPr>
            <a:r>
              <a:rPr lang="en-US" dirty="0" smtClean="0"/>
              <a:t>Nutritious meals to eligible children 12 years and under* in non-residential child care</a:t>
            </a:r>
          </a:p>
          <a:p>
            <a:pPr lvl="1">
              <a:buFont typeface="Arial" panose="020B0604020202020204" pitchFamily="34" charset="0"/>
              <a:buChar char="•"/>
            </a:pPr>
            <a:r>
              <a:rPr lang="en-US" dirty="0" smtClean="0"/>
              <a:t>Afterschool meals and snacks to children 18 and under in low-income areas</a:t>
            </a:r>
          </a:p>
          <a:p>
            <a:pPr lvl="1">
              <a:buFont typeface="Arial" panose="020B0604020202020204" pitchFamily="34" charset="0"/>
              <a:buChar char="•"/>
            </a:pPr>
            <a:r>
              <a:rPr lang="en-US" dirty="0" smtClean="0"/>
              <a:t>Meals in emergency shelters to residents 18 and under</a:t>
            </a:r>
          </a:p>
          <a:p>
            <a:pPr lvl="1">
              <a:buFont typeface="Arial" panose="020B0604020202020204" pitchFamily="34" charset="0"/>
              <a:buChar char="•"/>
            </a:pPr>
            <a:r>
              <a:rPr lang="en-US" dirty="0" smtClean="0"/>
              <a:t>Meals for eligible adults in </a:t>
            </a:r>
            <a:br>
              <a:rPr lang="en-US" dirty="0" smtClean="0"/>
            </a:br>
            <a:r>
              <a:rPr lang="en-US" dirty="0" smtClean="0"/>
              <a:t>non-residential day care centers</a:t>
            </a:r>
          </a:p>
          <a:p>
            <a:r>
              <a:rPr lang="en-US" dirty="0" smtClean="0"/>
              <a:t>Operates year-round</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CACFP At-Risk Afterschool Meals</a:t>
            </a:r>
            <a:endParaRPr lang="en-US" dirty="0"/>
          </a:p>
        </p:txBody>
      </p:sp>
      <p:sp>
        <p:nvSpPr>
          <p:cNvPr id="3" name="Slide Number Placeholder 2"/>
          <p:cNvSpPr>
            <a:spLocks noGrp="1"/>
          </p:cNvSpPr>
          <p:nvPr>
            <p:ph type="sldNum" sz="quarter" idx="12"/>
          </p:nvPr>
        </p:nvSpPr>
        <p:spPr/>
        <p:txBody>
          <a:bodyPr>
            <a:normAutofit fontScale="85000" lnSpcReduction="20000"/>
          </a:bodyPr>
          <a:lstStyle/>
          <a:p>
            <a:fld id="{73F3FA1D-00FC-4748-8435-6A84DB55078D}" type="slidenum">
              <a:rPr lang="en-US" smtClean="0"/>
              <a:pPr/>
              <a:t>97</a:t>
            </a:fld>
            <a:endParaRPr lang="en-US"/>
          </a:p>
        </p:txBody>
      </p:sp>
      <p:sp>
        <p:nvSpPr>
          <p:cNvPr id="4" name="Content Placeholder 3"/>
          <p:cNvSpPr>
            <a:spLocks noGrp="1"/>
          </p:cNvSpPr>
          <p:nvPr>
            <p:ph sz="quarter" idx="1"/>
          </p:nvPr>
        </p:nvSpPr>
        <p:spPr/>
        <p:txBody>
          <a:bodyPr/>
          <a:lstStyle/>
          <a:p>
            <a:pPr>
              <a:lnSpc>
                <a:spcPct val="80000"/>
              </a:lnSpc>
              <a:spcBef>
                <a:spcPct val="0"/>
              </a:spcBef>
              <a:spcAft>
                <a:spcPts val="1200"/>
              </a:spcAft>
              <a:buFont typeface="Wingdings" panose="05000000000000000000" pitchFamily="2" charset="2"/>
              <a:buChar char="q"/>
            </a:pPr>
            <a:r>
              <a:rPr lang="en-US" dirty="0" smtClean="0">
                <a:cs typeface="Times New Roman" pitchFamily="18" charset="0"/>
              </a:rPr>
              <a:t>Reimbursable supper, or another meal, and snack</a:t>
            </a:r>
          </a:p>
          <a:p>
            <a:pPr>
              <a:lnSpc>
                <a:spcPct val="80000"/>
              </a:lnSpc>
              <a:spcBef>
                <a:spcPct val="0"/>
              </a:spcBef>
              <a:spcAft>
                <a:spcPts val="1200"/>
              </a:spcAft>
              <a:buFont typeface="Wingdings" panose="05000000000000000000" pitchFamily="2" charset="2"/>
              <a:buChar char="q"/>
            </a:pPr>
            <a:r>
              <a:rPr lang="en-US" dirty="0" smtClean="0">
                <a:cs typeface="Times New Roman" pitchFamily="18" charset="0"/>
              </a:rPr>
              <a:t>Located in low-income areas</a:t>
            </a:r>
          </a:p>
          <a:p>
            <a:pPr>
              <a:lnSpc>
                <a:spcPct val="80000"/>
              </a:lnSpc>
              <a:spcBef>
                <a:spcPct val="0"/>
              </a:spcBef>
              <a:spcAft>
                <a:spcPts val="1200"/>
              </a:spcAft>
              <a:buFont typeface="Wingdings" panose="05000000000000000000" pitchFamily="2" charset="2"/>
              <a:buChar char="q"/>
            </a:pPr>
            <a:r>
              <a:rPr lang="en-US" dirty="0" smtClean="0">
                <a:cs typeface="Times New Roman" pitchFamily="18" charset="0"/>
              </a:rPr>
              <a:t>All suppers and snacks served free </a:t>
            </a:r>
          </a:p>
          <a:p>
            <a:pPr>
              <a:lnSpc>
                <a:spcPct val="80000"/>
              </a:lnSpc>
              <a:spcBef>
                <a:spcPct val="0"/>
              </a:spcBef>
              <a:spcAft>
                <a:spcPts val="1200"/>
              </a:spcAft>
              <a:buFont typeface="Wingdings" panose="05000000000000000000" pitchFamily="2" charset="2"/>
              <a:buChar char="q"/>
            </a:pPr>
            <a:r>
              <a:rPr lang="en-US" dirty="0" smtClean="0">
                <a:cs typeface="Times New Roman" pitchFamily="18" charset="0"/>
              </a:rPr>
              <a:t>Children age18 or under at start of school year</a:t>
            </a:r>
          </a:p>
          <a:p>
            <a:pPr>
              <a:lnSpc>
                <a:spcPct val="80000"/>
              </a:lnSpc>
              <a:spcBef>
                <a:spcPct val="0"/>
              </a:spcBef>
              <a:spcAft>
                <a:spcPts val="1200"/>
              </a:spcAft>
              <a:buFont typeface="Wingdings" panose="05000000000000000000" pitchFamily="2" charset="2"/>
              <a:buChar char="q"/>
            </a:pPr>
            <a:r>
              <a:rPr lang="en-US" dirty="0" smtClean="0">
                <a:cs typeface="Times New Roman" pitchFamily="18" charset="0"/>
              </a:rPr>
              <a:t>After school, weekends, and holidays</a:t>
            </a:r>
          </a:p>
          <a:p>
            <a:pPr>
              <a:buNone/>
            </a:pPr>
            <a:endParaRPr lang="en-US" dirty="0" smtClean="0"/>
          </a:p>
          <a:p>
            <a:endParaRPr lang="en-US" dirty="0"/>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Summer Food Service Program (SFSP)</a:t>
            </a:r>
            <a:endParaRPr lang="en-US" dirty="0"/>
          </a:p>
        </p:txBody>
      </p:sp>
      <p:sp>
        <p:nvSpPr>
          <p:cNvPr id="3" name="Slide Number Placeholder 2"/>
          <p:cNvSpPr>
            <a:spLocks noGrp="1"/>
          </p:cNvSpPr>
          <p:nvPr>
            <p:ph type="sldNum" sz="quarter" idx="12"/>
          </p:nvPr>
        </p:nvSpPr>
        <p:spPr/>
        <p:txBody>
          <a:bodyPr>
            <a:normAutofit fontScale="85000" lnSpcReduction="20000"/>
          </a:bodyPr>
          <a:lstStyle/>
          <a:p>
            <a:fld id="{73F3FA1D-00FC-4748-8435-6A84DB55078D}" type="slidenum">
              <a:rPr lang="en-US" smtClean="0"/>
              <a:pPr/>
              <a:t>98</a:t>
            </a:fld>
            <a:endParaRPr lang="en-US"/>
          </a:p>
        </p:txBody>
      </p:sp>
      <p:sp>
        <p:nvSpPr>
          <p:cNvPr id="4" name="Content Placeholder 3"/>
          <p:cNvSpPr>
            <a:spLocks noGrp="1"/>
          </p:cNvSpPr>
          <p:nvPr>
            <p:ph sz="quarter" idx="1"/>
          </p:nvPr>
        </p:nvSpPr>
        <p:spPr>
          <a:xfrm>
            <a:off x="612648" y="1600200"/>
            <a:ext cx="8153400" cy="4343400"/>
          </a:xfrm>
        </p:spPr>
        <p:txBody>
          <a:bodyPr/>
          <a:lstStyle/>
          <a:p>
            <a:pPr>
              <a:buFont typeface="Wingdings" panose="05000000000000000000" pitchFamily="2" charset="2"/>
              <a:buChar char="q"/>
            </a:pPr>
            <a:r>
              <a:rPr lang="en-US" dirty="0" smtClean="0"/>
              <a:t>Provides reimbursement for nutritious meals and snacks during the summer months and other extended school breaks in areas of economic need</a:t>
            </a:r>
          </a:p>
          <a:p>
            <a:pPr>
              <a:buFont typeface="Wingdings" panose="05000000000000000000" pitchFamily="2" charset="2"/>
              <a:buChar char="q"/>
            </a:pPr>
            <a:r>
              <a:rPr lang="en-US" dirty="0" smtClean="0"/>
              <a:t>Draws children to supervised activities that are safe, fun, healthy and educational</a:t>
            </a:r>
          </a:p>
          <a:p>
            <a:pPr>
              <a:buFont typeface="Wingdings" panose="05000000000000000000" pitchFamily="2" charset="2"/>
              <a:buChar char="q"/>
            </a:pPr>
            <a:r>
              <a:rPr lang="en-US" dirty="0" smtClean="0"/>
              <a:t>Fills the nutritional gap for children who rely on free and reduced price school meals</a:t>
            </a:r>
          </a:p>
          <a:p>
            <a:pPr>
              <a:buFont typeface="Wingdings" panose="05000000000000000000" pitchFamily="2" charset="2"/>
              <a:buChar char="q"/>
            </a:pPr>
            <a:r>
              <a:rPr lang="en-US" dirty="0" smtClean="0"/>
              <a:t>Schools can be sponsor sites when not in session</a:t>
            </a:r>
          </a:p>
          <a:p>
            <a:endParaRPr lang="en-US" dirty="0"/>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SFSP Advantages</a:t>
            </a:r>
            <a:endParaRPr lang="en-US" dirty="0"/>
          </a:p>
        </p:txBody>
      </p:sp>
      <p:sp>
        <p:nvSpPr>
          <p:cNvPr id="3" name="Slide Number Placeholder 2"/>
          <p:cNvSpPr>
            <a:spLocks noGrp="1"/>
          </p:cNvSpPr>
          <p:nvPr>
            <p:ph type="sldNum" sz="quarter" idx="12"/>
          </p:nvPr>
        </p:nvSpPr>
        <p:spPr/>
        <p:txBody>
          <a:bodyPr>
            <a:normAutofit fontScale="85000" lnSpcReduction="20000"/>
          </a:bodyPr>
          <a:lstStyle/>
          <a:p>
            <a:fld id="{73F3FA1D-00FC-4748-8435-6A84DB55078D}" type="slidenum">
              <a:rPr lang="en-US" smtClean="0"/>
              <a:pPr/>
              <a:t>99</a:t>
            </a:fld>
            <a:endParaRPr lang="en-US"/>
          </a:p>
        </p:txBody>
      </p:sp>
      <p:sp>
        <p:nvSpPr>
          <p:cNvPr id="4" name="Content Placeholder 3"/>
          <p:cNvSpPr>
            <a:spLocks noGrp="1"/>
          </p:cNvSpPr>
          <p:nvPr>
            <p:ph sz="quarter" idx="1"/>
          </p:nvPr>
        </p:nvSpPr>
        <p:spPr/>
        <p:txBody>
          <a:bodyPr>
            <a:normAutofit/>
          </a:bodyPr>
          <a:lstStyle/>
          <a:p>
            <a:pPr>
              <a:lnSpc>
                <a:spcPct val="85000"/>
              </a:lnSpc>
              <a:spcBef>
                <a:spcPct val="0"/>
              </a:spcBef>
              <a:spcAft>
                <a:spcPts val="1200"/>
              </a:spcAft>
            </a:pPr>
            <a:r>
              <a:rPr lang="en-US" dirty="0" smtClean="0">
                <a:cs typeface="Times New Roman" pitchFamily="18" charset="0"/>
              </a:rPr>
              <a:t>Receive maximum rates of reimbursement</a:t>
            </a:r>
          </a:p>
          <a:p>
            <a:pPr>
              <a:lnSpc>
                <a:spcPct val="85000"/>
              </a:lnSpc>
              <a:spcBef>
                <a:spcPct val="0"/>
              </a:spcBef>
              <a:spcAft>
                <a:spcPts val="1200"/>
              </a:spcAft>
            </a:pPr>
            <a:r>
              <a:rPr lang="en-US" dirty="0" smtClean="0">
                <a:cs typeface="Times New Roman" pitchFamily="18" charset="0"/>
              </a:rPr>
              <a:t>Pay for any allowable cost, whether operating or administrative</a:t>
            </a:r>
          </a:p>
          <a:p>
            <a:pPr>
              <a:lnSpc>
                <a:spcPct val="85000"/>
              </a:lnSpc>
              <a:spcBef>
                <a:spcPct val="0"/>
              </a:spcBef>
              <a:spcAft>
                <a:spcPts val="1200"/>
              </a:spcAft>
            </a:pPr>
            <a:r>
              <a:rPr lang="en-US" dirty="0" smtClean="0">
                <a:cs typeface="Times New Roman" pitchFamily="18" charset="0"/>
              </a:rPr>
              <a:t>Plan and budget more reliably</a:t>
            </a:r>
          </a:p>
          <a:p>
            <a:pPr>
              <a:lnSpc>
                <a:spcPct val="85000"/>
              </a:lnSpc>
              <a:spcBef>
                <a:spcPct val="0"/>
              </a:spcBef>
              <a:spcAft>
                <a:spcPts val="1200"/>
              </a:spcAft>
            </a:pPr>
            <a:r>
              <a:rPr lang="en-US" dirty="0" smtClean="0">
                <a:cs typeface="Times New Roman" pitchFamily="18" charset="0"/>
              </a:rPr>
              <a:t>Waive review of experienced school sponsors’ budgets</a:t>
            </a:r>
          </a:p>
          <a:p>
            <a:pPr>
              <a:lnSpc>
                <a:spcPct val="85000"/>
              </a:lnSpc>
              <a:spcBef>
                <a:spcPct val="0"/>
              </a:spcBef>
              <a:spcAft>
                <a:spcPts val="1200"/>
              </a:spcAft>
            </a:pPr>
            <a:endParaRPr lang="en-US" sz="3200" dirty="0" smtClean="0">
              <a:latin typeface="Times New Roman" pitchFamily="18" charset="0"/>
              <a:cs typeface="Times New Roman" pitchFamily="18" charset="0"/>
            </a:endParaRPr>
          </a:p>
          <a:p>
            <a:pPr>
              <a:buFont typeface="Wingdings" pitchFamily="2" charset="2"/>
              <a:buNone/>
            </a:pPr>
            <a:r>
              <a:rPr lang="en-US" sz="3200" dirty="0" smtClean="0"/>
              <a:t> </a:t>
            </a:r>
          </a:p>
          <a:p>
            <a:endParaRPr lang="en-US" dirty="0"/>
          </a:p>
        </p:txBody>
      </p:sp>
      <p:pic>
        <p:nvPicPr>
          <p:cNvPr id="57346" name="Picture 2" descr="Find Summer Sites Serving Meals"/>
          <p:cNvPicPr>
            <a:picLocks noChangeAspect="1" noChangeArrowheads="1"/>
          </p:cNvPicPr>
          <p:nvPr/>
        </p:nvPicPr>
        <p:blipFill>
          <a:blip r:embed="rId3" cstate="print"/>
          <a:srcRect/>
          <a:stretch>
            <a:fillRect/>
          </a:stretch>
        </p:blipFill>
        <p:spPr bwMode="auto">
          <a:xfrm>
            <a:off x="1600200" y="4572000"/>
            <a:ext cx="5996940" cy="2141764"/>
          </a:xfrm>
          <a:prstGeom prst="rect">
            <a:avLst/>
          </a:prstGeom>
          <a:noFill/>
        </p:spPr>
      </p:pic>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How Can Schools Participate in SFSP?</a:t>
            </a:r>
            <a:endParaRPr lang="en-US" dirty="0"/>
          </a:p>
        </p:txBody>
      </p:sp>
      <p:sp>
        <p:nvSpPr>
          <p:cNvPr id="3" name="Slide Number Placeholder 2"/>
          <p:cNvSpPr>
            <a:spLocks noGrp="1"/>
          </p:cNvSpPr>
          <p:nvPr>
            <p:ph type="sldNum" sz="quarter" idx="12"/>
          </p:nvPr>
        </p:nvSpPr>
        <p:spPr/>
        <p:txBody>
          <a:bodyPr>
            <a:normAutofit fontScale="85000" lnSpcReduction="20000"/>
          </a:bodyPr>
          <a:lstStyle/>
          <a:p>
            <a:fld id="{73F3FA1D-00FC-4748-8435-6A84DB55078D}" type="slidenum">
              <a:rPr lang="en-US" smtClean="0"/>
              <a:pPr/>
              <a:t>100</a:t>
            </a:fld>
            <a:endParaRPr lang="en-US"/>
          </a:p>
        </p:txBody>
      </p:sp>
      <p:sp>
        <p:nvSpPr>
          <p:cNvPr id="4" name="Content Placeholder 3"/>
          <p:cNvSpPr>
            <a:spLocks noGrp="1"/>
          </p:cNvSpPr>
          <p:nvPr>
            <p:ph sz="quarter" idx="1"/>
          </p:nvPr>
        </p:nvSpPr>
        <p:spPr/>
        <p:txBody>
          <a:bodyPr/>
          <a:lstStyle/>
          <a:p>
            <a:pPr>
              <a:lnSpc>
                <a:spcPct val="80000"/>
              </a:lnSpc>
              <a:spcBef>
                <a:spcPts val="0"/>
              </a:spcBef>
              <a:spcAft>
                <a:spcPts val="1200"/>
              </a:spcAft>
              <a:buFont typeface="Wingdings" panose="05000000000000000000" pitchFamily="2" charset="2"/>
              <a:buChar char="q"/>
              <a:defRPr/>
            </a:pPr>
            <a:r>
              <a:rPr lang="en-US" dirty="0" smtClean="0"/>
              <a:t>Become a </a:t>
            </a:r>
            <a:r>
              <a:rPr lang="en-US" cap="all" dirty="0" smtClean="0">
                <a:solidFill>
                  <a:srgbClr val="FF6600"/>
                </a:solidFill>
              </a:rPr>
              <a:t>sponsor</a:t>
            </a:r>
            <a:r>
              <a:rPr lang="en-US" dirty="0" smtClean="0"/>
              <a:t>: organize meal services for children at local schools, as well as recreation centers, playgrounds, parks, and camps</a:t>
            </a:r>
          </a:p>
          <a:p>
            <a:pPr>
              <a:lnSpc>
                <a:spcPct val="80000"/>
              </a:lnSpc>
              <a:spcBef>
                <a:spcPts val="0"/>
              </a:spcBef>
              <a:spcAft>
                <a:spcPts val="1200"/>
              </a:spcAft>
              <a:buFont typeface="Wingdings" panose="05000000000000000000" pitchFamily="2" charset="2"/>
              <a:buChar char="q"/>
              <a:defRPr/>
            </a:pPr>
            <a:r>
              <a:rPr lang="en-US" dirty="0" smtClean="0"/>
              <a:t>Host a </a:t>
            </a:r>
            <a:r>
              <a:rPr lang="en-US" cap="all" dirty="0" smtClean="0">
                <a:solidFill>
                  <a:srgbClr val="FF6600"/>
                </a:solidFill>
              </a:rPr>
              <a:t>site</a:t>
            </a:r>
            <a:r>
              <a:rPr lang="en-US" dirty="0" smtClean="0"/>
              <a:t>: supervise children’s meals at a local school</a:t>
            </a:r>
          </a:p>
          <a:p>
            <a:pPr>
              <a:lnSpc>
                <a:spcPct val="80000"/>
              </a:lnSpc>
              <a:spcBef>
                <a:spcPts val="0"/>
              </a:spcBef>
              <a:buFont typeface="Wingdings" panose="05000000000000000000" pitchFamily="2" charset="2"/>
              <a:buChar char="q"/>
              <a:defRPr/>
            </a:pPr>
            <a:r>
              <a:rPr lang="en-US" dirty="0" smtClean="0"/>
              <a:t>Be a </a:t>
            </a:r>
            <a:r>
              <a:rPr lang="en-US" cap="all" dirty="0" smtClean="0">
                <a:solidFill>
                  <a:srgbClr val="FF6600"/>
                </a:solidFill>
              </a:rPr>
              <a:t>vendor</a:t>
            </a:r>
            <a:r>
              <a:rPr lang="en-US" dirty="0" smtClean="0"/>
              <a:t>: prepare and sell meals to a sponsor</a:t>
            </a:r>
          </a:p>
          <a:p>
            <a:pPr>
              <a:defRPr/>
            </a:pPr>
            <a:endParaRPr lang="en-US" dirty="0" smtClean="0"/>
          </a:p>
          <a:p>
            <a:endParaRPr lang="en-US" dirty="0"/>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Seamless Summer Option (SSO)</a:t>
            </a:r>
            <a:endParaRPr lang="en-US" dirty="0"/>
          </a:p>
        </p:txBody>
      </p:sp>
      <p:sp>
        <p:nvSpPr>
          <p:cNvPr id="3" name="Slide Number Placeholder 2"/>
          <p:cNvSpPr>
            <a:spLocks noGrp="1"/>
          </p:cNvSpPr>
          <p:nvPr>
            <p:ph type="sldNum" sz="quarter" idx="12"/>
          </p:nvPr>
        </p:nvSpPr>
        <p:spPr/>
        <p:txBody>
          <a:bodyPr>
            <a:normAutofit fontScale="85000" lnSpcReduction="20000"/>
          </a:bodyPr>
          <a:lstStyle/>
          <a:p>
            <a:fld id="{73F3FA1D-00FC-4748-8435-6A84DB55078D}" type="slidenum">
              <a:rPr lang="en-US" smtClean="0"/>
              <a:pPr/>
              <a:t>101</a:t>
            </a:fld>
            <a:endParaRPr lang="en-US"/>
          </a:p>
        </p:txBody>
      </p:sp>
      <p:sp>
        <p:nvSpPr>
          <p:cNvPr id="4" name="Content Placeholder 3"/>
          <p:cNvSpPr>
            <a:spLocks noGrp="1"/>
          </p:cNvSpPr>
          <p:nvPr>
            <p:ph sz="quarter" idx="1"/>
          </p:nvPr>
        </p:nvSpPr>
        <p:spPr>
          <a:xfrm>
            <a:off x="612648" y="1600200"/>
            <a:ext cx="8153400" cy="4953000"/>
          </a:xfrm>
        </p:spPr>
        <p:txBody>
          <a:bodyPr>
            <a:normAutofit fontScale="92500" lnSpcReduction="20000"/>
          </a:bodyPr>
          <a:lstStyle/>
          <a:p>
            <a:pPr>
              <a:buFont typeface="Wingdings" panose="05000000000000000000" pitchFamily="2" charset="2"/>
              <a:buChar char="q"/>
              <a:defRPr/>
            </a:pPr>
            <a:r>
              <a:rPr lang="en-US" dirty="0" smtClean="0"/>
              <a:t>Combines aspects of NSLP/SFSP/SBP but operates much like NSLP</a:t>
            </a:r>
          </a:p>
          <a:p>
            <a:pPr lvl="1">
              <a:buFont typeface="Arial" panose="020B0604020202020204" pitchFamily="34" charset="0"/>
              <a:buChar char="•"/>
            </a:pPr>
            <a:r>
              <a:rPr lang="en-US" sz="2800" dirty="0" smtClean="0"/>
              <a:t>Same recordkeeping/claim/documentation as NSLP/SBP</a:t>
            </a:r>
          </a:p>
          <a:p>
            <a:pPr lvl="1">
              <a:buFont typeface="Arial" panose="020B0604020202020204" pitchFamily="34" charset="0"/>
              <a:buChar char="•"/>
            </a:pPr>
            <a:r>
              <a:rPr lang="en-US" sz="2800" dirty="0" smtClean="0"/>
              <a:t>Receive NSLP/SBP rates</a:t>
            </a:r>
          </a:p>
          <a:p>
            <a:pPr lvl="1">
              <a:buFont typeface="Arial" panose="020B0604020202020204" pitchFamily="34" charset="0"/>
              <a:buChar char="•"/>
            </a:pPr>
            <a:r>
              <a:rPr lang="en-US" sz="2800" dirty="0" smtClean="0"/>
              <a:t>See SP </a:t>
            </a:r>
            <a:r>
              <a:rPr lang="en-US" sz="2800" dirty="0"/>
              <a:t>09-2017: 2017 Edition of Questions and Answers for the National School Lunch Program’s Seamless Summer Option </a:t>
            </a:r>
            <a:endParaRPr lang="en-US" sz="2800" dirty="0" smtClean="0"/>
          </a:p>
          <a:p>
            <a:pPr>
              <a:buFont typeface="Wingdings" panose="05000000000000000000" pitchFamily="2" charset="2"/>
              <a:buChar char="q"/>
            </a:pPr>
            <a:r>
              <a:rPr lang="en-US" sz="3100" dirty="0" smtClean="0"/>
              <a:t>Serve all meals free to children</a:t>
            </a:r>
          </a:p>
          <a:p>
            <a:pPr>
              <a:buFont typeface="Wingdings" panose="05000000000000000000" pitchFamily="2" charset="2"/>
              <a:buChar char="q"/>
            </a:pPr>
            <a:r>
              <a:rPr lang="en-US" sz="3100" dirty="0" smtClean="0"/>
              <a:t>May be used over long breaks in year round schools </a:t>
            </a:r>
          </a:p>
          <a:p>
            <a:pPr>
              <a:buFont typeface="Wingdings" panose="05000000000000000000" pitchFamily="2" charset="2"/>
              <a:buChar char="q"/>
              <a:defRPr/>
            </a:pPr>
            <a:r>
              <a:rPr lang="en-US" sz="3100" dirty="0" smtClean="0"/>
              <a:t>Goal is to encourage schools to provide summer meals </a:t>
            </a:r>
            <a:endParaRPr lang="en-US" dirty="0" smtClean="0"/>
          </a:p>
          <a:p>
            <a:endParaRPr lang="en-US" dirty="0"/>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lstStyle/>
          <a:p>
            <a:endParaRPr lang="en-US"/>
          </a:p>
        </p:txBody>
      </p:sp>
      <p:sp>
        <p:nvSpPr>
          <p:cNvPr id="3" name="Title 2"/>
          <p:cNvSpPr>
            <a:spLocks noGrp="1"/>
          </p:cNvSpPr>
          <p:nvPr>
            <p:ph type="title"/>
          </p:nvPr>
        </p:nvSpPr>
        <p:spPr/>
        <p:txBody>
          <a:bodyPr>
            <a:noAutofit/>
          </a:bodyPr>
          <a:lstStyle/>
          <a:p>
            <a:r>
              <a:rPr lang="en-US" sz="3400" dirty="0" smtClean="0"/>
              <a:t>Team Nutrition Overview and </a:t>
            </a:r>
            <a:br>
              <a:rPr lang="en-US" sz="3400" dirty="0" smtClean="0"/>
            </a:br>
            <a:r>
              <a:rPr lang="en-US" sz="3400" dirty="0" smtClean="0"/>
              <a:t>Online Resources</a:t>
            </a:r>
            <a:endParaRPr lang="en-US" sz="3400" dirty="0"/>
          </a:p>
        </p:txBody>
      </p:sp>
      <p:sp>
        <p:nvSpPr>
          <p:cNvPr id="4" name="Slide Number Placeholder 3"/>
          <p:cNvSpPr>
            <a:spLocks noGrp="1"/>
          </p:cNvSpPr>
          <p:nvPr>
            <p:ph type="sldNum" sz="quarter" idx="11"/>
          </p:nvPr>
        </p:nvSpPr>
        <p:spPr/>
        <p:txBody>
          <a:bodyPr/>
          <a:lstStyle/>
          <a:p>
            <a:fld id="{73F3FA1D-00FC-4748-8435-6A84DB55078D}" type="slidenum">
              <a:rPr lang="en-US" smtClean="0"/>
              <a:pPr/>
              <a:t>102</a:t>
            </a:fld>
            <a:endParaRPr lang="en-US"/>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Team Nutrition (TN)</a:t>
            </a:r>
            <a:endParaRPr lang="en-US" dirty="0"/>
          </a:p>
        </p:txBody>
      </p:sp>
      <p:sp>
        <p:nvSpPr>
          <p:cNvPr id="3" name="Slide Number Placeholder 2"/>
          <p:cNvSpPr>
            <a:spLocks noGrp="1"/>
          </p:cNvSpPr>
          <p:nvPr>
            <p:ph type="sldNum" sz="quarter" idx="12"/>
          </p:nvPr>
        </p:nvSpPr>
        <p:spPr/>
        <p:txBody>
          <a:bodyPr>
            <a:normAutofit fontScale="85000" lnSpcReduction="20000"/>
          </a:bodyPr>
          <a:lstStyle/>
          <a:p>
            <a:fld id="{73F3FA1D-00FC-4748-8435-6A84DB55078D}" type="slidenum">
              <a:rPr lang="en-US" smtClean="0"/>
              <a:pPr/>
              <a:t>103</a:t>
            </a:fld>
            <a:endParaRPr lang="en-US"/>
          </a:p>
        </p:txBody>
      </p:sp>
      <p:sp>
        <p:nvSpPr>
          <p:cNvPr id="4" name="Content Placeholder 3"/>
          <p:cNvSpPr>
            <a:spLocks noGrp="1"/>
          </p:cNvSpPr>
          <p:nvPr>
            <p:ph sz="quarter" idx="1"/>
          </p:nvPr>
        </p:nvSpPr>
        <p:spPr/>
        <p:txBody>
          <a:bodyPr>
            <a:normAutofit/>
          </a:bodyPr>
          <a:lstStyle/>
          <a:p>
            <a:pPr>
              <a:buFont typeface="Wingdings" panose="05000000000000000000" pitchFamily="2" charset="2"/>
              <a:buChar char="q"/>
            </a:pPr>
            <a:r>
              <a:rPr lang="en-US" dirty="0" smtClean="0">
                <a:solidFill>
                  <a:schemeClr val="accent6"/>
                </a:solidFill>
              </a:rPr>
              <a:t>GOAL: </a:t>
            </a:r>
            <a:r>
              <a:rPr lang="en-US" dirty="0" smtClean="0"/>
              <a:t>To improve children’s lifelong eating and           physical activity habits by using the principles             of the Dietary Guidelines for Americans</a:t>
            </a:r>
          </a:p>
          <a:p>
            <a:pPr>
              <a:buFont typeface="Wingdings" panose="05000000000000000000" pitchFamily="2" charset="2"/>
              <a:buChar char="q"/>
            </a:pPr>
            <a:r>
              <a:rPr lang="en-US" dirty="0" smtClean="0">
                <a:solidFill>
                  <a:schemeClr val="accent6"/>
                </a:solidFill>
              </a:rPr>
              <a:t>OBJECTIVES:</a:t>
            </a:r>
          </a:p>
          <a:p>
            <a:pPr lvl="1">
              <a:buFont typeface="Arial" panose="020B0604020202020204" pitchFamily="34" charset="0"/>
              <a:buChar char="•"/>
            </a:pPr>
            <a:r>
              <a:rPr lang="en-US" dirty="0" smtClean="0"/>
              <a:t>Provide Foodservice Training and Technical Assistance</a:t>
            </a:r>
          </a:p>
          <a:p>
            <a:pPr lvl="1">
              <a:buFont typeface="Arial" panose="020B0604020202020204" pitchFamily="34" charset="0"/>
              <a:buChar char="•"/>
            </a:pPr>
            <a:r>
              <a:rPr lang="en-US" dirty="0" smtClean="0"/>
              <a:t>Provide Nutrition Education and Promotion Materials</a:t>
            </a:r>
          </a:p>
          <a:p>
            <a:pPr lvl="1">
              <a:buFont typeface="Arial" panose="020B0604020202020204" pitchFamily="34" charset="0"/>
              <a:buChar char="•"/>
            </a:pPr>
            <a:r>
              <a:rPr lang="en-US" dirty="0" smtClean="0"/>
              <a:t>Involve School and Community Partners in Promoting Healthy Eating and Physical Activity</a:t>
            </a:r>
          </a:p>
          <a:p>
            <a:endParaRPr lang="en-US" dirty="0"/>
          </a:p>
        </p:txBody>
      </p:sp>
      <p:pic>
        <p:nvPicPr>
          <p:cNvPr id="5" name="Picture 4" descr="TNLogoSh"/>
          <p:cNvPicPr>
            <a:picLocks noChangeAspect="1" noChangeArrowheads="1"/>
          </p:cNvPicPr>
          <p:nvPr/>
        </p:nvPicPr>
        <p:blipFill>
          <a:blip r:embed="rId3" cstate="print"/>
          <a:srcRect/>
          <a:stretch>
            <a:fillRect/>
          </a:stretch>
        </p:blipFill>
        <p:spPr bwMode="auto">
          <a:xfrm>
            <a:off x="228600" y="5562600"/>
            <a:ext cx="1114425" cy="111442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anim calcmode="lin" valueType="num">
                                      <p:cBhvr>
                                        <p:cTn id="8" dur="2000" fill="hold"/>
                                        <p:tgtEl>
                                          <p:spTgt spid="5"/>
                                        </p:tgtEl>
                                        <p:attrNameLst>
                                          <p:attrName>style.rotation</p:attrName>
                                        </p:attrNameLst>
                                      </p:cBhvr>
                                      <p:tavLst>
                                        <p:tav tm="0">
                                          <p:val>
                                            <p:fltVal val="720"/>
                                          </p:val>
                                        </p:tav>
                                        <p:tav tm="100000">
                                          <p:val>
                                            <p:fltVal val="0"/>
                                          </p:val>
                                        </p:tav>
                                      </p:tavLst>
                                    </p:anim>
                                    <p:anim calcmode="lin" valueType="num">
                                      <p:cBhvr>
                                        <p:cTn id="9" dur="2000" fill="hold"/>
                                        <p:tgtEl>
                                          <p:spTgt spid="5"/>
                                        </p:tgtEl>
                                        <p:attrNameLst>
                                          <p:attrName>ppt_h</p:attrName>
                                        </p:attrNameLst>
                                      </p:cBhvr>
                                      <p:tavLst>
                                        <p:tav tm="0">
                                          <p:val>
                                            <p:fltVal val="0"/>
                                          </p:val>
                                        </p:tav>
                                        <p:tav tm="100000">
                                          <p:val>
                                            <p:strVal val="#ppt_h"/>
                                          </p:val>
                                        </p:tav>
                                      </p:tavLst>
                                    </p:anim>
                                    <p:anim calcmode="lin" valueType="num">
                                      <p:cBhvr>
                                        <p:cTn id="10" dur="2000" fill="hold"/>
                                        <p:tgtEl>
                                          <p:spTgt spid="5"/>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Why Be a Team Nutrition School?</a:t>
            </a:r>
            <a:endParaRPr lang="en-US" dirty="0"/>
          </a:p>
        </p:txBody>
      </p:sp>
      <p:sp>
        <p:nvSpPr>
          <p:cNvPr id="3" name="Slide Number Placeholder 2"/>
          <p:cNvSpPr>
            <a:spLocks noGrp="1"/>
          </p:cNvSpPr>
          <p:nvPr>
            <p:ph type="sldNum" sz="quarter" idx="12"/>
          </p:nvPr>
        </p:nvSpPr>
        <p:spPr/>
        <p:txBody>
          <a:bodyPr>
            <a:normAutofit fontScale="85000" lnSpcReduction="20000"/>
          </a:bodyPr>
          <a:lstStyle/>
          <a:p>
            <a:fld id="{73F3FA1D-00FC-4748-8435-6A84DB55078D}" type="slidenum">
              <a:rPr lang="en-US" smtClean="0"/>
              <a:pPr/>
              <a:t>104</a:t>
            </a:fld>
            <a:endParaRPr lang="en-US"/>
          </a:p>
        </p:txBody>
      </p:sp>
      <p:sp>
        <p:nvSpPr>
          <p:cNvPr id="4" name="Content Placeholder 3"/>
          <p:cNvSpPr>
            <a:spLocks noGrp="1"/>
          </p:cNvSpPr>
          <p:nvPr>
            <p:ph sz="quarter" idx="1"/>
          </p:nvPr>
        </p:nvSpPr>
        <p:spPr/>
        <p:txBody>
          <a:bodyPr>
            <a:normAutofit/>
          </a:bodyPr>
          <a:lstStyle/>
          <a:p>
            <a:pPr>
              <a:buFont typeface="Wingdings" panose="05000000000000000000" pitchFamily="2" charset="2"/>
              <a:buChar char="q"/>
            </a:pPr>
            <a:r>
              <a:rPr lang="en-US" dirty="0" smtClean="0"/>
              <a:t>Encourages partnerships between teachers, school foodservice staff, principals and parents</a:t>
            </a:r>
          </a:p>
          <a:p>
            <a:pPr>
              <a:buFont typeface="Wingdings" panose="05000000000000000000" pitchFamily="2" charset="2"/>
              <a:buChar char="q"/>
            </a:pPr>
            <a:r>
              <a:rPr lang="en-US" dirty="0" smtClean="0"/>
              <a:t>Receive notification FIRST of new materials</a:t>
            </a:r>
          </a:p>
          <a:p>
            <a:pPr>
              <a:buFont typeface="Wingdings" panose="05000000000000000000" pitchFamily="2" charset="2"/>
              <a:buChar char="q"/>
            </a:pPr>
            <a:r>
              <a:rPr lang="en-US" dirty="0" smtClean="0"/>
              <a:t>Receive materials given ONLY to TN Schools </a:t>
            </a:r>
          </a:p>
          <a:p>
            <a:pPr>
              <a:buFont typeface="Wingdings" panose="05000000000000000000" pitchFamily="2" charset="2"/>
              <a:buChar char="q"/>
            </a:pPr>
            <a:r>
              <a:rPr lang="en-US" dirty="0" smtClean="0"/>
              <a:t>It’s easy and </a:t>
            </a:r>
            <a:r>
              <a:rPr lang="en-US" b="1" dirty="0" smtClean="0"/>
              <a:t>free</a:t>
            </a:r>
            <a:endParaRPr lang="en-US" dirty="0" smtClean="0"/>
          </a:p>
          <a:p>
            <a:pPr>
              <a:buFont typeface="Wingdings" panose="05000000000000000000" pitchFamily="2" charset="2"/>
              <a:buChar char="q"/>
            </a:pPr>
            <a:endParaRPr lang="en-US" dirty="0"/>
          </a:p>
        </p:txBody>
      </p:sp>
      <p:pic>
        <p:nvPicPr>
          <p:cNvPr id="5" name="Picture 4" descr="TNLogoSh"/>
          <p:cNvPicPr>
            <a:picLocks noChangeAspect="1" noChangeArrowheads="1"/>
          </p:cNvPicPr>
          <p:nvPr/>
        </p:nvPicPr>
        <p:blipFill>
          <a:blip r:embed="rId3" cstate="print"/>
          <a:srcRect/>
          <a:stretch>
            <a:fillRect/>
          </a:stretch>
        </p:blipFill>
        <p:spPr bwMode="auto">
          <a:xfrm>
            <a:off x="7239000" y="5257800"/>
            <a:ext cx="1114425" cy="111442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anim calcmode="lin" valueType="num">
                                      <p:cBhvr>
                                        <p:cTn id="8" dur="2000" fill="hold"/>
                                        <p:tgtEl>
                                          <p:spTgt spid="5"/>
                                        </p:tgtEl>
                                        <p:attrNameLst>
                                          <p:attrName>style.rotation</p:attrName>
                                        </p:attrNameLst>
                                      </p:cBhvr>
                                      <p:tavLst>
                                        <p:tav tm="0">
                                          <p:val>
                                            <p:fltVal val="720"/>
                                          </p:val>
                                        </p:tav>
                                        <p:tav tm="100000">
                                          <p:val>
                                            <p:fltVal val="0"/>
                                          </p:val>
                                        </p:tav>
                                      </p:tavLst>
                                    </p:anim>
                                    <p:anim calcmode="lin" valueType="num">
                                      <p:cBhvr>
                                        <p:cTn id="9" dur="2000" fill="hold"/>
                                        <p:tgtEl>
                                          <p:spTgt spid="5"/>
                                        </p:tgtEl>
                                        <p:attrNameLst>
                                          <p:attrName>ppt_h</p:attrName>
                                        </p:attrNameLst>
                                      </p:cBhvr>
                                      <p:tavLst>
                                        <p:tav tm="0">
                                          <p:val>
                                            <p:fltVal val="0"/>
                                          </p:val>
                                        </p:tav>
                                        <p:tav tm="100000">
                                          <p:val>
                                            <p:strVal val="#ppt_h"/>
                                          </p:val>
                                        </p:tav>
                                      </p:tavLst>
                                    </p:anim>
                                    <p:anim calcmode="lin" valueType="num">
                                      <p:cBhvr>
                                        <p:cTn id="10" dur="2000" fill="hold"/>
                                        <p:tgtEl>
                                          <p:spTgt spid="5"/>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Team Nutrition Resources</a:t>
            </a:r>
            <a:endParaRPr lang="en-US" dirty="0"/>
          </a:p>
        </p:txBody>
      </p:sp>
      <p:sp>
        <p:nvSpPr>
          <p:cNvPr id="3" name="Slide Number Placeholder 2"/>
          <p:cNvSpPr>
            <a:spLocks noGrp="1"/>
          </p:cNvSpPr>
          <p:nvPr>
            <p:ph type="sldNum" sz="quarter" idx="12"/>
          </p:nvPr>
        </p:nvSpPr>
        <p:spPr/>
        <p:txBody>
          <a:bodyPr>
            <a:normAutofit fontScale="85000" lnSpcReduction="20000"/>
          </a:bodyPr>
          <a:lstStyle/>
          <a:p>
            <a:fld id="{73F3FA1D-00FC-4748-8435-6A84DB55078D}" type="slidenum">
              <a:rPr lang="en-US" smtClean="0"/>
              <a:pPr/>
              <a:t>105</a:t>
            </a:fld>
            <a:endParaRPr lang="en-US"/>
          </a:p>
        </p:txBody>
      </p:sp>
      <p:sp>
        <p:nvSpPr>
          <p:cNvPr id="4" name="Content Placeholder 3"/>
          <p:cNvSpPr>
            <a:spLocks noGrp="1"/>
          </p:cNvSpPr>
          <p:nvPr>
            <p:ph sz="quarter" idx="1"/>
          </p:nvPr>
        </p:nvSpPr>
        <p:spPr/>
        <p:txBody>
          <a:bodyPr/>
          <a:lstStyle/>
          <a:p>
            <a:pPr marL="0" indent="0">
              <a:buNone/>
            </a:pPr>
            <a:r>
              <a:rPr lang="en-US" dirty="0" smtClean="0"/>
              <a:t>For schools</a:t>
            </a:r>
          </a:p>
          <a:p>
            <a:pPr lvl="1">
              <a:buFont typeface="Arial" panose="020B0604020202020204" pitchFamily="34" charset="0"/>
              <a:buChar char="•"/>
            </a:pPr>
            <a:r>
              <a:rPr lang="en-US" dirty="0" err="1" smtClean="0"/>
              <a:t>MyPlate</a:t>
            </a:r>
            <a:r>
              <a:rPr lang="en-US" dirty="0" smtClean="0"/>
              <a:t> </a:t>
            </a:r>
          </a:p>
          <a:p>
            <a:pPr lvl="1">
              <a:buFont typeface="Arial" panose="020B0604020202020204" pitchFamily="34" charset="0"/>
              <a:buChar char="•"/>
            </a:pPr>
            <a:r>
              <a:rPr lang="en-US" dirty="0" smtClean="0"/>
              <a:t>Eat Smart. Play Hard. </a:t>
            </a:r>
          </a:p>
          <a:p>
            <a:pPr lvl="1">
              <a:buFont typeface="Arial" panose="020B0604020202020204" pitchFamily="34" charset="0"/>
              <a:buChar char="•"/>
            </a:pPr>
            <a:r>
              <a:rPr lang="en-US" dirty="0" smtClean="0"/>
              <a:t>Power of Choice</a:t>
            </a:r>
          </a:p>
          <a:p>
            <a:pPr lvl="1">
              <a:buFont typeface="Arial" panose="020B0604020202020204" pitchFamily="34" charset="0"/>
              <a:buChar char="•"/>
            </a:pPr>
            <a:r>
              <a:rPr lang="en-US" dirty="0" smtClean="0"/>
              <a:t>Empowering Youth</a:t>
            </a:r>
          </a:p>
          <a:p>
            <a:pPr lvl="1">
              <a:buFont typeface="Arial" panose="020B0604020202020204" pitchFamily="34" charset="0"/>
              <a:buChar char="•"/>
            </a:pPr>
            <a:r>
              <a:rPr lang="en-US" dirty="0" smtClean="0"/>
              <a:t>Nutrition Essentials</a:t>
            </a:r>
          </a:p>
          <a:p>
            <a:endParaRPr lang="en-US" dirty="0"/>
          </a:p>
        </p:txBody>
      </p:sp>
      <p:pic>
        <p:nvPicPr>
          <p:cNvPr id="5" name="Picture 2" descr="http://www.choosemyplate.gov/images/MyPlateImages/JPG/myplate_blue.jpg"/>
          <p:cNvPicPr>
            <a:picLocks noChangeAspect="1" noChangeArrowheads="1"/>
          </p:cNvPicPr>
          <p:nvPr/>
        </p:nvPicPr>
        <p:blipFill>
          <a:blip r:embed="rId3" cstate="print"/>
          <a:srcRect/>
          <a:stretch>
            <a:fillRect/>
          </a:stretch>
        </p:blipFill>
        <p:spPr bwMode="auto">
          <a:xfrm>
            <a:off x="6629400" y="2133600"/>
            <a:ext cx="1843088" cy="1676400"/>
          </a:xfrm>
          <a:prstGeom prst="rect">
            <a:avLst/>
          </a:prstGeom>
          <a:noFill/>
          <a:ln w="9525">
            <a:noFill/>
            <a:miter lim="800000"/>
            <a:headEnd/>
            <a:tailEnd/>
          </a:ln>
        </p:spPr>
      </p:pic>
      <p:pic>
        <p:nvPicPr>
          <p:cNvPr id="6" name="Picture 5"/>
          <p:cNvPicPr>
            <a:picLocks noChangeAspect="1" noChangeArrowheads="1"/>
          </p:cNvPicPr>
          <p:nvPr/>
        </p:nvPicPr>
        <p:blipFill>
          <a:blip r:embed="rId4" cstate="print"/>
          <a:srcRect/>
          <a:stretch>
            <a:fillRect/>
          </a:stretch>
        </p:blipFill>
        <p:spPr bwMode="auto">
          <a:xfrm rot="981039">
            <a:off x="7127875" y="3916363"/>
            <a:ext cx="1525588" cy="1600200"/>
          </a:xfrm>
          <a:prstGeom prst="rect">
            <a:avLst/>
          </a:prstGeom>
          <a:noFill/>
          <a:ln w="38100" cap="sq">
            <a:solidFill>
              <a:srgbClr val="993366"/>
            </a:solidFill>
            <a:miter lim="800000"/>
            <a:headEnd type="none" w="sm" len="sm"/>
            <a:tailEnd type="none" w="sm" len="sm"/>
          </a:ln>
        </p:spPr>
      </p:pic>
      <p:pic>
        <p:nvPicPr>
          <p:cNvPr id="7" name="Picture 4" descr="TNLogoSh"/>
          <p:cNvPicPr>
            <a:picLocks noChangeAspect="1" noChangeArrowheads="1"/>
          </p:cNvPicPr>
          <p:nvPr/>
        </p:nvPicPr>
        <p:blipFill>
          <a:blip r:embed="rId5" cstate="print"/>
          <a:srcRect/>
          <a:stretch>
            <a:fillRect/>
          </a:stretch>
        </p:blipFill>
        <p:spPr bwMode="auto">
          <a:xfrm>
            <a:off x="228600" y="5562600"/>
            <a:ext cx="1114425" cy="111442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anim calcmode="lin" valueType="num">
                                      <p:cBhvr>
                                        <p:cTn id="8" dur="2000" fill="hold"/>
                                        <p:tgtEl>
                                          <p:spTgt spid="7"/>
                                        </p:tgtEl>
                                        <p:attrNameLst>
                                          <p:attrName>style.rotation</p:attrName>
                                        </p:attrNameLst>
                                      </p:cBhvr>
                                      <p:tavLst>
                                        <p:tav tm="0">
                                          <p:val>
                                            <p:fltVal val="720"/>
                                          </p:val>
                                        </p:tav>
                                        <p:tav tm="100000">
                                          <p:val>
                                            <p:fltVal val="0"/>
                                          </p:val>
                                        </p:tav>
                                      </p:tavLst>
                                    </p:anim>
                                    <p:anim calcmode="lin" valueType="num">
                                      <p:cBhvr>
                                        <p:cTn id="9" dur="2000" fill="hold"/>
                                        <p:tgtEl>
                                          <p:spTgt spid="7"/>
                                        </p:tgtEl>
                                        <p:attrNameLst>
                                          <p:attrName>ppt_h</p:attrName>
                                        </p:attrNameLst>
                                      </p:cBhvr>
                                      <p:tavLst>
                                        <p:tav tm="0">
                                          <p:val>
                                            <p:fltVal val="0"/>
                                          </p:val>
                                        </p:tav>
                                        <p:tav tm="100000">
                                          <p:val>
                                            <p:strVal val="#ppt_h"/>
                                          </p:val>
                                        </p:tav>
                                      </p:tavLst>
                                    </p:anim>
                                    <p:anim calcmode="lin" valueType="num">
                                      <p:cBhvr>
                                        <p:cTn id="10" dur="2000" fill="hold"/>
                                        <p:tgtEl>
                                          <p:spTgt spid="7"/>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73F3FA1D-00FC-4748-8435-6A84DB55078D}" type="slidenum">
              <a:rPr lang="en-US" smtClean="0"/>
              <a:pPr/>
              <a:t>106</a:t>
            </a:fld>
            <a:endParaRPr lang="en-US"/>
          </a:p>
        </p:txBody>
      </p:sp>
      <p:sp>
        <p:nvSpPr>
          <p:cNvPr id="3" name="Rectangle 2"/>
          <p:cNvSpPr/>
          <p:nvPr/>
        </p:nvSpPr>
        <p:spPr>
          <a:xfrm>
            <a:off x="1143000" y="2209800"/>
            <a:ext cx="6699270" cy="1569660"/>
          </a:xfrm>
          <a:prstGeom prst="rect">
            <a:avLst/>
          </a:prstGeom>
        </p:spPr>
        <p:txBody>
          <a:bodyPr wrap="none">
            <a:spAutoFit/>
          </a:bodyPr>
          <a:lstStyle/>
          <a:p>
            <a:r>
              <a:rPr lang="en-US" sz="9600" dirty="0" smtClean="0">
                <a:solidFill>
                  <a:schemeClr val="tx2"/>
                </a:solidFill>
                <a:effectLst>
                  <a:outerShdw blurRad="38100" dist="38100" dir="2700000" algn="tl">
                    <a:srgbClr val="34037D"/>
                  </a:outerShdw>
                </a:effectLst>
              </a:rPr>
              <a:t>QUESTIONS?</a:t>
            </a:r>
            <a:endParaRPr lang="en-US" sz="9600" dirty="0">
              <a:solidFill>
                <a:schemeClr val="tx2"/>
              </a:solidFill>
            </a:endParaRP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73F3FA1D-00FC-4748-8435-6A84DB55078D}" type="slidenum">
              <a:rPr lang="en-US" smtClean="0"/>
              <a:pPr/>
              <a:t>107</a:t>
            </a:fld>
            <a:endParaRPr lang="en-US"/>
          </a:p>
        </p:txBody>
      </p:sp>
      <p:sp>
        <p:nvSpPr>
          <p:cNvPr id="3" name="Rectangle 2"/>
          <p:cNvSpPr/>
          <p:nvPr/>
        </p:nvSpPr>
        <p:spPr>
          <a:xfrm>
            <a:off x="1905000" y="2514600"/>
            <a:ext cx="5363135" cy="1569660"/>
          </a:xfrm>
          <a:prstGeom prst="rect">
            <a:avLst/>
          </a:prstGeom>
        </p:spPr>
        <p:txBody>
          <a:bodyPr wrap="none">
            <a:spAutoFit/>
          </a:bodyPr>
          <a:lstStyle/>
          <a:p>
            <a:r>
              <a:rPr lang="en-US" sz="9600" dirty="0" smtClean="0">
                <a:solidFill>
                  <a:schemeClr val="tx2"/>
                </a:solidFill>
                <a:effectLst>
                  <a:outerShdw blurRad="38100" dist="38100" dir="2700000" algn="tl">
                    <a:srgbClr val="34037D"/>
                  </a:outerShdw>
                </a:effectLst>
              </a:rPr>
              <a:t>Thank You!</a:t>
            </a:r>
            <a:endParaRPr lang="en-US" sz="9600" dirty="0">
              <a:solidFill>
                <a:schemeClr val="tx2"/>
              </a:solidFill>
            </a:endParaRPr>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edia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69B1A6D72811740B01CBE0CA2B02C68" ma:contentTypeVersion="13" ma:contentTypeDescription="Create a new document." ma:contentTypeScope="" ma:versionID="0472ebf2a0f7e0bb84b51e27d4e2329e">
  <xsd:schema xmlns:xsd="http://www.w3.org/2001/XMLSchema" xmlns:xs="http://www.w3.org/2001/XMLSchema" xmlns:p="http://schemas.microsoft.com/office/2006/metadata/properties" xmlns:ns3="422bc492-97f3-49a3-a334-7f07538d972d" xmlns:ns4="e08f17cc-2209-4510-a380-2f51ee112d39" targetNamespace="http://schemas.microsoft.com/office/2006/metadata/properties" ma:root="true" ma:fieldsID="7ceeee8ad6527d727b7e5da653f34f37" ns3:_="" ns4:_="">
    <xsd:import namespace="422bc492-97f3-49a3-a334-7f07538d972d"/>
    <xsd:import namespace="e08f17cc-2209-4510-a380-2f51ee112d39"/>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KeyPoints" minOccurs="0"/>
                <xsd:element ref="ns4:MediaServiceKeyPoints" minOccurs="0"/>
                <xsd:element ref="ns4:MediaServiceDateTaken" minOccurs="0"/>
                <xsd:element ref="ns4:MediaServiceAutoTags" minOccurs="0"/>
                <xsd:element ref="ns4:MediaServiceOCR" minOccurs="0"/>
                <xsd:element ref="ns4:MediaServiceGenerationTime" minOccurs="0"/>
                <xsd:element ref="ns4:MediaServiceEventHashCode" minOccurs="0"/>
                <xsd:element ref="ns4: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22bc492-97f3-49a3-a334-7f07538d972d"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08f17cc-2209-4510-a380-2f51ee112d39"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Tags" ma:index="16" nillable="true" ma:displayName="Tags" ma:internalName="MediaServiceAutoTags"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Location" ma:index="20" nillable="true" ma:displayName="Location"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C79D00AB-29FF-4EAE-8D69-46A59246DAD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22bc492-97f3-49a3-a334-7f07538d972d"/>
    <ds:schemaRef ds:uri="e08f17cc-2209-4510-a380-2f51ee112d3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7FCCEB4-B95B-4F66-9FE0-EB560D1871DD}">
  <ds:schemaRefs>
    <ds:schemaRef ds:uri="http://schemas.microsoft.com/sharepoint/v3/contenttype/forms"/>
  </ds:schemaRefs>
</ds:datastoreItem>
</file>

<file path=customXml/itemProps3.xml><?xml version="1.0" encoding="utf-8"?>
<ds:datastoreItem xmlns:ds="http://schemas.openxmlformats.org/officeDocument/2006/customXml" ds:itemID="{71E28A03-22A1-4A9A-B8A0-81343D35EAB4}">
  <ds:schemaRefs>
    <ds:schemaRef ds:uri="http://schemas.microsoft.com/office/2006/documentManagement/types"/>
    <ds:schemaRef ds:uri="http://purl.org/dc/elements/1.1/"/>
    <ds:schemaRef ds:uri="http://purl.org/dc/terms/"/>
    <ds:schemaRef ds:uri="http://schemas.microsoft.com/office/infopath/2007/PartnerControls"/>
    <ds:schemaRef ds:uri="422bc492-97f3-49a3-a334-7f07538d972d"/>
    <ds:schemaRef ds:uri="e08f17cc-2209-4510-a380-2f51ee112d39"/>
    <ds:schemaRef ds:uri="http://purl.org/dc/dcmitype/"/>
    <ds:schemaRef ds:uri="http://schemas.openxmlformats.org/package/2006/metadata/core-properties"/>
    <ds:schemaRef ds:uri="http://schemas.microsoft.com/office/2006/metadata/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Median</Template>
  <TotalTime>6140</TotalTime>
  <Words>18284</Words>
  <Application>Microsoft Office PowerPoint</Application>
  <PresentationFormat>On-screen Show (4:3)</PresentationFormat>
  <Paragraphs>1742</Paragraphs>
  <Slides>107</Slides>
  <Notes>107</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107</vt:i4>
      </vt:variant>
    </vt:vector>
  </HeadingPairs>
  <TitlesOfParts>
    <vt:vector size="118" baseType="lpstr">
      <vt:lpstr>Arial</vt:lpstr>
      <vt:lpstr>Calibri</vt:lpstr>
      <vt:lpstr>Consolas</vt:lpstr>
      <vt:lpstr>Constantia</vt:lpstr>
      <vt:lpstr>Courier New</vt:lpstr>
      <vt:lpstr>Rockwell</vt:lpstr>
      <vt:lpstr>Times New Roman</vt:lpstr>
      <vt:lpstr>Tw Cen MT</vt:lpstr>
      <vt:lpstr>Wingdings</vt:lpstr>
      <vt:lpstr>Wingdings 2</vt:lpstr>
      <vt:lpstr>Median</vt:lpstr>
      <vt:lpstr>Federal child nutrition programs</vt:lpstr>
      <vt:lpstr>Objectives</vt:lpstr>
      <vt:lpstr>Structure and Administration of  Child Nutrition Programs</vt:lpstr>
      <vt:lpstr>PowerPoint Presentation</vt:lpstr>
      <vt:lpstr>Organizational Structure</vt:lpstr>
      <vt:lpstr>FNS Regional Offices</vt:lpstr>
      <vt:lpstr>Administrative Flow</vt:lpstr>
      <vt:lpstr>Respective Duties</vt:lpstr>
      <vt:lpstr>Child Nutrition Programs</vt:lpstr>
      <vt:lpstr>Scope of Child Nutrition Programs</vt:lpstr>
      <vt:lpstr>Legislative Authority</vt:lpstr>
      <vt:lpstr>The Regulatory Process</vt:lpstr>
      <vt:lpstr>Regulatory Process</vt:lpstr>
      <vt:lpstr>Your Role in the Regulatory Process</vt:lpstr>
      <vt:lpstr>The National School Lunch Program Regulations</vt:lpstr>
      <vt:lpstr>PowerPoint Presentation</vt:lpstr>
      <vt:lpstr>PowerPoint Presentation</vt:lpstr>
      <vt:lpstr>National School Lunch Program Operations</vt:lpstr>
      <vt:lpstr>SFA vs. LEA</vt:lpstr>
      <vt:lpstr>Non-Profit Food Service</vt:lpstr>
      <vt:lpstr>Meals Priced as a Unit</vt:lpstr>
      <vt:lpstr>Meal Service</vt:lpstr>
      <vt:lpstr>Point of Service Meal Counts</vt:lpstr>
      <vt:lpstr>Unpaid Meal Charges: Policy Guidance</vt:lpstr>
      <vt:lpstr>Unpaid Meal Charges: Policy Guidance</vt:lpstr>
      <vt:lpstr>Unpaid Meal Charges: Website</vt:lpstr>
      <vt:lpstr>Overt Identification</vt:lpstr>
      <vt:lpstr>Sanitation and Health </vt:lpstr>
      <vt:lpstr>Recordkeeping Requirements</vt:lpstr>
      <vt:lpstr>Claims for Reimbursement </vt:lpstr>
      <vt:lpstr>Equity in School Lunch Pricing/Nonprogram Foods Revenue</vt:lpstr>
      <vt:lpstr>National Average Payment</vt:lpstr>
      <vt:lpstr>7-Cents Performance Based Reimbursement</vt:lpstr>
      <vt:lpstr>SFA 7-Cents Certification</vt:lpstr>
      <vt:lpstr>Administrative Reviews</vt:lpstr>
      <vt:lpstr>NSLP Meal Pattern Requirements</vt:lpstr>
      <vt:lpstr>K-12 Meal Requirements</vt:lpstr>
      <vt:lpstr>Updated Infant &amp; Pre-K  Meal Requirements</vt:lpstr>
      <vt:lpstr>Updated Infant &amp; Pre-K Meal Requirements</vt:lpstr>
      <vt:lpstr>Flexibility for Co-Mingled  Preschool Meals</vt:lpstr>
      <vt:lpstr>Local School Wellness Policy</vt:lpstr>
      <vt:lpstr>Local School Wellness Policy </vt:lpstr>
      <vt:lpstr>PowerPoint Presentation</vt:lpstr>
      <vt:lpstr>Smart Snacks Applicability</vt:lpstr>
      <vt:lpstr>When do Smart Snacks  standards apply?</vt:lpstr>
      <vt:lpstr>Free and Reduced Price Meals</vt:lpstr>
      <vt:lpstr>Eligibility</vt:lpstr>
      <vt:lpstr>Categorical Eligibility</vt:lpstr>
      <vt:lpstr>A Comparison of Application Types</vt:lpstr>
      <vt:lpstr>Income Eligibility Guidelines (IEGs)</vt:lpstr>
      <vt:lpstr>Income for Eligibility</vt:lpstr>
      <vt:lpstr> Income Eligibility Guidelines SY 2020-2021 </vt:lpstr>
      <vt:lpstr>Income and Households</vt:lpstr>
      <vt:lpstr>Migrant, Runaway, or Homeless Children</vt:lpstr>
      <vt:lpstr>Foster Children &amp; Head Start</vt:lpstr>
      <vt:lpstr>Mandatory Direct Certification</vt:lpstr>
      <vt:lpstr>Discretionary Direct Certification</vt:lpstr>
      <vt:lpstr>Documentation for Direct Certification</vt:lpstr>
      <vt:lpstr>Confidentiality</vt:lpstr>
      <vt:lpstr>Eligibility Manual</vt:lpstr>
      <vt:lpstr>PowerPoint Presentation</vt:lpstr>
      <vt:lpstr>The Verification Process</vt:lpstr>
      <vt:lpstr>Verification</vt:lpstr>
      <vt:lpstr>Standard Sample Size</vt:lpstr>
      <vt:lpstr>The Verification Process</vt:lpstr>
      <vt:lpstr>Completing Verification</vt:lpstr>
      <vt:lpstr>Verification Collection Report</vt:lpstr>
      <vt:lpstr>Special Provision Options: Provisions 1, 2, 3 and the Community Eligibility Provision</vt:lpstr>
      <vt:lpstr>Provision 1: Simplified Applications</vt:lpstr>
      <vt:lpstr>Provision 2: Simplified Counting and Claiming</vt:lpstr>
      <vt:lpstr>Provision 2: Base Year</vt:lpstr>
      <vt:lpstr>Provision 2: Non-Base Year Example</vt:lpstr>
      <vt:lpstr>Provision 3:  Simplified Counting and Claiming</vt:lpstr>
      <vt:lpstr>Provision 3: Base Year</vt:lpstr>
      <vt:lpstr>Provision 3: Non- Base Year</vt:lpstr>
      <vt:lpstr>Extensions</vt:lpstr>
      <vt:lpstr>Community Eligibility Provision (CEP)</vt:lpstr>
      <vt:lpstr>LEA Eligibility for CEP</vt:lpstr>
      <vt:lpstr>How Does the CEP Work?</vt:lpstr>
      <vt:lpstr>How Does the CEP Work? - continued</vt:lpstr>
      <vt:lpstr>The School Breakfast Program</vt:lpstr>
      <vt:lpstr>How to Participate</vt:lpstr>
      <vt:lpstr>Breakfast/Lunch Similarities</vt:lpstr>
      <vt:lpstr>Severe Need Schools</vt:lpstr>
      <vt:lpstr>School Breakfast Expansion</vt:lpstr>
      <vt:lpstr>SBP Toolkit</vt:lpstr>
      <vt:lpstr>Where is the SBP Toolkit located?</vt:lpstr>
      <vt:lpstr>Fresh Fruit and Vegetable Program</vt:lpstr>
      <vt:lpstr>FFVP School Selection Criteria</vt:lpstr>
      <vt:lpstr>Outreach to Low Income Schools</vt:lpstr>
      <vt:lpstr>General Program Parameters</vt:lpstr>
      <vt:lpstr>NSLP Afterschool Snack Service</vt:lpstr>
      <vt:lpstr>NSLP Afterschool Snack Service</vt:lpstr>
      <vt:lpstr>Afterschool Snack Reimbursement Claims</vt:lpstr>
      <vt:lpstr>The Child and Adult Care Food Program and Summer Food Service Program</vt:lpstr>
      <vt:lpstr>What Does the Child And Care Food Program (CACFP) Do?</vt:lpstr>
      <vt:lpstr>CACFP At-Risk Afterschool Meals</vt:lpstr>
      <vt:lpstr>The Summer Food Service Program (SFSP)</vt:lpstr>
      <vt:lpstr>SFSP Advantages</vt:lpstr>
      <vt:lpstr>How Can Schools Participate in SFSP?</vt:lpstr>
      <vt:lpstr>Seamless Summer Option (SSO)</vt:lpstr>
      <vt:lpstr>Team Nutrition Overview and  Online Resources</vt:lpstr>
      <vt:lpstr>Team Nutrition (TN)</vt:lpstr>
      <vt:lpstr>Why Be a Team Nutrition School?</vt:lpstr>
      <vt:lpstr>Team Nutrition Resources</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Federal child nutrition programs</dc:title>
  <dc:creator>Windows User</dc:creator>
  <cp:lastModifiedBy>Patrick Butler</cp:lastModifiedBy>
  <cp:revision>559</cp:revision>
  <dcterms:created xsi:type="dcterms:W3CDTF">2012-11-20T21:39:32Z</dcterms:created>
  <dcterms:modified xsi:type="dcterms:W3CDTF">2021-01-06T18:00:47Z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0x010100E69B1A6D72811740B01CBE0CA2B02C68</vt:lpwstr>
  </property>
</Properties>
</file>