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59" r:id="rId2"/>
    <p:sldMasterId id="2147483744" r:id="rId3"/>
    <p:sldMasterId id="2147483761" r:id="rId4"/>
    <p:sldMasterId id="2147483764" r:id="rId5"/>
  </p:sldMasterIdLst>
  <p:notesMasterIdLst>
    <p:notesMasterId r:id="rId60"/>
  </p:notesMasterIdLst>
  <p:handoutMasterIdLst>
    <p:handoutMasterId r:id="rId61"/>
  </p:handoutMasterIdLst>
  <p:sldIdLst>
    <p:sldId id="651" r:id="rId6"/>
    <p:sldId id="652" r:id="rId7"/>
    <p:sldId id="653" r:id="rId8"/>
    <p:sldId id="654" r:id="rId9"/>
    <p:sldId id="655" r:id="rId10"/>
    <p:sldId id="656" r:id="rId11"/>
    <p:sldId id="657" r:id="rId12"/>
    <p:sldId id="658" r:id="rId13"/>
    <p:sldId id="659" r:id="rId14"/>
    <p:sldId id="660" r:id="rId15"/>
    <p:sldId id="712" r:id="rId16"/>
    <p:sldId id="661" r:id="rId17"/>
    <p:sldId id="662" r:id="rId18"/>
    <p:sldId id="663" r:id="rId19"/>
    <p:sldId id="664" r:id="rId20"/>
    <p:sldId id="665" r:id="rId21"/>
    <p:sldId id="666" r:id="rId22"/>
    <p:sldId id="667" r:id="rId23"/>
    <p:sldId id="668" r:id="rId24"/>
    <p:sldId id="669" r:id="rId25"/>
    <p:sldId id="671" r:id="rId26"/>
    <p:sldId id="672" r:id="rId27"/>
    <p:sldId id="673" r:id="rId28"/>
    <p:sldId id="674" r:id="rId29"/>
    <p:sldId id="675" r:id="rId30"/>
    <p:sldId id="676" r:id="rId31"/>
    <p:sldId id="677" r:id="rId32"/>
    <p:sldId id="678" r:id="rId33"/>
    <p:sldId id="679" r:id="rId34"/>
    <p:sldId id="680" r:id="rId35"/>
    <p:sldId id="681" r:id="rId36"/>
    <p:sldId id="682" r:id="rId37"/>
    <p:sldId id="683" r:id="rId38"/>
    <p:sldId id="684" r:id="rId39"/>
    <p:sldId id="685" r:id="rId40"/>
    <p:sldId id="686" r:id="rId41"/>
    <p:sldId id="687" r:id="rId42"/>
    <p:sldId id="688" r:id="rId43"/>
    <p:sldId id="689" r:id="rId44"/>
    <p:sldId id="690" r:id="rId45"/>
    <p:sldId id="691" r:id="rId46"/>
    <p:sldId id="692" r:id="rId47"/>
    <p:sldId id="693" r:id="rId48"/>
    <p:sldId id="694" r:id="rId49"/>
    <p:sldId id="695" r:id="rId50"/>
    <p:sldId id="696" r:id="rId51"/>
    <p:sldId id="697" r:id="rId52"/>
    <p:sldId id="698" r:id="rId53"/>
    <p:sldId id="699" r:id="rId54"/>
    <p:sldId id="700" r:id="rId55"/>
    <p:sldId id="701" r:id="rId56"/>
    <p:sldId id="702" r:id="rId57"/>
    <p:sldId id="703" r:id="rId58"/>
    <p:sldId id="711" r:id="rId59"/>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2"/>
    <a:srgbClr val="0074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90" autoAdjust="0"/>
    <p:restoredTop sz="86410"/>
  </p:normalViewPr>
  <p:slideViewPr>
    <p:cSldViewPr>
      <p:cViewPr varScale="1">
        <p:scale>
          <a:sx n="88" d="100"/>
          <a:sy n="88" d="100"/>
        </p:scale>
        <p:origin x="124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1980"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2" tIns="46241" rIns="92482" bIns="4624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36769" y="0"/>
            <a:ext cx="3011699" cy="461804"/>
          </a:xfrm>
          <a:prstGeom prst="rect">
            <a:avLst/>
          </a:prstGeom>
        </p:spPr>
        <p:txBody>
          <a:bodyPr vert="horz" lIns="92482" tIns="46241" rIns="92482" bIns="46241" rtlCol="0"/>
          <a:lstStyle>
            <a:lvl1pPr algn="r" fontAlgn="auto">
              <a:spcBef>
                <a:spcPts val="0"/>
              </a:spcBef>
              <a:spcAft>
                <a:spcPts val="0"/>
              </a:spcAft>
              <a:defRPr sz="1200" smtClean="0">
                <a:latin typeface="+mn-lt"/>
              </a:defRPr>
            </a:lvl1pPr>
          </a:lstStyle>
          <a:p>
            <a:pPr>
              <a:defRPr/>
            </a:pPr>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2" tIns="46241" rIns="92482" bIns="46241"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36769" y="8772669"/>
            <a:ext cx="3011699" cy="461804"/>
          </a:xfrm>
          <a:prstGeom prst="rect">
            <a:avLst/>
          </a:prstGeom>
        </p:spPr>
        <p:txBody>
          <a:bodyPr vert="horz" lIns="92482" tIns="46241" rIns="92482" bIns="46241" rtlCol="0" anchor="b"/>
          <a:lstStyle>
            <a:lvl1pPr algn="r" fontAlgn="auto">
              <a:spcBef>
                <a:spcPts val="0"/>
              </a:spcBef>
              <a:spcAft>
                <a:spcPts val="0"/>
              </a:spcAft>
              <a:defRPr sz="1200" smtClean="0">
                <a:latin typeface="+mn-lt"/>
              </a:defRPr>
            </a:lvl1pPr>
          </a:lstStyle>
          <a:p>
            <a:pPr>
              <a:defRPr/>
            </a:pPr>
            <a:fld id="{CC1787D3-8CC0-4906-99B7-1DDF5D137F49}" type="slidenum">
              <a:rPr lang="en-US"/>
              <a:pPr>
                <a:defRPr/>
              </a:pPr>
              <a:t>‹#›</a:t>
            </a:fld>
            <a:endParaRPr lang="en-US" dirty="0"/>
          </a:p>
        </p:txBody>
      </p:sp>
    </p:spTree>
    <p:extLst>
      <p:ext uri="{BB962C8B-B14F-4D97-AF65-F5344CB8AC3E}">
        <p14:creationId xmlns:p14="http://schemas.microsoft.com/office/powerpoint/2010/main" val="387344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idx="1"/>
          </p:nvPr>
        </p:nvSpPr>
        <p:spPr>
          <a:xfrm>
            <a:off x="3936174" y="0"/>
            <a:ext cx="3012329" cy="462120"/>
          </a:xfrm>
          <a:prstGeom prst="rect">
            <a:avLst/>
          </a:prstGeom>
        </p:spPr>
        <p:txBody>
          <a:bodyPr vert="horz" lIns="90758" tIns="45380" rIns="90758" bIns="45380" rtlCol="0"/>
          <a:lstStyle>
            <a:lvl1pPr algn="r">
              <a:defRPr sz="1200"/>
            </a:lvl1pPr>
          </a:lstStyle>
          <a:p>
            <a:fld id="{EAD43F8A-166E-4073-BC1B-A07350BF38B7}" type="datetimeFigureOut">
              <a:rPr lang="en-US" smtClean="0"/>
              <a:t>1/13/2022</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58" tIns="45380" rIns="90758" bIns="45380" rtlCol="0" anchor="ctr"/>
          <a:lstStyle/>
          <a:p>
            <a:endParaRPr lang="en-US" dirty="0"/>
          </a:p>
        </p:txBody>
      </p:sp>
      <p:sp>
        <p:nvSpPr>
          <p:cNvPr id="5" name="Notes Placeholder 4"/>
          <p:cNvSpPr>
            <a:spLocks noGrp="1"/>
          </p:cNvSpPr>
          <p:nvPr>
            <p:ph type="body" sz="quarter" idx="3"/>
          </p:nvPr>
        </p:nvSpPr>
        <p:spPr>
          <a:xfrm>
            <a:off x="695638" y="4387768"/>
            <a:ext cx="5558801" cy="4155919"/>
          </a:xfrm>
          <a:prstGeom prst="rect">
            <a:avLst/>
          </a:prstGeom>
        </p:spPr>
        <p:txBody>
          <a:bodyPr vert="horz" lIns="90758" tIns="45380" rIns="90758" bIns="453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8"/>
            <a:ext cx="3012329" cy="462120"/>
          </a:xfrm>
          <a:prstGeom prst="rect">
            <a:avLst/>
          </a:prstGeom>
        </p:spPr>
        <p:txBody>
          <a:bodyPr vert="horz" lIns="90758" tIns="45380" rIns="90758" bIns="453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174" y="8772378"/>
            <a:ext cx="3012329" cy="462120"/>
          </a:xfrm>
          <a:prstGeom prst="rect">
            <a:avLst/>
          </a:prstGeom>
        </p:spPr>
        <p:txBody>
          <a:bodyPr vert="horz" lIns="90758" tIns="45380" rIns="90758" bIns="45380" rtlCol="0" anchor="b"/>
          <a:lstStyle>
            <a:lvl1pPr algn="r">
              <a:defRPr sz="1200"/>
            </a:lvl1pPr>
          </a:lstStyle>
          <a:p>
            <a:fld id="{8E27074D-F8AF-4AA4-8AE1-F64F29E084D6}" type="slidenum">
              <a:rPr lang="en-US" smtClean="0"/>
              <a:t>‹#›</a:t>
            </a:fld>
            <a:endParaRPr lang="en-US" dirty="0"/>
          </a:p>
        </p:txBody>
      </p:sp>
    </p:spTree>
    <p:extLst>
      <p:ext uri="{BB962C8B-B14F-4D97-AF65-F5344CB8AC3E}">
        <p14:creationId xmlns:p14="http://schemas.microsoft.com/office/powerpoint/2010/main" val="184443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947067"/>
            <a:ext cx="8458200" cy="42298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424435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57810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320318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108838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381436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54752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60149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94251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053438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lgn="ctr">
              <a:defRPr b="1"/>
            </a:lvl1pPr>
          </a:lstStyle>
          <a:p>
            <a:r>
              <a:rPr lang="en-US" dirty="0"/>
              <a:t>Click to edit Master title style</a:t>
            </a:r>
            <a:endParaRPr lang="en-US" b="1" dirty="0"/>
          </a:p>
        </p:txBody>
      </p:sp>
      <p:sp>
        <p:nvSpPr>
          <p:cNvPr id="8" name="Rectangle 7"/>
          <p:cNvSpPr/>
          <p:nvPr userDrawn="1"/>
        </p:nvSpPr>
        <p:spPr>
          <a:xfrm>
            <a:off x="1205948" y="31496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217647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57200"/>
            <a:ext cx="6858000" cy="1087437"/>
          </a:xfrm>
        </p:spPr>
        <p:txBody>
          <a:bodyPr anchor="b">
            <a:noAutofit/>
          </a:bodyPr>
          <a:lstStyle>
            <a:lvl1pPr algn="l">
              <a:defRPr sz="4400"/>
            </a:lvl1pPr>
          </a:lstStyle>
          <a:p>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0200" y="5105400"/>
            <a:ext cx="5714012" cy="1028700"/>
          </a:xfrm>
          <a:prstGeom prst="rect">
            <a:avLst/>
          </a:prstGeom>
        </p:spPr>
      </p:pic>
      <p:sp>
        <p:nvSpPr>
          <p:cNvPr id="7" name="Rectangle 6"/>
          <p:cNvSpPr/>
          <p:nvPr userDrawn="1"/>
        </p:nvSpPr>
        <p:spPr>
          <a:xfrm>
            <a:off x="970722" y="23622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134423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defRPr b="1"/>
            </a:lvl1pPr>
          </a:lstStyle>
          <a:p>
            <a:r>
              <a:rPr lang="en-US" dirty="0"/>
              <a:t>Click to edit Master title style</a:t>
            </a:r>
            <a:endParaRPr lang="en-US" b="1" dirty="0"/>
          </a:p>
        </p:txBody>
      </p:sp>
    </p:spTree>
    <p:extLst>
      <p:ext uri="{BB962C8B-B14F-4D97-AF65-F5344CB8AC3E}">
        <p14:creationId xmlns:p14="http://schemas.microsoft.com/office/powerpoint/2010/main" val="693550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1/13/2022</a:t>
            </a:fld>
            <a:endParaRPr lang="en-US" dirty="0"/>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a:prstGeom prst="rect">
            <a:avLst/>
          </a:prstGeom>
        </p:spPr>
        <p:txBody>
          <a:bodyPr>
            <a:normAutofit fontScale="90000"/>
          </a:bodyPr>
          <a:lstStyle>
            <a:lvl1pPr algn="ctr">
              <a:defRPr b="1"/>
            </a:lvl1pPr>
          </a:lstStyle>
          <a:p>
            <a:r>
              <a:rPr lang="en-US" dirty="0"/>
              <a:t>Click to edit Master title style</a:t>
            </a:r>
            <a:endParaRPr lang="en-US" b="1" dirty="0"/>
          </a:p>
        </p:txBody>
      </p:sp>
    </p:spTree>
    <p:extLst>
      <p:ext uri="{BB962C8B-B14F-4D97-AF65-F5344CB8AC3E}">
        <p14:creationId xmlns:p14="http://schemas.microsoft.com/office/powerpoint/2010/main" val="2546459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9D817C82-CEC5-441F-9E8C-96373C571BA8}" type="datetimeFigureOut">
              <a:rPr lang="en-US" smtClean="0"/>
              <a:t>1/13/2022</a:t>
            </a:fld>
            <a:endParaRPr lang="en-US" dirty="0"/>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709EA944-969E-4841-92BC-AD1C503BC4E1}" type="slidenum">
              <a:rPr lang="en-US" smtClean="0"/>
              <a:t>‹#›</a:t>
            </a:fld>
            <a:endParaRPr lang="en-US" dirty="0"/>
          </a:p>
        </p:txBody>
      </p:sp>
      <p:sp>
        <p:nvSpPr>
          <p:cNvPr id="5"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464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06651" y="6172416"/>
            <a:ext cx="990600" cy="549059"/>
          </a:xfrm>
          <a:prstGeom prst="rect">
            <a:avLst/>
          </a:prstGeom>
        </p:spPr>
      </p:pic>
    </p:spTree>
    <p:extLst>
      <p:ext uri="{BB962C8B-B14F-4D97-AF65-F5344CB8AC3E}">
        <p14:creationId xmlns:p14="http://schemas.microsoft.com/office/powerpoint/2010/main" val="1357681977"/>
      </p:ext>
    </p:extLst>
  </p:cSld>
  <p:clrMap bg1="lt1" tx1="dk1" bg2="lt2" tx2="dk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63" r:id="rId10"/>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32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6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4228017"/>
      </p:ext>
    </p:extLst>
  </p:cSld>
  <p:clrMap bg1="lt1" tx1="dk1" bg2="lt2" tx2="dk2" accent1="accent1" accent2="accent2" accent3="accent3" accent4="accent4" accent5="accent5" accent6="accent6" hlink="hlink" folHlink="folHlink"/>
  <p:sldLayoutIdLst>
    <p:sldLayoutId id="2147483760"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8" name="Rectangle 7"/>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14994" y="4544941"/>
            <a:ext cx="5714012" cy="1028700"/>
          </a:xfrm>
          <a:prstGeom prst="rect">
            <a:avLst/>
          </a:prstGeom>
        </p:spPr>
      </p:pic>
    </p:spTree>
    <p:extLst>
      <p:ext uri="{BB962C8B-B14F-4D97-AF65-F5344CB8AC3E}">
        <p14:creationId xmlns:p14="http://schemas.microsoft.com/office/powerpoint/2010/main" val="92694370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3"/>
          </p:nvPr>
        </p:nvSpPr>
        <p:spPr>
          <a:xfrm>
            <a:off x="5791200" y="632460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16" name="Rectangle 15"/>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72399"/>
            <a:ext cx="3429000" cy="617326"/>
          </a:xfrm>
          <a:prstGeom prst="rect">
            <a:avLst/>
          </a:prstGeom>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19400" y="3315380"/>
            <a:ext cx="3429000" cy="2649682"/>
          </a:xfrm>
          <a:prstGeom prst="rect">
            <a:avLst/>
          </a:prstGeom>
        </p:spPr>
      </p:pic>
    </p:spTree>
    <p:extLst>
      <p:ext uri="{BB962C8B-B14F-4D97-AF65-F5344CB8AC3E}">
        <p14:creationId xmlns:p14="http://schemas.microsoft.com/office/powerpoint/2010/main" val="2020652130"/>
      </p:ext>
    </p:extLst>
  </p:cSld>
  <p:clrMap bg1="lt1" tx1="dk1" bg2="lt2" tx2="dk2" accent1="accent1" accent2="accent2" accent3="accent3" accent4="accent4" accent5="accent5" accent6="accent6" hlink="hlink" folHlink="folHlink"/>
  <p:sldLayoutIdLst>
    <p:sldLayoutId id="2147483762"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04775" y="229394"/>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21914096"/>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295400"/>
            <a:ext cx="6629400" cy="1854200"/>
          </a:xfrm>
        </p:spPr>
        <p:txBody>
          <a:bodyPr>
            <a:normAutofit/>
          </a:bodyPr>
          <a:lstStyle/>
          <a:p>
            <a:r>
              <a:rPr lang="en-US" dirty="0">
                <a:cs typeface="Arial" pitchFamily="34" charset="0"/>
              </a:rPr>
              <a:t>Human Resource Management</a:t>
            </a:r>
            <a:endParaRPr lang="en-US" dirty="0"/>
          </a:p>
        </p:txBody>
      </p:sp>
    </p:spTree>
    <p:extLst>
      <p:ext uri="{BB962C8B-B14F-4D97-AF65-F5344CB8AC3E}">
        <p14:creationId xmlns:p14="http://schemas.microsoft.com/office/powerpoint/2010/main" val="2228755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Lesson Objectives</a:t>
            </a:r>
          </a:p>
        </p:txBody>
      </p:sp>
      <p:sp>
        <p:nvSpPr>
          <p:cNvPr id="6" name="Content Placeholder 5"/>
          <p:cNvSpPr>
            <a:spLocks noGrp="1"/>
          </p:cNvSpPr>
          <p:nvPr>
            <p:ph idx="1"/>
          </p:nvPr>
        </p:nvSpPr>
        <p:spPr/>
        <p:txBody>
          <a:bodyPr>
            <a:normAutofit/>
          </a:bodyPr>
          <a:lstStyle/>
          <a:p>
            <a:r>
              <a:rPr lang="en-US" sz="2600" dirty="0"/>
              <a:t>Identify basic functions of human resource management.</a:t>
            </a:r>
          </a:p>
          <a:p>
            <a:r>
              <a:rPr lang="en-US" sz="2600" dirty="0"/>
              <a:t>List local, State, and Federal regulations and policies relating to human resource personnel management.</a:t>
            </a:r>
          </a:p>
          <a:p>
            <a:r>
              <a:rPr lang="en-US" sz="2600" dirty="0"/>
              <a:t>Describe what goes into a good job description </a:t>
            </a:r>
            <a:endParaRPr lang="en-US" sz="2600" dirty="0" smtClean="0"/>
          </a:p>
          <a:p>
            <a:r>
              <a:rPr lang="en-US" sz="2600" dirty="0" smtClean="0"/>
              <a:t>Establish </a:t>
            </a:r>
            <a:r>
              <a:rPr lang="en-US" sz="2600" dirty="0"/>
              <a:t>and use job performance standards for school nutrition personnel.</a:t>
            </a:r>
          </a:p>
          <a:p>
            <a:r>
              <a:rPr lang="en-US" sz="2600" dirty="0"/>
              <a:t>Describe how to help </a:t>
            </a:r>
            <a:r>
              <a:rPr lang="en-US" sz="2600" dirty="0" smtClean="0"/>
              <a:t>school </a:t>
            </a:r>
            <a:r>
              <a:rPr lang="en-US" sz="2600" dirty="0"/>
              <a:t>nutrition program personnel become self-directed and self-managed staff to achieve program objectives. </a:t>
            </a:r>
          </a:p>
          <a:p>
            <a:endParaRPr lang="en-US" sz="2600" dirty="0"/>
          </a:p>
        </p:txBody>
      </p:sp>
    </p:spTree>
    <p:extLst>
      <p:ext uri="{BB962C8B-B14F-4D97-AF65-F5344CB8AC3E}">
        <p14:creationId xmlns:p14="http://schemas.microsoft.com/office/powerpoint/2010/main" val="2194216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Nutrition Director’s Decision</a:t>
            </a:r>
          </a:p>
        </p:txBody>
      </p:sp>
      <p:sp>
        <p:nvSpPr>
          <p:cNvPr id="6" name="Content Placeholder 5"/>
          <p:cNvSpPr>
            <a:spLocks noGrp="1"/>
          </p:cNvSpPr>
          <p:nvPr>
            <p:ph idx="1"/>
          </p:nvPr>
        </p:nvSpPr>
        <p:spPr>
          <a:xfrm>
            <a:off x="304800" y="3124199"/>
            <a:ext cx="8458200" cy="3052763"/>
          </a:xfrm>
        </p:spPr>
        <p:txBody>
          <a:bodyPr>
            <a:normAutofit/>
          </a:bodyPr>
          <a:lstStyle/>
          <a:p>
            <a:pPr marL="0" indent="0">
              <a:buNone/>
            </a:pPr>
            <a:r>
              <a:rPr lang="en-US" dirty="0"/>
              <a:t>What do you think is the most important decision that a school nutrition director makes?</a:t>
            </a:r>
          </a:p>
          <a:p>
            <a:pPr marL="0" indent="0">
              <a:buNone/>
            </a:pPr>
            <a:endParaRPr lang="en-US" sz="3600" dirty="0"/>
          </a:p>
        </p:txBody>
      </p:sp>
    </p:spTree>
    <p:extLst>
      <p:ext uri="{BB962C8B-B14F-4D97-AF65-F5344CB8AC3E}">
        <p14:creationId xmlns:p14="http://schemas.microsoft.com/office/powerpoint/2010/main" val="3207891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Recruitment</a:t>
            </a:r>
          </a:p>
        </p:txBody>
      </p:sp>
      <p:sp>
        <p:nvSpPr>
          <p:cNvPr id="6" name="Content Placeholder 5"/>
          <p:cNvSpPr>
            <a:spLocks noGrp="1"/>
          </p:cNvSpPr>
          <p:nvPr>
            <p:ph idx="1"/>
          </p:nvPr>
        </p:nvSpPr>
        <p:spPr/>
        <p:txBody>
          <a:bodyPr/>
          <a:lstStyle/>
          <a:p>
            <a:r>
              <a:rPr lang="en-US" dirty="0"/>
              <a:t>Who is responsible for recruiting or has some involvement in recruiting employees for the school nutrition department in your district? </a:t>
            </a:r>
          </a:p>
          <a:p>
            <a:endParaRPr lang="en-US" dirty="0"/>
          </a:p>
          <a:p>
            <a:r>
              <a:rPr lang="en-US" dirty="0"/>
              <a:t>What are some ways to recruit employees?</a:t>
            </a:r>
          </a:p>
          <a:p>
            <a:endParaRPr lang="en-US" dirty="0"/>
          </a:p>
        </p:txBody>
      </p:sp>
    </p:spTree>
    <p:extLst>
      <p:ext uri="{BB962C8B-B14F-4D97-AF65-F5344CB8AC3E}">
        <p14:creationId xmlns:p14="http://schemas.microsoft.com/office/powerpoint/2010/main" val="3021573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Recruiting New Employees</a:t>
            </a:r>
          </a:p>
        </p:txBody>
      </p:sp>
      <p:sp>
        <p:nvSpPr>
          <p:cNvPr id="6" name="Content Placeholder 5"/>
          <p:cNvSpPr>
            <a:spLocks noGrp="1"/>
          </p:cNvSpPr>
          <p:nvPr>
            <p:ph idx="1"/>
          </p:nvPr>
        </p:nvSpPr>
        <p:spPr>
          <a:xfrm>
            <a:off x="304800" y="3124199"/>
            <a:ext cx="8458200" cy="3052763"/>
          </a:xfrm>
        </p:spPr>
        <p:txBody>
          <a:bodyPr>
            <a:normAutofit/>
          </a:bodyPr>
          <a:lstStyle/>
          <a:p>
            <a:pPr marL="0" indent="0">
              <a:buNone/>
            </a:pPr>
            <a:r>
              <a:rPr lang="en-US" dirty="0"/>
              <a:t>When creating an advertisement for employment, what information should you include in the advertisement?</a:t>
            </a:r>
          </a:p>
          <a:p>
            <a:pPr marL="0" indent="0">
              <a:buNone/>
            </a:pPr>
            <a:endParaRPr lang="en-US" sz="3600" dirty="0"/>
          </a:p>
        </p:txBody>
      </p:sp>
    </p:spTree>
    <p:extLst>
      <p:ext uri="{BB962C8B-B14F-4D97-AF65-F5344CB8AC3E}">
        <p14:creationId xmlns:p14="http://schemas.microsoft.com/office/powerpoint/2010/main" val="381659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Information for Advertisements</a:t>
            </a:r>
          </a:p>
        </p:txBody>
      </p:sp>
      <p:sp>
        <p:nvSpPr>
          <p:cNvPr id="6" name="Content Placeholder 5"/>
          <p:cNvSpPr>
            <a:spLocks noGrp="1"/>
          </p:cNvSpPr>
          <p:nvPr>
            <p:ph idx="1"/>
          </p:nvPr>
        </p:nvSpPr>
        <p:spPr/>
        <p:txBody>
          <a:bodyPr>
            <a:normAutofit/>
          </a:bodyPr>
          <a:lstStyle/>
          <a:p>
            <a:r>
              <a:rPr lang="en-US" sz="2600" dirty="0"/>
              <a:t>Job title</a:t>
            </a:r>
          </a:p>
          <a:p>
            <a:r>
              <a:rPr lang="en-US" sz="2600" dirty="0"/>
              <a:t>Job description (1–2 lines)</a:t>
            </a:r>
          </a:p>
          <a:p>
            <a:r>
              <a:rPr lang="en-US" sz="2600" dirty="0"/>
              <a:t>Pay rate</a:t>
            </a:r>
          </a:p>
          <a:p>
            <a:r>
              <a:rPr lang="en-US" sz="2600" dirty="0"/>
              <a:t>Hours of work per day</a:t>
            </a:r>
          </a:p>
          <a:p>
            <a:r>
              <a:rPr lang="en-US" sz="2600" dirty="0"/>
              <a:t>Desirable characteristics and experience       (i.e. bilingual preferred; cooking experience preferred)</a:t>
            </a:r>
          </a:p>
          <a:p>
            <a:r>
              <a:rPr lang="en-US" sz="2600" dirty="0"/>
              <a:t>Benefits information						 (if benefits are provided/offered)</a:t>
            </a:r>
          </a:p>
          <a:p>
            <a:r>
              <a:rPr lang="en-US" sz="2600" dirty="0"/>
              <a:t>Contact information</a:t>
            </a:r>
          </a:p>
          <a:p>
            <a:endParaRPr lang="en-US" sz="2600" dirty="0"/>
          </a:p>
        </p:txBody>
      </p:sp>
    </p:spTree>
    <p:extLst>
      <p:ext uri="{BB962C8B-B14F-4D97-AF65-F5344CB8AC3E}">
        <p14:creationId xmlns:p14="http://schemas.microsoft.com/office/powerpoint/2010/main" val="1085550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Qualities and Characteristics for New Employees</a:t>
            </a:r>
          </a:p>
        </p:txBody>
      </p:sp>
      <p:sp>
        <p:nvSpPr>
          <p:cNvPr id="6" name="Content Placeholder 5"/>
          <p:cNvSpPr>
            <a:spLocks noGrp="1"/>
          </p:cNvSpPr>
          <p:nvPr>
            <p:ph idx="1"/>
          </p:nvPr>
        </p:nvSpPr>
        <p:spPr>
          <a:xfrm>
            <a:off x="304800" y="2895599"/>
            <a:ext cx="8458200" cy="3281363"/>
          </a:xfrm>
        </p:spPr>
        <p:txBody>
          <a:bodyPr>
            <a:normAutofit/>
          </a:bodyPr>
          <a:lstStyle/>
          <a:p>
            <a:pPr marL="0" indent="0">
              <a:buNone/>
            </a:pPr>
            <a:r>
              <a:rPr lang="en-US" dirty="0"/>
              <a:t>Recruitment advertising should target the specific desirable characteristics required of SNP employees.</a:t>
            </a:r>
          </a:p>
          <a:p>
            <a:pPr marL="0" indent="0">
              <a:buNone/>
            </a:pPr>
            <a:endParaRPr lang="en-US" sz="3600" dirty="0"/>
          </a:p>
        </p:txBody>
      </p:sp>
    </p:spTree>
    <p:extLst>
      <p:ext uri="{BB962C8B-B14F-4D97-AF65-F5344CB8AC3E}">
        <p14:creationId xmlns:p14="http://schemas.microsoft.com/office/powerpoint/2010/main" val="2808297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Screening Employees</a:t>
            </a:r>
          </a:p>
        </p:txBody>
      </p:sp>
      <p:sp>
        <p:nvSpPr>
          <p:cNvPr id="6" name="Content Placeholder 5"/>
          <p:cNvSpPr>
            <a:spLocks noGrp="1"/>
          </p:cNvSpPr>
          <p:nvPr>
            <p:ph idx="1"/>
          </p:nvPr>
        </p:nvSpPr>
        <p:spPr/>
        <p:txBody>
          <a:bodyPr/>
          <a:lstStyle/>
          <a:p>
            <a:r>
              <a:rPr lang="en-US" dirty="0"/>
              <a:t>Screening applicants before having a face to face interview is important in selecting the right applicant. </a:t>
            </a:r>
          </a:p>
          <a:p>
            <a:endParaRPr lang="en-US" dirty="0"/>
          </a:p>
          <a:p>
            <a:r>
              <a:rPr lang="en-US" dirty="0"/>
              <a:t>Having a </a:t>
            </a:r>
            <a:r>
              <a:rPr lang="en-US" dirty="0" smtClean="0"/>
              <a:t>matrix </a:t>
            </a:r>
            <a:r>
              <a:rPr lang="en-US" dirty="0"/>
              <a:t>or a checklist of requirements based on score will help you identify qualified applicants. </a:t>
            </a:r>
          </a:p>
          <a:p>
            <a:endParaRPr lang="en-US" dirty="0"/>
          </a:p>
        </p:txBody>
      </p:sp>
    </p:spTree>
    <p:extLst>
      <p:ext uri="{BB962C8B-B14F-4D97-AF65-F5344CB8AC3E}">
        <p14:creationId xmlns:p14="http://schemas.microsoft.com/office/powerpoint/2010/main" val="3317782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Interview</a:t>
            </a:r>
          </a:p>
        </p:txBody>
      </p:sp>
      <p:sp>
        <p:nvSpPr>
          <p:cNvPr id="6" name="Content Placeholder 5"/>
          <p:cNvSpPr>
            <a:spLocks noGrp="1"/>
          </p:cNvSpPr>
          <p:nvPr>
            <p:ph idx="1"/>
          </p:nvPr>
        </p:nvSpPr>
        <p:spPr/>
        <p:txBody>
          <a:bodyPr>
            <a:normAutofit lnSpcReduction="10000"/>
          </a:bodyPr>
          <a:lstStyle/>
          <a:p>
            <a:r>
              <a:rPr lang="en-US" dirty="0"/>
              <a:t>An effective interview can provide the information needed to determine if the applicant should be hired.  </a:t>
            </a:r>
          </a:p>
          <a:p>
            <a:r>
              <a:rPr lang="en-US" dirty="0"/>
              <a:t>Confidentiality should be maintained throughout the interview/hiring process.</a:t>
            </a:r>
          </a:p>
          <a:p>
            <a:r>
              <a:rPr lang="en-US" dirty="0"/>
              <a:t>It may also be helpful to pre-screen applicants using an evaluation form/rubric to ensure the applicants being asked to interview are the most qualified. </a:t>
            </a:r>
          </a:p>
        </p:txBody>
      </p:sp>
    </p:spTree>
    <p:extLst>
      <p:ext uri="{BB962C8B-B14F-4D97-AF65-F5344CB8AC3E}">
        <p14:creationId xmlns:p14="http://schemas.microsoft.com/office/powerpoint/2010/main" val="918527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Interview </a:t>
            </a:r>
            <a:r>
              <a:rPr lang="en-US" dirty="0" smtClean="0">
                <a:cs typeface="Arial" pitchFamily="34" charset="0"/>
              </a:rPr>
              <a:t>Objectives: </a:t>
            </a:r>
            <a:r>
              <a:rPr lang="en-US" dirty="0">
                <a:cs typeface="Arial" pitchFamily="34" charset="0"/>
              </a:rPr>
              <a:t>Technical Skills</a:t>
            </a:r>
            <a:endParaRPr lang="en-US" dirty="0"/>
          </a:p>
        </p:txBody>
      </p:sp>
      <p:sp>
        <p:nvSpPr>
          <p:cNvPr id="6" name="Content Placeholder 5"/>
          <p:cNvSpPr>
            <a:spLocks noGrp="1"/>
          </p:cNvSpPr>
          <p:nvPr>
            <p:ph idx="1"/>
          </p:nvPr>
        </p:nvSpPr>
        <p:spPr>
          <a:xfrm>
            <a:off x="304800" y="2819399"/>
            <a:ext cx="8458200" cy="3357563"/>
          </a:xfrm>
        </p:spPr>
        <p:txBody>
          <a:bodyPr>
            <a:normAutofit/>
          </a:bodyPr>
          <a:lstStyle/>
          <a:p>
            <a:pPr marL="0" indent="0">
              <a:buNone/>
            </a:pPr>
            <a:r>
              <a:rPr lang="en-US" dirty="0" smtClean="0"/>
              <a:t>The first objective of an interview focuses on the technical aspects </a:t>
            </a:r>
            <a:r>
              <a:rPr lang="en-US" dirty="0"/>
              <a:t>of </a:t>
            </a:r>
            <a:r>
              <a:rPr lang="en-US" dirty="0" smtClean="0"/>
              <a:t>the job.</a:t>
            </a:r>
            <a:endParaRPr lang="en-US" dirty="0"/>
          </a:p>
        </p:txBody>
      </p:sp>
    </p:spTree>
    <p:extLst>
      <p:ext uri="{BB962C8B-B14F-4D97-AF65-F5344CB8AC3E}">
        <p14:creationId xmlns:p14="http://schemas.microsoft.com/office/powerpoint/2010/main" val="993708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20000" cy="1311275"/>
          </a:xfrm>
        </p:spPr>
        <p:txBody>
          <a:bodyPr>
            <a:normAutofit/>
          </a:bodyPr>
          <a:lstStyle/>
          <a:p>
            <a:r>
              <a:rPr lang="en-US" dirty="0">
                <a:cs typeface="Arial" pitchFamily="34" charset="0"/>
              </a:rPr>
              <a:t>Interview </a:t>
            </a:r>
            <a:r>
              <a:rPr lang="en-US" dirty="0" smtClean="0">
                <a:cs typeface="Arial" pitchFamily="34" charset="0"/>
              </a:rPr>
              <a:t>Objectives: Interaction with Employees</a:t>
            </a:r>
            <a:endParaRPr lang="en-US" dirty="0"/>
          </a:p>
        </p:txBody>
      </p:sp>
      <p:sp>
        <p:nvSpPr>
          <p:cNvPr id="6" name="Content Placeholder 5"/>
          <p:cNvSpPr>
            <a:spLocks noGrp="1"/>
          </p:cNvSpPr>
          <p:nvPr>
            <p:ph idx="1"/>
          </p:nvPr>
        </p:nvSpPr>
        <p:spPr>
          <a:xfrm>
            <a:off x="304800" y="2819399"/>
            <a:ext cx="8458200" cy="3357563"/>
          </a:xfrm>
        </p:spPr>
        <p:txBody>
          <a:bodyPr>
            <a:normAutofit/>
          </a:bodyPr>
          <a:lstStyle/>
          <a:p>
            <a:pPr marL="0" indent="0">
              <a:buNone/>
            </a:pPr>
            <a:r>
              <a:rPr lang="en-US" dirty="0"/>
              <a:t>The </a:t>
            </a:r>
            <a:r>
              <a:rPr lang="en-US" dirty="0" smtClean="0"/>
              <a:t>second objective of an interview is more difficult to determine, yet is as important as the first.  How well will they interact with others?</a:t>
            </a:r>
            <a:endParaRPr lang="en-US" dirty="0"/>
          </a:p>
        </p:txBody>
      </p:sp>
    </p:spTree>
    <p:extLst>
      <p:ext uri="{BB962C8B-B14F-4D97-AF65-F5344CB8AC3E}">
        <p14:creationId xmlns:p14="http://schemas.microsoft.com/office/powerpoint/2010/main" val="451557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Interview Objectives: Work History and Job Performance</a:t>
            </a:r>
          </a:p>
        </p:txBody>
      </p:sp>
      <p:sp>
        <p:nvSpPr>
          <p:cNvPr id="6" name="Content Placeholder 5"/>
          <p:cNvSpPr>
            <a:spLocks noGrp="1"/>
          </p:cNvSpPr>
          <p:nvPr>
            <p:ph idx="1"/>
          </p:nvPr>
        </p:nvSpPr>
        <p:spPr>
          <a:xfrm>
            <a:off x="304800" y="3047999"/>
            <a:ext cx="8458200" cy="3128963"/>
          </a:xfrm>
        </p:spPr>
        <p:txBody>
          <a:bodyPr>
            <a:normAutofit/>
          </a:bodyPr>
          <a:lstStyle/>
          <a:p>
            <a:pPr marL="0" indent="0">
              <a:buNone/>
            </a:pPr>
            <a:r>
              <a:rPr lang="en-US" dirty="0"/>
              <a:t>The </a:t>
            </a:r>
            <a:r>
              <a:rPr lang="en-US" dirty="0" smtClean="0"/>
              <a:t>third </a:t>
            </a:r>
            <a:r>
              <a:rPr lang="en-US" dirty="0"/>
              <a:t>objective of an </a:t>
            </a:r>
            <a:r>
              <a:rPr lang="en-US" dirty="0" smtClean="0"/>
              <a:t>interview is the </a:t>
            </a:r>
            <a:r>
              <a:rPr lang="en-US" dirty="0"/>
              <a:t>best predictor of future performance and behavior is past performance and behavior.</a:t>
            </a:r>
          </a:p>
          <a:p>
            <a:pPr marL="0" indent="0">
              <a:buNone/>
            </a:pPr>
            <a:endParaRPr lang="en-US" sz="3600" dirty="0"/>
          </a:p>
        </p:txBody>
      </p:sp>
    </p:spTree>
    <p:extLst>
      <p:ext uri="{BB962C8B-B14F-4D97-AF65-F5344CB8AC3E}">
        <p14:creationId xmlns:p14="http://schemas.microsoft.com/office/powerpoint/2010/main" val="3772070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Suggested Peer Interview Team Members</a:t>
            </a:r>
          </a:p>
        </p:txBody>
      </p:sp>
      <p:sp>
        <p:nvSpPr>
          <p:cNvPr id="6" name="Content Placeholder 5"/>
          <p:cNvSpPr>
            <a:spLocks noGrp="1"/>
          </p:cNvSpPr>
          <p:nvPr>
            <p:ph idx="1"/>
          </p:nvPr>
        </p:nvSpPr>
        <p:spPr/>
        <p:txBody>
          <a:bodyPr/>
          <a:lstStyle/>
          <a:p>
            <a:r>
              <a:rPr lang="en-US" dirty="0"/>
              <a:t>School principal</a:t>
            </a:r>
          </a:p>
          <a:p>
            <a:r>
              <a:rPr lang="en-US" dirty="0"/>
              <a:t>Teacher from school with opening</a:t>
            </a:r>
          </a:p>
          <a:p>
            <a:r>
              <a:rPr lang="en-US" dirty="0"/>
              <a:t>School nurse</a:t>
            </a:r>
          </a:p>
          <a:p>
            <a:r>
              <a:rPr lang="en-US" dirty="0"/>
              <a:t>School nutrition director</a:t>
            </a:r>
          </a:p>
          <a:p>
            <a:r>
              <a:rPr lang="en-US" dirty="0"/>
              <a:t>School nutrition manager</a:t>
            </a:r>
          </a:p>
          <a:p>
            <a:r>
              <a:rPr lang="en-US" dirty="0"/>
              <a:t>School nutrition technician</a:t>
            </a:r>
          </a:p>
        </p:txBody>
      </p:sp>
    </p:spTree>
    <p:extLst>
      <p:ext uri="{BB962C8B-B14F-4D97-AF65-F5344CB8AC3E}">
        <p14:creationId xmlns:p14="http://schemas.microsoft.com/office/powerpoint/2010/main" val="3233153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Orientation</a:t>
            </a:r>
          </a:p>
        </p:txBody>
      </p:sp>
      <p:sp>
        <p:nvSpPr>
          <p:cNvPr id="6" name="Content Placeholder 5"/>
          <p:cNvSpPr>
            <a:spLocks noGrp="1"/>
          </p:cNvSpPr>
          <p:nvPr>
            <p:ph idx="1"/>
          </p:nvPr>
        </p:nvSpPr>
        <p:spPr/>
        <p:txBody>
          <a:bodyPr/>
          <a:lstStyle/>
          <a:p>
            <a:pPr marL="0" indent="0">
              <a:buNone/>
            </a:pPr>
            <a:r>
              <a:rPr lang="en-US" dirty="0"/>
              <a:t>Orientation usually takes place in three phases: </a:t>
            </a:r>
          </a:p>
          <a:p>
            <a:pPr marL="457200"/>
            <a:r>
              <a:rPr lang="en-US" sz="2600" dirty="0"/>
              <a:t>district </a:t>
            </a:r>
            <a:r>
              <a:rPr lang="en-US" sz="2600" dirty="0" smtClean="0"/>
              <a:t>orientation</a:t>
            </a:r>
            <a:endParaRPr lang="en-US" sz="2600" dirty="0"/>
          </a:p>
          <a:p>
            <a:pPr marL="457200"/>
            <a:r>
              <a:rPr lang="en-US" sz="2600" dirty="0"/>
              <a:t>departmental </a:t>
            </a:r>
            <a:r>
              <a:rPr lang="en-US" sz="2600" dirty="0" smtClean="0"/>
              <a:t>orientation</a:t>
            </a:r>
          </a:p>
          <a:p>
            <a:pPr marL="457200"/>
            <a:r>
              <a:rPr lang="en-US" sz="2600" dirty="0" smtClean="0"/>
              <a:t>specific </a:t>
            </a:r>
            <a:r>
              <a:rPr lang="en-US" sz="2600" dirty="0"/>
              <a:t>job </a:t>
            </a:r>
            <a:r>
              <a:rPr lang="en-US" sz="2600" dirty="0" smtClean="0"/>
              <a:t>orientation</a:t>
            </a:r>
            <a:endParaRPr lang="en-US" sz="2600" dirty="0"/>
          </a:p>
          <a:p>
            <a:endParaRPr lang="en-US" dirty="0"/>
          </a:p>
        </p:txBody>
      </p:sp>
    </p:spTree>
    <p:extLst>
      <p:ext uri="{BB962C8B-B14F-4D97-AF65-F5344CB8AC3E}">
        <p14:creationId xmlns:p14="http://schemas.microsoft.com/office/powerpoint/2010/main" val="4113077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Suggestions for Effective Orientation</a:t>
            </a:r>
          </a:p>
        </p:txBody>
      </p:sp>
      <p:sp>
        <p:nvSpPr>
          <p:cNvPr id="6" name="Content Placeholder 5"/>
          <p:cNvSpPr>
            <a:spLocks noGrp="1"/>
          </p:cNvSpPr>
          <p:nvPr>
            <p:ph idx="1"/>
          </p:nvPr>
        </p:nvSpPr>
        <p:spPr/>
        <p:txBody>
          <a:bodyPr/>
          <a:lstStyle/>
          <a:p>
            <a:r>
              <a:rPr lang="en-US" dirty="0"/>
              <a:t>Allow enough time to adequately cover content.</a:t>
            </a:r>
          </a:p>
          <a:p>
            <a:r>
              <a:rPr lang="en-US" dirty="0"/>
              <a:t>Assign new employees a mentor so they have a colleague with whom to talk and share experiences.</a:t>
            </a:r>
          </a:p>
          <a:p>
            <a:r>
              <a:rPr lang="en-US" dirty="0"/>
              <a:t>Hold orientation in a place with no distractions.</a:t>
            </a:r>
          </a:p>
        </p:txBody>
      </p:sp>
    </p:spTree>
    <p:extLst>
      <p:ext uri="{BB962C8B-B14F-4D97-AF65-F5344CB8AC3E}">
        <p14:creationId xmlns:p14="http://schemas.microsoft.com/office/powerpoint/2010/main" val="4113806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Employee Orientation Checklist</a:t>
            </a:r>
          </a:p>
        </p:txBody>
      </p:sp>
      <p:sp>
        <p:nvSpPr>
          <p:cNvPr id="6" name="Content Placeholder 5"/>
          <p:cNvSpPr>
            <a:spLocks noGrp="1"/>
          </p:cNvSpPr>
          <p:nvPr>
            <p:ph idx="1"/>
          </p:nvPr>
        </p:nvSpPr>
        <p:spPr>
          <a:xfrm>
            <a:off x="304800" y="2971799"/>
            <a:ext cx="8458200" cy="3205163"/>
          </a:xfrm>
        </p:spPr>
        <p:txBody>
          <a:bodyPr>
            <a:normAutofit/>
          </a:bodyPr>
          <a:lstStyle/>
          <a:p>
            <a:pPr marL="0" indent="0">
              <a:buNone/>
            </a:pPr>
            <a:r>
              <a:rPr lang="en-US" dirty="0"/>
              <a:t>This list offers suggestions for topics and activities that could be included in new employee departmental orientation. </a:t>
            </a:r>
          </a:p>
        </p:txBody>
      </p:sp>
    </p:spTree>
    <p:extLst>
      <p:ext uri="{BB962C8B-B14F-4D97-AF65-F5344CB8AC3E}">
        <p14:creationId xmlns:p14="http://schemas.microsoft.com/office/powerpoint/2010/main" val="1131061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Reasons for Poor Performance</a:t>
            </a:r>
            <a:endParaRPr lang="en-US" dirty="0"/>
          </a:p>
        </p:txBody>
      </p:sp>
      <p:sp>
        <p:nvSpPr>
          <p:cNvPr id="6" name="Content Placeholder 5"/>
          <p:cNvSpPr>
            <a:spLocks noGrp="1"/>
          </p:cNvSpPr>
          <p:nvPr>
            <p:ph idx="1"/>
          </p:nvPr>
        </p:nvSpPr>
        <p:spPr>
          <a:xfrm>
            <a:off x="304800" y="2666999"/>
            <a:ext cx="8458200" cy="3509963"/>
          </a:xfrm>
        </p:spPr>
        <p:txBody>
          <a:bodyPr>
            <a:normAutofit/>
          </a:bodyPr>
          <a:lstStyle/>
          <a:p>
            <a:pPr marL="0" indent="0">
              <a:buNone/>
            </a:pPr>
            <a:r>
              <a:rPr lang="en-US" dirty="0"/>
              <a:t>Employees do not perform as directed because:		</a:t>
            </a:r>
          </a:p>
          <a:p>
            <a:pPr marL="971550" lvl="1" indent="-514350">
              <a:buFont typeface="+mj-lt"/>
              <a:buAutoNum type="arabicPeriod"/>
            </a:pPr>
            <a:r>
              <a:rPr lang="en-US" dirty="0"/>
              <a:t>They don’t know how to perform the work.</a:t>
            </a:r>
          </a:p>
          <a:p>
            <a:pPr marL="971550" lvl="1" indent="-514350">
              <a:buFont typeface="+mj-lt"/>
              <a:buAutoNum type="arabicPeriod"/>
            </a:pPr>
            <a:r>
              <a:rPr lang="en-US" dirty="0"/>
              <a:t>They don’t want to perform the work.</a:t>
            </a:r>
          </a:p>
        </p:txBody>
      </p:sp>
    </p:spTree>
    <p:extLst>
      <p:ext uri="{BB962C8B-B14F-4D97-AF65-F5344CB8AC3E}">
        <p14:creationId xmlns:p14="http://schemas.microsoft.com/office/powerpoint/2010/main" val="1934913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I Got Versus What I Wanted</a:t>
            </a:r>
          </a:p>
        </p:txBody>
      </p:sp>
      <p:sp>
        <p:nvSpPr>
          <p:cNvPr id="6" name="Content Placeholder 5"/>
          <p:cNvSpPr>
            <a:spLocks noGrp="1"/>
          </p:cNvSpPr>
          <p:nvPr>
            <p:ph idx="1"/>
          </p:nvPr>
        </p:nvSpPr>
        <p:spPr>
          <a:xfrm>
            <a:off x="304800" y="2743199"/>
            <a:ext cx="8458200" cy="3433763"/>
          </a:xfrm>
        </p:spPr>
        <p:txBody>
          <a:bodyPr>
            <a:normAutofit/>
          </a:bodyPr>
          <a:lstStyle/>
          <a:p>
            <a:pPr marL="0" indent="0">
              <a:buNone/>
            </a:pPr>
            <a:r>
              <a:rPr lang="en-US" dirty="0"/>
              <a:t>Complete the table by remembering times when you observed lower levels of performance from employees than you expected.</a:t>
            </a:r>
          </a:p>
        </p:txBody>
      </p:sp>
    </p:spTree>
    <p:extLst>
      <p:ext uri="{BB962C8B-B14F-4D97-AF65-F5344CB8AC3E}">
        <p14:creationId xmlns:p14="http://schemas.microsoft.com/office/powerpoint/2010/main" val="2394701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Manager Trainee Program</a:t>
            </a:r>
          </a:p>
        </p:txBody>
      </p:sp>
      <p:sp>
        <p:nvSpPr>
          <p:cNvPr id="6" name="Content Placeholder 5"/>
          <p:cNvSpPr>
            <a:spLocks noGrp="1"/>
          </p:cNvSpPr>
          <p:nvPr>
            <p:ph idx="1"/>
          </p:nvPr>
        </p:nvSpPr>
        <p:spPr>
          <a:xfrm>
            <a:off x="304800" y="2209799"/>
            <a:ext cx="8458200" cy="3967163"/>
          </a:xfrm>
        </p:spPr>
        <p:txBody>
          <a:bodyPr/>
          <a:lstStyle/>
          <a:p>
            <a:pPr marL="0" indent="0">
              <a:buNone/>
            </a:pPr>
            <a:r>
              <a:rPr lang="en-US" dirty="0"/>
              <a:t>Today the use of computers, Federal and State mandated initiatives and programs, computer-controlled and programmable kitchen equipment, and the importance of food safety also point to the need for a school nutrition manager trainee program. </a:t>
            </a:r>
          </a:p>
          <a:p>
            <a:endParaRPr lang="en-US" dirty="0"/>
          </a:p>
        </p:txBody>
      </p:sp>
    </p:spTree>
    <p:extLst>
      <p:ext uri="{BB962C8B-B14F-4D97-AF65-F5344CB8AC3E}">
        <p14:creationId xmlns:p14="http://schemas.microsoft.com/office/powerpoint/2010/main" val="2946666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Monitoring</a:t>
            </a:r>
          </a:p>
        </p:txBody>
      </p:sp>
      <p:sp>
        <p:nvSpPr>
          <p:cNvPr id="6" name="Content Placeholder 5"/>
          <p:cNvSpPr>
            <a:spLocks noGrp="1"/>
          </p:cNvSpPr>
          <p:nvPr>
            <p:ph idx="1"/>
          </p:nvPr>
        </p:nvSpPr>
        <p:spPr>
          <a:xfrm>
            <a:off x="304800" y="3352799"/>
            <a:ext cx="8458200" cy="2824163"/>
          </a:xfrm>
        </p:spPr>
        <p:txBody>
          <a:bodyPr>
            <a:normAutofit/>
          </a:bodyPr>
          <a:lstStyle/>
          <a:p>
            <a:pPr marL="0" indent="0">
              <a:buNone/>
            </a:pPr>
            <a:r>
              <a:rPr lang="en-US" dirty="0"/>
              <a:t>How does a school nutrition director monitor and review performance? </a:t>
            </a:r>
          </a:p>
          <a:p>
            <a:pPr marL="0" indent="0">
              <a:buNone/>
            </a:pPr>
            <a:endParaRPr lang="en-US" sz="3600" dirty="0"/>
          </a:p>
        </p:txBody>
      </p:sp>
    </p:spTree>
    <p:extLst>
      <p:ext uri="{BB962C8B-B14F-4D97-AF65-F5344CB8AC3E}">
        <p14:creationId xmlns:p14="http://schemas.microsoft.com/office/powerpoint/2010/main" val="308581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Compliance</a:t>
            </a:r>
          </a:p>
        </p:txBody>
      </p:sp>
      <p:sp>
        <p:nvSpPr>
          <p:cNvPr id="6" name="Content Placeholder 5"/>
          <p:cNvSpPr>
            <a:spLocks noGrp="1"/>
          </p:cNvSpPr>
          <p:nvPr>
            <p:ph idx="1"/>
          </p:nvPr>
        </p:nvSpPr>
        <p:spPr>
          <a:xfrm>
            <a:off x="304800" y="2895599"/>
            <a:ext cx="8458200" cy="3281363"/>
          </a:xfrm>
        </p:spPr>
        <p:txBody>
          <a:bodyPr>
            <a:normAutofit/>
          </a:bodyPr>
          <a:lstStyle/>
          <a:p>
            <a:pPr marL="0" indent="0">
              <a:buNone/>
            </a:pPr>
            <a:r>
              <a:rPr lang="en-US" dirty="0"/>
              <a:t>Aspiring school nutrition directors must manage human resources in compliance with all local, State, and Federal regulations and policies. </a:t>
            </a:r>
          </a:p>
          <a:p>
            <a:pPr marL="0" indent="0">
              <a:buNone/>
            </a:pPr>
            <a:endParaRPr lang="en-US" sz="3600" dirty="0"/>
          </a:p>
        </p:txBody>
      </p:sp>
    </p:spTree>
    <p:extLst>
      <p:ext uri="{BB962C8B-B14F-4D97-AF65-F5344CB8AC3E}">
        <p14:creationId xmlns:p14="http://schemas.microsoft.com/office/powerpoint/2010/main" val="3961532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Human Resource Guidelines</a:t>
            </a:r>
            <a:endParaRPr lang="en-US" dirty="0"/>
          </a:p>
        </p:txBody>
      </p:sp>
      <p:sp>
        <p:nvSpPr>
          <p:cNvPr id="6" name="Content Placeholder 5"/>
          <p:cNvSpPr>
            <a:spLocks noGrp="1"/>
          </p:cNvSpPr>
          <p:nvPr>
            <p:ph idx="1"/>
          </p:nvPr>
        </p:nvSpPr>
        <p:spPr/>
        <p:txBody>
          <a:bodyPr/>
          <a:lstStyle/>
          <a:p>
            <a:r>
              <a:rPr lang="en-US" dirty="0"/>
              <a:t>Maintain constructive relationships.</a:t>
            </a:r>
          </a:p>
          <a:p>
            <a:r>
              <a:rPr lang="en-US" dirty="0"/>
              <a:t>Focus on the situation, issue, or behavior, not the person.</a:t>
            </a:r>
          </a:p>
          <a:p>
            <a:r>
              <a:rPr lang="en-US" dirty="0"/>
              <a:t>Maintain the self-confidence and 		   self-esteem of others.</a:t>
            </a:r>
          </a:p>
          <a:p>
            <a:r>
              <a:rPr lang="en-US" dirty="0"/>
              <a:t>Lead by example.</a:t>
            </a:r>
          </a:p>
        </p:txBody>
      </p:sp>
    </p:spTree>
    <p:extLst>
      <p:ext uri="{BB962C8B-B14F-4D97-AF65-F5344CB8AC3E}">
        <p14:creationId xmlns:p14="http://schemas.microsoft.com/office/powerpoint/2010/main" val="3582684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Sources of Information</a:t>
            </a:r>
          </a:p>
        </p:txBody>
      </p:sp>
      <p:sp>
        <p:nvSpPr>
          <p:cNvPr id="6" name="Content Placeholder 5"/>
          <p:cNvSpPr>
            <a:spLocks noGrp="1"/>
          </p:cNvSpPr>
          <p:nvPr>
            <p:ph idx="1"/>
          </p:nvPr>
        </p:nvSpPr>
        <p:spPr>
          <a:xfrm>
            <a:off x="304800" y="2971799"/>
            <a:ext cx="8458200" cy="3205163"/>
          </a:xfrm>
        </p:spPr>
        <p:txBody>
          <a:bodyPr/>
          <a:lstStyle/>
          <a:p>
            <a:r>
              <a:rPr lang="en-US" dirty="0"/>
              <a:t>District Human Resource Department</a:t>
            </a:r>
          </a:p>
          <a:p>
            <a:endParaRPr lang="en-US" dirty="0"/>
          </a:p>
          <a:p>
            <a:r>
              <a:rPr lang="en-US" dirty="0"/>
              <a:t>School Board Policy and Procedure Manual</a:t>
            </a:r>
          </a:p>
          <a:p>
            <a:endParaRPr lang="en-US" dirty="0"/>
          </a:p>
        </p:txBody>
      </p:sp>
    </p:spTree>
    <p:extLst>
      <p:ext uri="{BB962C8B-B14F-4D97-AF65-F5344CB8AC3E}">
        <p14:creationId xmlns:p14="http://schemas.microsoft.com/office/powerpoint/2010/main" val="3657121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Employee Grievance</a:t>
            </a:r>
          </a:p>
        </p:txBody>
      </p:sp>
      <p:sp>
        <p:nvSpPr>
          <p:cNvPr id="6" name="Content Placeholder 5"/>
          <p:cNvSpPr>
            <a:spLocks noGrp="1"/>
          </p:cNvSpPr>
          <p:nvPr>
            <p:ph idx="1"/>
          </p:nvPr>
        </p:nvSpPr>
        <p:spPr>
          <a:xfrm>
            <a:off x="304800" y="2819399"/>
            <a:ext cx="8458200" cy="3357563"/>
          </a:xfrm>
        </p:spPr>
        <p:txBody>
          <a:bodyPr>
            <a:normAutofit/>
          </a:bodyPr>
          <a:lstStyle/>
          <a:p>
            <a:pPr marL="0" indent="0">
              <a:buNone/>
            </a:pPr>
            <a:r>
              <a:rPr lang="en-US" dirty="0"/>
              <a:t>One of the most often consulted sections of the school board policy manual is the section on employee grievances. </a:t>
            </a:r>
          </a:p>
          <a:p>
            <a:pPr marL="0" indent="0">
              <a:buNone/>
            </a:pPr>
            <a:endParaRPr lang="en-US" sz="3600" dirty="0"/>
          </a:p>
        </p:txBody>
      </p:sp>
    </p:spTree>
    <p:extLst>
      <p:ext uri="{BB962C8B-B14F-4D97-AF65-F5344CB8AC3E}">
        <p14:creationId xmlns:p14="http://schemas.microsoft.com/office/powerpoint/2010/main" val="1394899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Common Elements of Grievance Policy</a:t>
            </a:r>
          </a:p>
        </p:txBody>
      </p:sp>
      <p:sp>
        <p:nvSpPr>
          <p:cNvPr id="6" name="Content Placeholder 5"/>
          <p:cNvSpPr>
            <a:spLocks noGrp="1"/>
          </p:cNvSpPr>
          <p:nvPr>
            <p:ph idx="1"/>
          </p:nvPr>
        </p:nvSpPr>
        <p:spPr/>
        <p:txBody>
          <a:bodyPr>
            <a:normAutofit fontScale="92500" lnSpcReduction="10000"/>
          </a:bodyPr>
          <a:lstStyle/>
          <a:p>
            <a:pPr marL="0" indent="0">
              <a:buNone/>
            </a:pPr>
            <a:r>
              <a:rPr lang="en-US" dirty="0"/>
              <a:t>There are two common elements of all grievance policies.</a:t>
            </a:r>
          </a:p>
          <a:p>
            <a:pPr marL="457200"/>
            <a:r>
              <a:rPr lang="en-US" dirty="0"/>
              <a:t>The district should attempt to resolve problems before the employee feels it necessary to file a formal grievance. </a:t>
            </a:r>
          </a:p>
          <a:p>
            <a:pPr marL="457200"/>
            <a:r>
              <a:rPr lang="en-US" dirty="0"/>
              <a:t>The grievance should be resolved at the lowest level possible. The effective school nutrition director thoroughly addresses all employee concerns and complaints promptly.  Problems do not go away; they just get bigger.</a:t>
            </a:r>
          </a:p>
        </p:txBody>
      </p:sp>
    </p:spTree>
    <p:extLst>
      <p:ext uri="{BB962C8B-B14F-4D97-AF65-F5344CB8AC3E}">
        <p14:creationId xmlns:p14="http://schemas.microsoft.com/office/powerpoint/2010/main" val="1691356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Progressive Discipline</a:t>
            </a:r>
            <a:endParaRPr lang="en-US" dirty="0"/>
          </a:p>
        </p:txBody>
      </p:sp>
      <p:sp>
        <p:nvSpPr>
          <p:cNvPr id="2" name="Content Placeholder 1"/>
          <p:cNvSpPr>
            <a:spLocks noGrp="1"/>
          </p:cNvSpPr>
          <p:nvPr>
            <p:ph idx="1"/>
          </p:nvPr>
        </p:nvSpPr>
        <p:spPr/>
        <p:txBody>
          <a:bodyPr/>
          <a:lstStyle/>
          <a:p>
            <a:pPr marL="514350" indent="-514350">
              <a:buFont typeface="+mj-lt"/>
              <a:buAutoNum type="arabicPeriod"/>
            </a:pPr>
            <a:r>
              <a:rPr lang="en-US" dirty="0"/>
              <a:t>Coaching session</a:t>
            </a:r>
          </a:p>
          <a:p>
            <a:pPr marL="514350" indent="-514350">
              <a:buFont typeface="+mj-lt"/>
              <a:buAutoNum type="arabicPeriod"/>
            </a:pPr>
            <a:r>
              <a:rPr lang="en-US" dirty="0"/>
              <a:t>Verbal correction</a:t>
            </a:r>
          </a:p>
          <a:p>
            <a:pPr marL="514350" indent="-514350">
              <a:buFont typeface="+mj-lt"/>
              <a:buAutoNum type="arabicPeriod"/>
            </a:pPr>
            <a:r>
              <a:rPr lang="en-US" dirty="0"/>
              <a:t>Written correction</a:t>
            </a:r>
          </a:p>
          <a:p>
            <a:pPr marL="514350" indent="-514350">
              <a:buFont typeface="+mj-lt"/>
              <a:buAutoNum type="arabicPeriod"/>
            </a:pPr>
            <a:r>
              <a:rPr lang="en-US" dirty="0"/>
              <a:t>Final written warning</a:t>
            </a:r>
          </a:p>
          <a:p>
            <a:pPr marL="514350" indent="-514350">
              <a:buFont typeface="+mj-lt"/>
              <a:buAutoNum type="arabicPeriod"/>
            </a:pPr>
            <a:r>
              <a:rPr lang="en-US" dirty="0"/>
              <a:t>Termination </a:t>
            </a:r>
          </a:p>
        </p:txBody>
      </p:sp>
    </p:spTree>
    <p:extLst>
      <p:ext uri="{BB962C8B-B14F-4D97-AF65-F5344CB8AC3E}">
        <p14:creationId xmlns:p14="http://schemas.microsoft.com/office/powerpoint/2010/main" val="3306030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Progressive Discipline Matching</a:t>
            </a:r>
          </a:p>
        </p:txBody>
      </p:sp>
      <p:sp>
        <p:nvSpPr>
          <p:cNvPr id="6" name="Content Placeholder 5"/>
          <p:cNvSpPr>
            <a:spLocks noGrp="1"/>
          </p:cNvSpPr>
          <p:nvPr>
            <p:ph idx="1"/>
          </p:nvPr>
        </p:nvSpPr>
        <p:spPr>
          <a:xfrm>
            <a:off x="304800" y="3352799"/>
            <a:ext cx="8458200" cy="2824163"/>
          </a:xfrm>
        </p:spPr>
        <p:txBody>
          <a:bodyPr>
            <a:normAutofit/>
          </a:bodyPr>
          <a:lstStyle/>
          <a:p>
            <a:pPr marL="0" indent="0">
              <a:buNone/>
            </a:pPr>
            <a:r>
              <a:rPr lang="en-US" dirty="0"/>
              <a:t>Match the steps for progressive discipline to the correct definition. </a:t>
            </a:r>
          </a:p>
          <a:p>
            <a:pPr marL="0" indent="0">
              <a:buNone/>
            </a:pPr>
            <a:endParaRPr lang="en-US" sz="3600" dirty="0"/>
          </a:p>
        </p:txBody>
      </p:sp>
    </p:spTree>
    <p:extLst>
      <p:ext uri="{BB962C8B-B14F-4D97-AF65-F5344CB8AC3E}">
        <p14:creationId xmlns:p14="http://schemas.microsoft.com/office/powerpoint/2010/main" val="3166549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Good Disciplinary Practices</a:t>
            </a:r>
          </a:p>
        </p:txBody>
      </p:sp>
      <p:sp>
        <p:nvSpPr>
          <p:cNvPr id="6" name="Content Placeholder 5"/>
          <p:cNvSpPr>
            <a:spLocks noGrp="1"/>
          </p:cNvSpPr>
          <p:nvPr>
            <p:ph idx="1"/>
          </p:nvPr>
        </p:nvSpPr>
        <p:spPr/>
        <p:txBody>
          <a:bodyPr/>
          <a:lstStyle/>
          <a:p>
            <a:r>
              <a:rPr lang="en-US" dirty="0"/>
              <a:t>Counsel the employee as soon as possible after the violation occurs.</a:t>
            </a:r>
          </a:p>
          <a:p>
            <a:r>
              <a:rPr lang="en-US" dirty="0"/>
              <a:t>Hold the discussion in private and have another supervisor as witness.</a:t>
            </a:r>
          </a:p>
          <a:p>
            <a:r>
              <a:rPr lang="en-US" dirty="0"/>
              <a:t>Speak to the employee in a calm, friendly, but firm manner.</a:t>
            </a:r>
          </a:p>
          <a:p>
            <a:r>
              <a:rPr lang="en-US" dirty="0"/>
              <a:t>Document, document, document!</a:t>
            </a:r>
          </a:p>
        </p:txBody>
      </p:sp>
    </p:spTree>
    <p:extLst>
      <p:ext uri="{BB962C8B-B14F-4D97-AF65-F5344CB8AC3E}">
        <p14:creationId xmlns:p14="http://schemas.microsoft.com/office/powerpoint/2010/main" val="921046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Documentation Tips</a:t>
            </a:r>
          </a:p>
        </p:txBody>
      </p:sp>
      <p:sp>
        <p:nvSpPr>
          <p:cNvPr id="6" name="Content Placeholder 5"/>
          <p:cNvSpPr>
            <a:spLocks noGrp="1"/>
          </p:cNvSpPr>
          <p:nvPr>
            <p:ph idx="1"/>
          </p:nvPr>
        </p:nvSpPr>
        <p:spPr/>
        <p:txBody>
          <a:bodyPr>
            <a:normAutofit fontScale="92500" lnSpcReduction="20000"/>
          </a:bodyPr>
          <a:lstStyle/>
          <a:p>
            <a:r>
              <a:rPr lang="en-US" dirty="0"/>
              <a:t>Write facts, not opinion.</a:t>
            </a:r>
          </a:p>
          <a:p>
            <a:r>
              <a:rPr lang="en-US" dirty="0"/>
              <a:t>Write who, what, where, when, why.</a:t>
            </a:r>
          </a:p>
          <a:p>
            <a:r>
              <a:rPr lang="en-US" dirty="0"/>
              <a:t>Obtain written and signed statements from witnesses.</a:t>
            </a:r>
          </a:p>
          <a:p>
            <a:r>
              <a:rPr lang="en-US" dirty="0"/>
              <a:t>Document on the day of the event.</a:t>
            </a:r>
          </a:p>
          <a:p>
            <a:r>
              <a:rPr lang="en-US" dirty="0"/>
              <a:t>Record time and date (day, month, year).</a:t>
            </a:r>
          </a:p>
          <a:p>
            <a:r>
              <a:rPr lang="en-US" dirty="0"/>
              <a:t>Take photographs as needed.</a:t>
            </a:r>
          </a:p>
          <a:p>
            <a:r>
              <a:rPr lang="en-US" dirty="0"/>
              <a:t>Give the accused a chance to explain, verbally and in writing.</a:t>
            </a:r>
          </a:p>
          <a:p>
            <a:r>
              <a:rPr lang="en-US" dirty="0"/>
              <a:t>Obtain all sides of the story.</a:t>
            </a:r>
          </a:p>
          <a:p>
            <a:endParaRPr lang="en-US" dirty="0"/>
          </a:p>
        </p:txBody>
      </p:sp>
    </p:spTree>
    <p:extLst>
      <p:ext uri="{BB962C8B-B14F-4D97-AF65-F5344CB8AC3E}">
        <p14:creationId xmlns:p14="http://schemas.microsoft.com/office/powerpoint/2010/main" val="4277251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Draw a Flower</a:t>
            </a:r>
          </a:p>
        </p:txBody>
      </p:sp>
      <p:sp>
        <p:nvSpPr>
          <p:cNvPr id="6" name="Content Placeholder 5"/>
          <p:cNvSpPr>
            <a:spLocks noGrp="1"/>
          </p:cNvSpPr>
          <p:nvPr>
            <p:ph idx="1"/>
          </p:nvPr>
        </p:nvSpPr>
        <p:spPr>
          <a:xfrm>
            <a:off x="304800" y="3428999"/>
            <a:ext cx="8458200" cy="2747963"/>
          </a:xfrm>
        </p:spPr>
        <p:txBody>
          <a:bodyPr>
            <a:normAutofit/>
          </a:bodyPr>
          <a:lstStyle/>
          <a:p>
            <a:pPr marL="0" indent="0">
              <a:buNone/>
            </a:pPr>
            <a:r>
              <a:rPr lang="en-US" dirty="0"/>
              <a:t>Personnel documentation is not subjective but should be objective facts.</a:t>
            </a:r>
          </a:p>
          <a:p>
            <a:pPr marL="0" indent="0">
              <a:buNone/>
            </a:pPr>
            <a:endParaRPr lang="en-US" sz="3600" dirty="0"/>
          </a:p>
        </p:txBody>
      </p:sp>
    </p:spTree>
    <p:extLst>
      <p:ext uri="{BB962C8B-B14F-4D97-AF65-F5344CB8AC3E}">
        <p14:creationId xmlns:p14="http://schemas.microsoft.com/office/powerpoint/2010/main" val="17136435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Discrimination</a:t>
            </a:r>
          </a:p>
        </p:txBody>
      </p:sp>
      <p:sp>
        <p:nvSpPr>
          <p:cNvPr id="6" name="Content Placeholder 5"/>
          <p:cNvSpPr>
            <a:spLocks noGrp="1"/>
          </p:cNvSpPr>
          <p:nvPr>
            <p:ph idx="1"/>
          </p:nvPr>
        </p:nvSpPr>
        <p:spPr>
          <a:xfrm>
            <a:off x="304800" y="2590799"/>
            <a:ext cx="8458200" cy="3586163"/>
          </a:xfrm>
        </p:spPr>
        <p:txBody>
          <a:bodyPr>
            <a:normAutofit/>
          </a:bodyPr>
          <a:lstStyle/>
          <a:p>
            <a:pPr marL="0" indent="0">
              <a:buNone/>
            </a:pPr>
            <a:r>
              <a:rPr lang="en-US" dirty="0"/>
              <a:t>Discrimination is another topic that should be addressed in the district’s school board policy manual. The best way to prevent allegations of discrimination is to treat each person in the same situation in the same manner.</a:t>
            </a:r>
          </a:p>
          <a:p>
            <a:pPr marL="0" indent="0">
              <a:buNone/>
            </a:pPr>
            <a:endParaRPr lang="en-US" sz="3600" dirty="0"/>
          </a:p>
        </p:txBody>
      </p:sp>
    </p:spTree>
    <p:extLst>
      <p:ext uri="{BB962C8B-B14F-4D97-AF65-F5344CB8AC3E}">
        <p14:creationId xmlns:p14="http://schemas.microsoft.com/office/powerpoint/2010/main" val="1506354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 Theft</a:t>
            </a:r>
          </a:p>
        </p:txBody>
      </p:sp>
      <p:pic>
        <p:nvPicPr>
          <p:cNvPr id="7" name="Picture 2" descr="C:\Users\slwall1\AppData\Local\Microsoft\Windows\Temporary Internet Files\Content.IE5\CWX1Y942\MC90043475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143" y="2601262"/>
            <a:ext cx="2285714" cy="228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90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Employee Theft Scenario</a:t>
            </a:r>
          </a:p>
        </p:txBody>
      </p:sp>
      <p:sp>
        <p:nvSpPr>
          <p:cNvPr id="6" name="Content Placeholder 5"/>
          <p:cNvSpPr>
            <a:spLocks noGrp="1"/>
          </p:cNvSpPr>
          <p:nvPr>
            <p:ph idx="1"/>
          </p:nvPr>
        </p:nvSpPr>
        <p:spPr>
          <a:xfrm>
            <a:off x="304800" y="2895599"/>
            <a:ext cx="8458200" cy="3281363"/>
          </a:xfrm>
        </p:spPr>
        <p:txBody>
          <a:bodyPr/>
          <a:lstStyle/>
          <a:p>
            <a:r>
              <a:rPr lang="en-US" dirty="0"/>
              <a:t>What should the director do? </a:t>
            </a:r>
          </a:p>
          <a:p>
            <a:endParaRPr lang="en-US" dirty="0"/>
          </a:p>
          <a:p>
            <a:r>
              <a:rPr lang="en-US" dirty="0"/>
              <a:t>What is the precedent for the decision? </a:t>
            </a:r>
          </a:p>
          <a:p>
            <a:endParaRPr lang="en-US" dirty="0"/>
          </a:p>
        </p:txBody>
      </p:sp>
    </p:spTree>
    <p:extLst>
      <p:ext uri="{BB962C8B-B14F-4D97-AF65-F5344CB8AC3E}">
        <p14:creationId xmlns:p14="http://schemas.microsoft.com/office/powerpoint/2010/main" val="2611596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Harassment</a:t>
            </a:r>
            <a:endParaRPr lang="en-US" dirty="0"/>
          </a:p>
        </p:txBody>
      </p:sp>
      <p:sp>
        <p:nvSpPr>
          <p:cNvPr id="6" name="Content Placeholder 5"/>
          <p:cNvSpPr>
            <a:spLocks noGrp="1"/>
          </p:cNvSpPr>
          <p:nvPr>
            <p:ph idx="1"/>
          </p:nvPr>
        </p:nvSpPr>
        <p:spPr/>
        <p:txBody>
          <a:bodyPr/>
          <a:lstStyle/>
          <a:p>
            <a:pPr marL="514350" indent="-514350">
              <a:buFont typeface="+mj-lt"/>
              <a:buAutoNum type="arabicPeriod"/>
            </a:pPr>
            <a:r>
              <a:rPr lang="en-US" dirty="0"/>
              <a:t>Address allegations immediately.</a:t>
            </a:r>
          </a:p>
          <a:p>
            <a:pPr marL="514350" indent="-514350">
              <a:buFont typeface="+mj-lt"/>
              <a:buAutoNum type="arabicPeriod"/>
            </a:pPr>
            <a:r>
              <a:rPr lang="en-US" dirty="0"/>
              <a:t>Second-hand knowledge of an incident must be investigated immediately.</a:t>
            </a:r>
          </a:p>
          <a:p>
            <a:pPr marL="514350" indent="-514350">
              <a:buFont typeface="+mj-lt"/>
              <a:buAutoNum type="arabicPeriod"/>
            </a:pPr>
            <a:r>
              <a:rPr lang="en-US" dirty="0"/>
              <a:t>Severity of offense varies by degree of harassment.</a:t>
            </a:r>
          </a:p>
          <a:p>
            <a:pPr marL="514350" indent="-514350">
              <a:buFont typeface="+mj-lt"/>
              <a:buAutoNum type="arabicPeriod"/>
            </a:pPr>
            <a:r>
              <a:rPr lang="en-US" dirty="0"/>
              <a:t>Some cases may call for termination.</a:t>
            </a:r>
          </a:p>
        </p:txBody>
      </p:sp>
    </p:spTree>
    <p:extLst>
      <p:ext uri="{BB962C8B-B14F-4D97-AF65-F5344CB8AC3E}">
        <p14:creationId xmlns:p14="http://schemas.microsoft.com/office/powerpoint/2010/main" val="3214737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Federal Human Resource Regulation</a:t>
            </a:r>
            <a:endParaRPr lang="en-US" dirty="0"/>
          </a:p>
        </p:txBody>
      </p:sp>
      <p:sp>
        <p:nvSpPr>
          <p:cNvPr id="6" name="Content Placeholder 5"/>
          <p:cNvSpPr>
            <a:spLocks noGrp="1"/>
          </p:cNvSpPr>
          <p:nvPr>
            <p:ph idx="1"/>
          </p:nvPr>
        </p:nvSpPr>
        <p:spPr/>
        <p:txBody>
          <a:bodyPr/>
          <a:lstStyle/>
          <a:p>
            <a:r>
              <a:rPr lang="en-US" dirty="0"/>
              <a:t>Fair Labor Standards Act (FLSA)</a:t>
            </a:r>
          </a:p>
          <a:p>
            <a:r>
              <a:rPr lang="en-US" dirty="0"/>
              <a:t>American’s with Disabilities Act (ADA)</a:t>
            </a:r>
          </a:p>
          <a:p>
            <a:r>
              <a:rPr lang="en-US" dirty="0"/>
              <a:t>Family and Medical Leave Act (FMLA)</a:t>
            </a:r>
          </a:p>
          <a:p>
            <a:r>
              <a:rPr lang="en-US" dirty="0"/>
              <a:t>Worker’s Compensation</a:t>
            </a:r>
          </a:p>
          <a:p>
            <a:endParaRPr lang="en-US" dirty="0"/>
          </a:p>
        </p:txBody>
      </p:sp>
    </p:spTree>
    <p:extLst>
      <p:ext uri="{BB962C8B-B14F-4D97-AF65-F5344CB8AC3E}">
        <p14:creationId xmlns:p14="http://schemas.microsoft.com/office/powerpoint/2010/main" val="3274133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Fair Labor Standards Act Case Study #1</a:t>
            </a:r>
          </a:p>
        </p:txBody>
      </p:sp>
      <p:sp>
        <p:nvSpPr>
          <p:cNvPr id="6" name="Content Placeholder 5"/>
          <p:cNvSpPr>
            <a:spLocks noGrp="1"/>
          </p:cNvSpPr>
          <p:nvPr>
            <p:ph idx="1"/>
          </p:nvPr>
        </p:nvSpPr>
        <p:spPr/>
        <p:txBody>
          <a:bodyPr/>
          <a:lstStyle/>
          <a:p>
            <a:r>
              <a:rPr lang="en-US" dirty="0"/>
              <a:t>A school nutrition employee works 40 hours in a week plus 3 hours of overtime in the same week without prior approval.  	</a:t>
            </a:r>
          </a:p>
          <a:p>
            <a:r>
              <a:rPr lang="en-US" dirty="0"/>
              <a:t>Prior approval by management for overtime work is required.	</a:t>
            </a:r>
          </a:p>
          <a:p>
            <a:r>
              <a:rPr lang="en-US" dirty="0"/>
              <a:t>Does this employee qualify for overtime pay? </a:t>
            </a:r>
          </a:p>
          <a:p>
            <a:endParaRPr lang="en-US" dirty="0"/>
          </a:p>
        </p:txBody>
      </p:sp>
    </p:spTree>
    <p:extLst>
      <p:ext uri="{BB962C8B-B14F-4D97-AF65-F5344CB8AC3E}">
        <p14:creationId xmlns:p14="http://schemas.microsoft.com/office/powerpoint/2010/main" val="1766759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Fair Labor Standards Act Case Study #2</a:t>
            </a:r>
            <a:endParaRPr lang="en-US" dirty="0"/>
          </a:p>
        </p:txBody>
      </p:sp>
      <p:sp>
        <p:nvSpPr>
          <p:cNvPr id="6" name="Content Placeholder 5"/>
          <p:cNvSpPr>
            <a:spLocks noGrp="1"/>
          </p:cNvSpPr>
          <p:nvPr>
            <p:ph idx="1"/>
          </p:nvPr>
        </p:nvSpPr>
        <p:spPr/>
        <p:txBody>
          <a:bodyPr/>
          <a:lstStyle/>
          <a:p>
            <a:r>
              <a:rPr lang="en-US" dirty="0"/>
              <a:t>A school nutrition director has ordered an employee not to work any overtime.  	</a:t>
            </a:r>
          </a:p>
          <a:p>
            <a:r>
              <a:rPr lang="en-US" dirty="0"/>
              <a:t>In defiance of the director, the employee works 15 hours of overtime.	</a:t>
            </a:r>
          </a:p>
          <a:p>
            <a:r>
              <a:rPr lang="en-US" dirty="0"/>
              <a:t>Does this employee qualify for overtime pay? </a:t>
            </a:r>
          </a:p>
          <a:p>
            <a:endParaRPr lang="en-US" dirty="0"/>
          </a:p>
        </p:txBody>
      </p:sp>
    </p:spTree>
    <p:extLst>
      <p:ext uri="{BB962C8B-B14F-4D97-AF65-F5344CB8AC3E}">
        <p14:creationId xmlns:p14="http://schemas.microsoft.com/office/powerpoint/2010/main" val="409562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Fair Labor Standards Act Case Study #3</a:t>
            </a:r>
            <a:endParaRPr lang="en-US" dirty="0"/>
          </a:p>
        </p:txBody>
      </p:sp>
      <p:sp>
        <p:nvSpPr>
          <p:cNvPr id="6" name="Content Placeholder 5"/>
          <p:cNvSpPr>
            <a:spLocks noGrp="1"/>
          </p:cNvSpPr>
          <p:nvPr>
            <p:ph idx="1"/>
          </p:nvPr>
        </p:nvSpPr>
        <p:spPr/>
        <p:txBody>
          <a:bodyPr>
            <a:normAutofit/>
          </a:bodyPr>
          <a:lstStyle/>
          <a:p>
            <a:r>
              <a:rPr lang="en-US" dirty="0"/>
              <a:t>A school nutrition area supervisor asks a school nutrition manager to pick up a package of hamburger buns from a school that is on the way to her own school.  </a:t>
            </a:r>
          </a:p>
          <a:p>
            <a:r>
              <a:rPr lang="en-US" dirty="0"/>
              <a:t>Should the manager be paid for her time? </a:t>
            </a:r>
          </a:p>
          <a:p>
            <a:r>
              <a:rPr lang="en-US" dirty="0"/>
              <a:t>If yes, for what period of time should the manager be paid?</a:t>
            </a:r>
          </a:p>
          <a:p>
            <a:endParaRPr lang="en-US" dirty="0"/>
          </a:p>
        </p:txBody>
      </p:sp>
    </p:spTree>
    <p:extLst>
      <p:ext uri="{BB962C8B-B14F-4D97-AF65-F5344CB8AC3E}">
        <p14:creationId xmlns:p14="http://schemas.microsoft.com/office/powerpoint/2010/main" val="2877505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Fair Labor Standards Act Case Study #4</a:t>
            </a:r>
            <a:endParaRPr lang="en-US" dirty="0"/>
          </a:p>
        </p:txBody>
      </p:sp>
      <p:sp>
        <p:nvSpPr>
          <p:cNvPr id="6" name="Content Placeholder 5"/>
          <p:cNvSpPr>
            <a:spLocks noGrp="1"/>
          </p:cNvSpPr>
          <p:nvPr>
            <p:ph idx="1"/>
          </p:nvPr>
        </p:nvSpPr>
        <p:spPr/>
        <p:txBody>
          <a:bodyPr/>
          <a:lstStyle/>
          <a:p>
            <a:r>
              <a:rPr lang="en-US" dirty="0"/>
              <a:t>School nutrition managers are asked to answer the phone, accept deliveries, take deposits from parents, and other general duties while on their half-hour lunch break.  	</a:t>
            </a:r>
          </a:p>
          <a:p>
            <a:r>
              <a:rPr lang="en-US" dirty="0"/>
              <a:t>Should the managers be paid if they accept a delivery during the lunch break?</a:t>
            </a:r>
          </a:p>
          <a:p>
            <a:endParaRPr lang="en-US" dirty="0"/>
          </a:p>
        </p:txBody>
      </p:sp>
    </p:spTree>
    <p:extLst>
      <p:ext uri="{BB962C8B-B14F-4D97-AF65-F5344CB8AC3E}">
        <p14:creationId xmlns:p14="http://schemas.microsoft.com/office/powerpoint/2010/main" val="1314746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Family Medical Leave </a:t>
            </a:r>
            <a:r>
              <a:rPr lang="en-US" dirty="0" smtClean="0"/>
              <a:t>Act (FMLA)</a:t>
            </a:r>
            <a:endParaRPr lang="en-US" dirty="0"/>
          </a:p>
        </p:txBody>
      </p:sp>
      <p:sp>
        <p:nvSpPr>
          <p:cNvPr id="6" name="Content Placeholder 5"/>
          <p:cNvSpPr>
            <a:spLocks noGrp="1"/>
          </p:cNvSpPr>
          <p:nvPr>
            <p:ph idx="1"/>
          </p:nvPr>
        </p:nvSpPr>
        <p:spPr>
          <a:xfrm>
            <a:off x="304800" y="2514599"/>
            <a:ext cx="8458200" cy="3662363"/>
          </a:xfrm>
        </p:spPr>
        <p:txBody>
          <a:bodyPr>
            <a:normAutofit/>
          </a:bodyPr>
          <a:lstStyle/>
          <a:p>
            <a:pPr marL="0" indent="0">
              <a:buNone/>
            </a:pPr>
            <a:r>
              <a:rPr lang="en-US" dirty="0"/>
              <a:t>Family and Medical Leave Act (FMLA) requires that an equal position must be held and provided for employees when they return to work after FMLA leave. It gives the employee job security for 12 weeks for qualifying events.</a:t>
            </a:r>
          </a:p>
          <a:p>
            <a:pPr marL="0" indent="0">
              <a:buNone/>
            </a:pPr>
            <a:endParaRPr lang="en-US" sz="3600" dirty="0"/>
          </a:p>
        </p:txBody>
      </p:sp>
    </p:spTree>
    <p:extLst>
      <p:ext uri="{BB962C8B-B14F-4D97-AF65-F5344CB8AC3E}">
        <p14:creationId xmlns:p14="http://schemas.microsoft.com/office/powerpoint/2010/main" val="3145516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Family Medical Leave Act </a:t>
            </a:r>
            <a:r>
              <a:rPr lang="en-US" dirty="0" smtClean="0">
                <a:cs typeface="Arial" pitchFamily="34" charset="0"/>
              </a:rPr>
              <a:t>(FMLA) Case </a:t>
            </a:r>
            <a:r>
              <a:rPr lang="en-US" dirty="0">
                <a:cs typeface="Arial" pitchFamily="34" charset="0"/>
              </a:rPr>
              <a:t>Study</a:t>
            </a:r>
            <a:endParaRPr lang="en-US" dirty="0"/>
          </a:p>
        </p:txBody>
      </p:sp>
      <p:sp>
        <p:nvSpPr>
          <p:cNvPr id="6" name="Content Placeholder 5"/>
          <p:cNvSpPr>
            <a:spLocks noGrp="1"/>
          </p:cNvSpPr>
          <p:nvPr>
            <p:ph idx="1"/>
          </p:nvPr>
        </p:nvSpPr>
        <p:spPr/>
        <p:txBody>
          <a:bodyPr/>
          <a:lstStyle/>
          <a:p>
            <a:pPr>
              <a:spcBef>
                <a:spcPts val="580"/>
              </a:spcBef>
              <a:defRPr/>
            </a:pPr>
            <a:r>
              <a:rPr lang="en-US" dirty="0">
                <a:cs typeface="Arial" pitchFamily="34" charset="0"/>
              </a:rPr>
              <a:t>An employee has been on unpaid leave for 10 weeks to care for her husband who has a serious illness. The employee is a head cook, works 8 hours a day, and makes $12.00 per hour.</a:t>
            </a:r>
          </a:p>
          <a:p>
            <a:pPr>
              <a:spcBef>
                <a:spcPts val="580"/>
              </a:spcBef>
              <a:defRPr/>
            </a:pPr>
            <a:endParaRPr lang="en-US" dirty="0">
              <a:cs typeface="Arial" pitchFamily="34" charset="0"/>
            </a:endParaRPr>
          </a:p>
          <a:p>
            <a:pPr>
              <a:spcBef>
                <a:spcPts val="580"/>
              </a:spcBef>
              <a:defRPr/>
            </a:pPr>
            <a:r>
              <a:rPr lang="en-US" dirty="0">
                <a:cs typeface="Arial" pitchFamily="34" charset="0"/>
              </a:rPr>
              <a:t>What is the director’s legal responsibility when the employee returns to work?</a:t>
            </a:r>
          </a:p>
          <a:p>
            <a:pPr marL="0" indent="0">
              <a:buNone/>
            </a:pPr>
            <a:endParaRPr lang="en-US" dirty="0"/>
          </a:p>
        </p:txBody>
      </p:sp>
    </p:spTree>
    <p:extLst>
      <p:ext uri="{BB962C8B-B14F-4D97-AF65-F5344CB8AC3E}">
        <p14:creationId xmlns:p14="http://schemas.microsoft.com/office/powerpoint/2010/main" val="2407134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cs typeface="Arial" pitchFamily="34" charset="0"/>
              </a:rPr>
              <a:t>Purposes of Job Descriptions</a:t>
            </a:r>
            <a:endParaRPr lang="en-US" dirty="0"/>
          </a:p>
        </p:txBody>
      </p:sp>
      <p:sp>
        <p:nvSpPr>
          <p:cNvPr id="6" name="Content Placeholder 5"/>
          <p:cNvSpPr>
            <a:spLocks noGrp="1"/>
          </p:cNvSpPr>
          <p:nvPr>
            <p:ph idx="1"/>
          </p:nvPr>
        </p:nvSpPr>
        <p:spPr/>
        <p:txBody>
          <a:bodyPr/>
          <a:lstStyle/>
          <a:p>
            <a:r>
              <a:rPr lang="en-US" dirty="0"/>
              <a:t>Communicate expectations</a:t>
            </a:r>
          </a:p>
          <a:p>
            <a:r>
              <a:rPr lang="en-US" dirty="0"/>
              <a:t>Describe working conditions</a:t>
            </a:r>
          </a:p>
          <a:p>
            <a:r>
              <a:rPr lang="en-US" dirty="0"/>
              <a:t>Detail required qualifications</a:t>
            </a:r>
          </a:p>
          <a:p>
            <a:r>
              <a:rPr lang="en-US" dirty="0"/>
              <a:t>State major responsibilities and duties</a:t>
            </a:r>
          </a:p>
          <a:p>
            <a:r>
              <a:rPr lang="en-US" dirty="0"/>
              <a:t>Serve as basis for performance appraisal</a:t>
            </a:r>
          </a:p>
        </p:txBody>
      </p:sp>
    </p:spTree>
    <p:extLst>
      <p:ext uri="{BB962C8B-B14F-4D97-AF65-F5344CB8AC3E}">
        <p14:creationId xmlns:p14="http://schemas.microsoft.com/office/powerpoint/2010/main" val="1322647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Elements of Job Descriptions</a:t>
            </a:r>
          </a:p>
        </p:txBody>
      </p:sp>
      <p:sp>
        <p:nvSpPr>
          <p:cNvPr id="6" name="Content Placeholder 5"/>
          <p:cNvSpPr>
            <a:spLocks noGrp="1"/>
          </p:cNvSpPr>
          <p:nvPr>
            <p:ph idx="1"/>
          </p:nvPr>
        </p:nvSpPr>
        <p:spPr/>
        <p:txBody>
          <a:bodyPr/>
          <a:lstStyle/>
          <a:p>
            <a:r>
              <a:rPr lang="en-US" dirty="0"/>
              <a:t>Purpose statement</a:t>
            </a:r>
          </a:p>
          <a:p>
            <a:r>
              <a:rPr lang="en-US" dirty="0"/>
              <a:t>Qualifications</a:t>
            </a:r>
          </a:p>
          <a:p>
            <a:r>
              <a:rPr lang="en-US" dirty="0"/>
              <a:t>Responsibilities and duties</a:t>
            </a:r>
          </a:p>
          <a:p>
            <a:r>
              <a:rPr lang="en-US" dirty="0"/>
              <a:t>Supervisory responsibilities</a:t>
            </a:r>
          </a:p>
          <a:p>
            <a:r>
              <a:rPr lang="en-US" dirty="0"/>
              <a:t>Equipment used</a:t>
            </a:r>
          </a:p>
          <a:p>
            <a:r>
              <a:rPr lang="en-US" dirty="0"/>
              <a:t>Working conditions</a:t>
            </a:r>
          </a:p>
          <a:p>
            <a:r>
              <a:rPr lang="en-US" dirty="0"/>
              <a:t>Safety statement</a:t>
            </a:r>
          </a:p>
        </p:txBody>
      </p:sp>
    </p:spTree>
    <p:extLst>
      <p:ext uri="{BB962C8B-B14F-4D97-AF65-F5344CB8AC3E}">
        <p14:creationId xmlns:p14="http://schemas.microsoft.com/office/powerpoint/2010/main" val="3453695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Job Description</a:t>
            </a:r>
          </a:p>
        </p:txBody>
      </p:sp>
      <p:sp>
        <p:nvSpPr>
          <p:cNvPr id="6" name="Content Placeholder 5"/>
          <p:cNvSpPr>
            <a:spLocks noGrp="1"/>
          </p:cNvSpPr>
          <p:nvPr>
            <p:ph idx="1"/>
          </p:nvPr>
        </p:nvSpPr>
        <p:spPr/>
        <p:txBody>
          <a:bodyPr/>
          <a:lstStyle/>
          <a:p>
            <a:r>
              <a:rPr lang="en-US" dirty="0"/>
              <a:t>What are two positive things about each of the two job descriptions?</a:t>
            </a:r>
          </a:p>
          <a:p>
            <a:endParaRPr lang="en-US" dirty="0"/>
          </a:p>
          <a:p>
            <a:r>
              <a:rPr lang="en-US" dirty="0"/>
              <a:t>What are two things you would add, delete, or change on each of the two job descriptions?</a:t>
            </a:r>
          </a:p>
          <a:p>
            <a:endParaRPr lang="en-US" dirty="0"/>
          </a:p>
        </p:txBody>
      </p:sp>
    </p:spTree>
    <p:extLst>
      <p:ext uri="{BB962C8B-B14F-4D97-AF65-F5344CB8AC3E}">
        <p14:creationId xmlns:p14="http://schemas.microsoft.com/office/powerpoint/2010/main" val="2981741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Performance Appraisal</a:t>
            </a:r>
          </a:p>
        </p:txBody>
      </p:sp>
      <p:sp>
        <p:nvSpPr>
          <p:cNvPr id="6" name="Content Placeholder 5"/>
          <p:cNvSpPr>
            <a:spLocks noGrp="1"/>
          </p:cNvSpPr>
          <p:nvPr>
            <p:ph idx="1"/>
          </p:nvPr>
        </p:nvSpPr>
        <p:spPr/>
        <p:txBody>
          <a:bodyPr/>
          <a:lstStyle/>
          <a:p>
            <a:r>
              <a:rPr lang="en-US" b="1" dirty="0"/>
              <a:t>Performance standards</a:t>
            </a:r>
            <a:r>
              <a:rPr lang="en-US" dirty="0"/>
              <a:t> are written statements that describe how well a job should be done.</a:t>
            </a:r>
          </a:p>
          <a:p>
            <a:endParaRPr lang="en-US" dirty="0"/>
          </a:p>
          <a:p>
            <a:r>
              <a:rPr lang="en-US" b="1" dirty="0"/>
              <a:t>Performance appraisal </a:t>
            </a:r>
            <a:r>
              <a:rPr lang="en-US" dirty="0"/>
              <a:t>is a process that assesses, summarizes, and improves the work performance of employees.</a:t>
            </a:r>
          </a:p>
          <a:p>
            <a:endParaRPr lang="en-US" dirty="0"/>
          </a:p>
        </p:txBody>
      </p:sp>
    </p:spTree>
    <p:extLst>
      <p:ext uri="{BB962C8B-B14F-4D97-AF65-F5344CB8AC3E}">
        <p14:creationId xmlns:p14="http://schemas.microsoft.com/office/powerpoint/2010/main" val="699711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Suggestions for Effective Performance Appraisals</a:t>
            </a:r>
          </a:p>
        </p:txBody>
      </p:sp>
      <p:sp>
        <p:nvSpPr>
          <p:cNvPr id="6" name="Content Placeholder 5"/>
          <p:cNvSpPr>
            <a:spLocks noGrp="1"/>
          </p:cNvSpPr>
          <p:nvPr>
            <p:ph idx="1"/>
          </p:nvPr>
        </p:nvSpPr>
        <p:spPr>
          <a:xfrm>
            <a:off x="304800" y="3276599"/>
            <a:ext cx="8458200" cy="2900363"/>
          </a:xfrm>
        </p:spPr>
        <p:txBody>
          <a:bodyPr>
            <a:normAutofit/>
          </a:bodyPr>
          <a:lstStyle/>
          <a:p>
            <a:pPr marL="0" indent="0">
              <a:buNone/>
            </a:pPr>
            <a:r>
              <a:rPr lang="en-US" dirty="0"/>
              <a:t>Review handout of suggestions for effective performance appraisals.</a:t>
            </a:r>
          </a:p>
          <a:p>
            <a:pPr marL="0" indent="0">
              <a:buNone/>
            </a:pPr>
            <a:endParaRPr lang="en-US" sz="3600" dirty="0"/>
          </a:p>
        </p:txBody>
      </p:sp>
    </p:spTree>
    <p:extLst>
      <p:ext uri="{BB962C8B-B14F-4D97-AF65-F5344CB8AC3E}">
        <p14:creationId xmlns:p14="http://schemas.microsoft.com/office/powerpoint/2010/main" val="9855500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Objectives of Performance Appraisals</a:t>
            </a:r>
          </a:p>
        </p:txBody>
      </p:sp>
      <p:sp>
        <p:nvSpPr>
          <p:cNvPr id="6" name="Content Placeholder 5"/>
          <p:cNvSpPr>
            <a:spLocks noGrp="1"/>
          </p:cNvSpPr>
          <p:nvPr>
            <p:ph idx="1"/>
          </p:nvPr>
        </p:nvSpPr>
        <p:spPr/>
        <p:txBody>
          <a:bodyPr/>
          <a:lstStyle/>
          <a:p>
            <a:r>
              <a:rPr lang="en-US" dirty="0"/>
              <a:t>Improve performance</a:t>
            </a:r>
          </a:p>
          <a:p>
            <a:r>
              <a:rPr lang="en-US" dirty="0"/>
              <a:t>Maintain desired performance</a:t>
            </a:r>
          </a:p>
          <a:p>
            <a:r>
              <a:rPr lang="en-US" dirty="0"/>
              <a:t>Collect information for decision-making</a:t>
            </a:r>
          </a:p>
          <a:p>
            <a:r>
              <a:rPr lang="en-US" dirty="0"/>
              <a:t>Maximize growth potential of the employee</a:t>
            </a:r>
          </a:p>
          <a:p>
            <a:r>
              <a:rPr lang="en-US" dirty="0"/>
              <a:t>Communicate future expectations</a:t>
            </a:r>
          </a:p>
        </p:txBody>
      </p:sp>
    </p:spTree>
    <p:extLst>
      <p:ext uri="{BB962C8B-B14F-4D97-AF65-F5344CB8AC3E}">
        <p14:creationId xmlns:p14="http://schemas.microsoft.com/office/powerpoint/2010/main" val="3929629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Sample Performance Standard #1</a:t>
            </a:r>
          </a:p>
        </p:txBody>
      </p:sp>
      <p:sp>
        <p:nvSpPr>
          <p:cNvPr id="6" name="Content Placeholder 5"/>
          <p:cNvSpPr>
            <a:spLocks noGrp="1"/>
          </p:cNvSpPr>
          <p:nvPr>
            <p:ph idx="1"/>
          </p:nvPr>
        </p:nvSpPr>
        <p:spPr/>
        <p:txBody>
          <a:bodyPr>
            <a:normAutofit fontScale="92500" lnSpcReduction="10000"/>
          </a:bodyPr>
          <a:lstStyle/>
          <a:p>
            <a:r>
              <a:rPr lang="en-US" dirty="0"/>
              <a:t>Delivers good customer </a:t>
            </a:r>
            <a:r>
              <a:rPr lang="en-US" dirty="0" smtClean="0"/>
              <a:t>service</a:t>
            </a:r>
          </a:p>
          <a:p>
            <a:r>
              <a:rPr lang="en-US" dirty="0" smtClean="0"/>
              <a:t>Delivers excellent customer service to all customers and guests at all times under all conditions</a:t>
            </a:r>
          </a:p>
          <a:p>
            <a:r>
              <a:rPr lang="en-US" dirty="0" smtClean="0"/>
              <a:t>Delivers </a:t>
            </a:r>
            <a:r>
              <a:rPr lang="en-US" dirty="0"/>
              <a:t>consistently superior customer service, including greeting and thanking all customers, demonstrating a positive service attitude by smiling and greeting customers by name, and displaying and serving only the highest quality </a:t>
            </a:r>
            <a:r>
              <a:rPr lang="en-US" dirty="0" smtClean="0"/>
              <a:t>foods</a:t>
            </a:r>
            <a:endParaRPr lang="en-US" dirty="0"/>
          </a:p>
          <a:p>
            <a:endParaRPr lang="en-US" dirty="0"/>
          </a:p>
        </p:txBody>
      </p:sp>
    </p:spTree>
    <p:extLst>
      <p:ext uri="{BB962C8B-B14F-4D97-AF65-F5344CB8AC3E}">
        <p14:creationId xmlns:p14="http://schemas.microsoft.com/office/powerpoint/2010/main" val="14796843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cs typeface="Arial" pitchFamily="34" charset="0"/>
              </a:rPr>
              <a:t>Sample Performance Standard #2</a:t>
            </a:r>
            <a:endParaRPr lang="en-US" dirty="0"/>
          </a:p>
        </p:txBody>
      </p:sp>
      <p:sp>
        <p:nvSpPr>
          <p:cNvPr id="6" name="Content Placeholder 5"/>
          <p:cNvSpPr>
            <a:spLocks noGrp="1"/>
          </p:cNvSpPr>
          <p:nvPr>
            <p:ph idx="1"/>
          </p:nvPr>
        </p:nvSpPr>
        <p:spPr>
          <a:xfrm>
            <a:off x="304800" y="2133599"/>
            <a:ext cx="8458200" cy="4043363"/>
          </a:xfrm>
        </p:spPr>
        <p:txBody>
          <a:bodyPr/>
          <a:lstStyle/>
          <a:p>
            <a:r>
              <a:rPr lang="en-US" dirty="0">
                <a:cs typeface="Arial" pitchFamily="34" charset="0"/>
              </a:rPr>
              <a:t>Has a positive </a:t>
            </a:r>
            <a:r>
              <a:rPr lang="en-US" dirty="0" smtClean="0">
                <a:cs typeface="Arial" pitchFamily="34" charset="0"/>
              </a:rPr>
              <a:t>attitude</a:t>
            </a:r>
            <a:endParaRPr lang="en-US" dirty="0">
              <a:cs typeface="Arial" pitchFamily="34" charset="0"/>
            </a:endParaRPr>
          </a:p>
          <a:p>
            <a:r>
              <a:rPr lang="en-US" dirty="0">
                <a:cs typeface="Arial" pitchFamily="34" charset="0"/>
              </a:rPr>
              <a:t>Is a positive member of the cafeteria </a:t>
            </a:r>
            <a:r>
              <a:rPr lang="en-US" dirty="0" smtClean="0">
                <a:cs typeface="Arial" pitchFamily="34" charset="0"/>
              </a:rPr>
              <a:t>team</a:t>
            </a:r>
            <a:endParaRPr lang="en-US" dirty="0">
              <a:cs typeface="Arial" pitchFamily="34" charset="0"/>
            </a:endParaRPr>
          </a:p>
          <a:p>
            <a:r>
              <a:rPr lang="en-US" dirty="0">
                <a:cs typeface="Arial" pitchFamily="34" charset="0"/>
              </a:rPr>
              <a:t>Exhibits teamwork, a positive attitude, and good communication skills</a:t>
            </a:r>
          </a:p>
          <a:p>
            <a:endParaRPr lang="en-US" dirty="0"/>
          </a:p>
        </p:txBody>
      </p:sp>
    </p:spTree>
    <p:extLst>
      <p:ext uri="{BB962C8B-B14F-4D97-AF65-F5344CB8AC3E}">
        <p14:creationId xmlns:p14="http://schemas.microsoft.com/office/powerpoint/2010/main" val="3907336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Numeric Performance Measure</a:t>
            </a:r>
          </a:p>
        </p:txBody>
      </p:sp>
      <p:graphicFrame>
        <p:nvGraphicFramePr>
          <p:cNvPr id="7" name="Table Placeholder 9"/>
          <p:cNvGraphicFramePr>
            <a:graphicFrameLocks/>
          </p:cNvGraphicFramePr>
          <p:nvPr>
            <p:extLst>
              <p:ext uri="{D42A27DB-BD31-4B8C-83A1-F6EECF244321}">
                <p14:modId xmlns:p14="http://schemas.microsoft.com/office/powerpoint/2010/main" val="768481213"/>
              </p:ext>
            </p:extLst>
          </p:nvPr>
        </p:nvGraphicFramePr>
        <p:xfrm>
          <a:off x="228600" y="2514600"/>
          <a:ext cx="8752490" cy="1392846"/>
        </p:xfrm>
        <a:graphic>
          <a:graphicData uri="http://schemas.openxmlformats.org/drawingml/2006/table">
            <a:tbl>
              <a:tblPr firstRow="1" bandRow="1">
                <a:tableStyleId>{073A0DAA-6AF3-43AB-8588-CEC1D06C72B9}</a:tableStyleId>
              </a:tblPr>
              <a:tblGrid>
                <a:gridCol w="1870190">
                  <a:extLst>
                    <a:ext uri="{9D8B030D-6E8A-4147-A177-3AD203B41FA5}">
                      <a16:colId xmlns:a16="http://schemas.microsoft.com/office/drawing/2014/main" val="20000"/>
                    </a:ext>
                  </a:extLst>
                </a:gridCol>
                <a:gridCol w="1411994">
                  <a:extLst>
                    <a:ext uri="{9D8B030D-6E8A-4147-A177-3AD203B41FA5}">
                      <a16:colId xmlns:a16="http://schemas.microsoft.com/office/drawing/2014/main" val="20001"/>
                    </a:ext>
                  </a:extLst>
                </a:gridCol>
                <a:gridCol w="1484797">
                  <a:extLst>
                    <a:ext uri="{9D8B030D-6E8A-4147-A177-3AD203B41FA5}">
                      <a16:colId xmlns:a16="http://schemas.microsoft.com/office/drawing/2014/main" val="20002"/>
                    </a:ext>
                  </a:extLst>
                </a:gridCol>
                <a:gridCol w="1562945">
                  <a:extLst>
                    <a:ext uri="{9D8B030D-6E8A-4147-A177-3AD203B41FA5}">
                      <a16:colId xmlns:a16="http://schemas.microsoft.com/office/drawing/2014/main" val="20003"/>
                    </a:ext>
                  </a:extLst>
                </a:gridCol>
                <a:gridCol w="2422564">
                  <a:extLst>
                    <a:ext uri="{9D8B030D-6E8A-4147-A177-3AD203B41FA5}">
                      <a16:colId xmlns:a16="http://schemas.microsoft.com/office/drawing/2014/main" val="20004"/>
                    </a:ext>
                  </a:extLst>
                </a:gridCol>
              </a:tblGrid>
              <a:tr h="914479">
                <a:tc>
                  <a:txBody>
                    <a:bodyPr/>
                    <a:lstStyle/>
                    <a:p>
                      <a:pPr algn="ctr"/>
                      <a:r>
                        <a:rPr lang="en-US" sz="2300" dirty="0">
                          <a:solidFill>
                            <a:schemeClr val="tx1"/>
                          </a:solidFill>
                        </a:rPr>
                        <a:t>Not acceptable</a:t>
                      </a:r>
                      <a:endParaRPr lang="en-US" sz="2300" b="1"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300" dirty="0">
                          <a:solidFill>
                            <a:schemeClr val="tx1"/>
                          </a:solidFill>
                        </a:rPr>
                        <a:t>Below average</a:t>
                      </a:r>
                      <a:endParaRPr lang="en-US" sz="2300" b="1"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300" dirty="0" smtClean="0">
                          <a:solidFill>
                            <a:schemeClr val="tx1"/>
                          </a:solidFill>
                        </a:rPr>
                        <a:t>Average</a:t>
                      </a:r>
                      <a:endParaRPr lang="en-US" sz="2300" b="1"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300" dirty="0">
                          <a:solidFill>
                            <a:schemeClr val="tx1"/>
                          </a:solidFill>
                        </a:rPr>
                        <a:t>Above</a:t>
                      </a:r>
                      <a:r>
                        <a:rPr lang="en-US" sz="2300" baseline="0" dirty="0">
                          <a:solidFill>
                            <a:schemeClr val="tx1"/>
                          </a:solidFill>
                        </a:rPr>
                        <a:t> average</a:t>
                      </a:r>
                      <a:endParaRPr lang="en-US" sz="2300" b="1"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300" dirty="0" smtClean="0">
                          <a:solidFill>
                            <a:schemeClr val="tx1"/>
                          </a:solidFill>
                        </a:rPr>
                        <a:t>Commendable</a:t>
                      </a:r>
                      <a:endParaRPr lang="en-US" sz="2300" b="1"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478367">
                <a:tc>
                  <a:txBody>
                    <a:bodyPr/>
                    <a:lstStyle/>
                    <a:p>
                      <a:pPr algn="ctr"/>
                      <a:r>
                        <a:rPr lang="en-US" sz="2400" b="1" dirty="0">
                          <a:solidFill>
                            <a:schemeClr val="tx1"/>
                          </a:solidFill>
                        </a:rPr>
                        <a:t>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8" name="TextBox 7"/>
          <p:cNvSpPr txBox="1"/>
          <p:nvPr/>
        </p:nvSpPr>
        <p:spPr>
          <a:xfrm>
            <a:off x="191814" y="4114800"/>
            <a:ext cx="5715000" cy="461665"/>
          </a:xfrm>
          <a:prstGeom prst="rect">
            <a:avLst/>
          </a:prstGeom>
          <a:noFill/>
        </p:spPr>
        <p:txBody>
          <a:bodyPr wrap="square" rtlCol="0">
            <a:spAutoFit/>
          </a:bodyPr>
          <a:lstStyle/>
          <a:p>
            <a:r>
              <a:rPr lang="en-US" sz="2400" i="1" dirty="0">
                <a:latin typeface="Arial" pitchFamily="34" charset="0"/>
                <a:cs typeface="Arial" pitchFamily="34" charset="0"/>
              </a:rPr>
              <a:t>Circle the appropriate number</a:t>
            </a:r>
            <a:r>
              <a:rPr lang="en-US" sz="2400" i="1" dirty="0">
                <a:latin typeface="Times New Roman" pitchFamily="18" charset="0"/>
                <a:cs typeface="Times New Roman" pitchFamily="18" charset="0"/>
              </a:rPr>
              <a:t>.</a:t>
            </a:r>
          </a:p>
        </p:txBody>
      </p:sp>
    </p:spTree>
    <p:extLst>
      <p:ext uri="{BB962C8B-B14F-4D97-AF65-F5344CB8AC3E}">
        <p14:creationId xmlns:p14="http://schemas.microsoft.com/office/powerpoint/2010/main" val="28059524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Verbal Performance Measure</a:t>
            </a:r>
          </a:p>
        </p:txBody>
      </p:sp>
      <p:graphicFrame>
        <p:nvGraphicFramePr>
          <p:cNvPr id="4" name="Group 22"/>
          <p:cNvGraphicFramePr>
            <a:graphicFrameLocks/>
          </p:cNvGraphicFramePr>
          <p:nvPr>
            <p:extLst>
              <p:ext uri="{D42A27DB-BD31-4B8C-83A1-F6EECF244321}">
                <p14:modId xmlns:p14="http://schemas.microsoft.com/office/powerpoint/2010/main" val="3718990020"/>
              </p:ext>
            </p:extLst>
          </p:nvPr>
        </p:nvGraphicFramePr>
        <p:xfrm>
          <a:off x="533400" y="2362200"/>
          <a:ext cx="8115300" cy="1316318"/>
        </p:xfrm>
        <a:graphic>
          <a:graphicData uri="http://schemas.openxmlformats.org/drawingml/2006/table">
            <a:tbl>
              <a:tblPr/>
              <a:tblGrid>
                <a:gridCol w="211455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171700">
                  <a:extLst>
                    <a:ext uri="{9D8B030D-6E8A-4147-A177-3AD203B41FA5}">
                      <a16:colId xmlns:a16="http://schemas.microsoft.com/office/drawing/2014/main" val="2571173970"/>
                    </a:ext>
                  </a:extLst>
                </a:gridCol>
                <a:gridCol w="1771650">
                  <a:extLst>
                    <a:ext uri="{9D8B030D-6E8A-4147-A177-3AD203B41FA5}">
                      <a16:colId xmlns:a16="http://schemas.microsoft.com/office/drawing/2014/main" val="20002"/>
                    </a:ext>
                  </a:extLst>
                </a:gridCol>
              </a:tblGrid>
              <a:tr h="7894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charset="0"/>
                          <a:cs typeface="Arial" charset="0"/>
                        </a:rPr>
                        <a:t>Unacceptable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chemeClr val="tx1"/>
                          </a:solidFill>
                          <a:effectLst/>
                          <a:latin typeface="Arial" charset="0"/>
                          <a:cs typeface="Arial" charset="0"/>
                        </a:rPr>
                        <a:t>Needs Improvement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chemeClr val="tx1"/>
                          </a:solidFill>
                          <a:effectLst/>
                          <a:latin typeface="Arial" charset="0"/>
                          <a:cs typeface="Arial" charset="0"/>
                        </a:rPr>
                        <a:t>Meets Expectations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chemeClr val="tx1"/>
                          </a:solidFill>
                          <a:effectLst/>
                          <a:latin typeface="Arial" charset="0"/>
                          <a:cs typeface="Arial" charset="0"/>
                        </a:rPr>
                        <a:t>Exceeds Expectation</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5268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FFFF00"/>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FFFF00"/>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FFFF00"/>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FFFF00"/>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Box 6"/>
          <p:cNvSpPr txBox="1"/>
          <p:nvPr/>
        </p:nvSpPr>
        <p:spPr>
          <a:xfrm>
            <a:off x="381000" y="3888365"/>
            <a:ext cx="5715000" cy="461665"/>
          </a:xfrm>
          <a:prstGeom prst="rect">
            <a:avLst/>
          </a:prstGeom>
          <a:noFill/>
        </p:spPr>
        <p:txBody>
          <a:bodyPr wrap="square" rtlCol="0">
            <a:spAutoFit/>
          </a:bodyPr>
          <a:lstStyle/>
          <a:p>
            <a:r>
              <a:rPr lang="en-US" sz="2400" i="1" dirty="0">
                <a:solidFill>
                  <a:srgbClr val="FFFF00"/>
                </a:solidFill>
              </a:rPr>
              <a:t> </a:t>
            </a:r>
            <a:r>
              <a:rPr lang="en-US" sz="2400" i="1" dirty="0">
                <a:latin typeface="Arial" pitchFamily="34" charset="0"/>
                <a:cs typeface="Arial" pitchFamily="34" charset="0"/>
              </a:rPr>
              <a:t>Check the appropriate box.  </a:t>
            </a:r>
            <a:endParaRPr lang="en-US" sz="2400" i="1" dirty="0">
              <a:latin typeface="Times New Roman" pitchFamily="18" charset="0"/>
              <a:cs typeface="Times New Roman" pitchFamily="18" charset="0"/>
            </a:endParaRPr>
          </a:p>
        </p:txBody>
      </p:sp>
    </p:spTree>
    <p:extLst>
      <p:ext uri="{BB962C8B-B14F-4D97-AF65-F5344CB8AC3E}">
        <p14:creationId xmlns:p14="http://schemas.microsoft.com/office/powerpoint/2010/main" val="10151251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Motivating Employees</a:t>
            </a:r>
          </a:p>
        </p:txBody>
      </p:sp>
      <p:sp>
        <p:nvSpPr>
          <p:cNvPr id="6" name="Content Placeholder 5"/>
          <p:cNvSpPr>
            <a:spLocks noGrp="1"/>
          </p:cNvSpPr>
          <p:nvPr>
            <p:ph idx="1"/>
          </p:nvPr>
        </p:nvSpPr>
        <p:spPr/>
        <p:txBody>
          <a:bodyPr/>
          <a:lstStyle/>
          <a:p>
            <a:r>
              <a:rPr lang="en-US" dirty="0"/>
              <a:t>Pay wages comparable to neighboring districts</a:t>
            </a:r>
          </a:p>
          <a:p>
            <a:r>
              <a:rPr lang="en-US" dirty="0"/>
              <a:t>Cross-train for more effective operations</a:t>
            </a:r>
          </a:p>
          <a:p>
            <a:r>
              <a:rPr lang="en-US" dirty="0"/>
              <a:t>Recognitions and Service Awards </a:t>
            </a:r>
          </a:p>
          <a:p>
            <a:r>
              <a:rPr lang="en-US" dirty="0"/>
              <a:t>Offer feedback on program operations</a:t>
            </a:r>
          </a:p>
          <a:p>
            <a:r>
              <a:rPr lang="en-US" dirty="0"/>
              <a:t>Suggestion box</a:t>
            </a:r>
          </a:p>
        </p:txBody>
      </p:sp>
    </p:spTree>
    <p:extLst>
      <p:ext uri="{BB962C8B-B14F-4D97-AF65-F5344CB8AC3E}">
        <p14:creationId xmlns:p14="http://schemas.microsoft.com/office/powerpoint/2010/main" val="18245786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Involve Our Employees?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3834820"/>
              </p:ext>
            </p:extLst>
          </p:nvPr>
        </p:nvGraphicFramePr>
        <p:xfrm>
          <a:off x="542979" y="2133600"/>
          <a:ext cx="8006530" cy="3848102"/>
        </p:xfrm>
        <a:graphic>
          <a:graphicData uri="http://schemas.openxmlformats.org/drawingml/2006/table">
            <a:tbl>
              <a:tblPr firstRow="1" firstCol="1" lastRow="1" lastCol="1" bandRow="1" bandCol="1"/>
              <a:tblGrid>
                <a:gridCol w="2047821">
                  <a:extLst>
                    <a:ext uri="{9D8B030D-6E8A-4147-A177-3AD203B41FA5}">
                      <a16:colId xmlns:a16="http://schemas.microsoft.com/office/drawing/2014/main" val="2696517981"/>
                    </a:ext>
                  </a:extLst>
                </a:gridCol>
                <a:gridCol w="5958709">
                  <a:extLst>
                    <a:ext uri="{9D8B030D-6E8A-4147-A177-3AD203B41FA5}">
                      <a16:colId xmlns:a16="http://schemas.microsoft.com/office/drawing/2014/main" val="3689042123"/>
                    </a:ext>
                  </a:extLst>
                </a:gridCol>
              </a:tblGrid>
              <a:tr h="541140">
                <a:tc gridSpan="2">
                  <a:txBody>
                    <a:bodyPr/>
                    <a:lstStyle/>
                    <a:p>
                      <a:pPr marL="0" marR="0" algn="ctr">
                        <a:lnSpc>
                          <a:spcPct val="150000"/>
                        </a:lnSpc>
                        <a:spcBef>
                          <a:spcPts val="1200"/>
                        </a:spcBef>
                        <a:spcAft>
                          <a:spcPts val="1200"/>
                        </a:spcAft>
                      </a:pPr>
                      <a:r>
                        <a:rPr lang="en-US" sz="1300" b="1" dirty="0">
                          <a:effectLst/>
                          <a:latin typeface="Arial" panose="020B0604020202020204" pitchFamily="34" charset="0"/>
                          <a:ea typeface="Times New Roman" panose="02020603050405020304" pitchFamily="18" charset="0"/>
                          <a:cs typeface="Arial" panose="020B0604020202020204" pitchFamily="34" charset="0"/>
                        </a:rPr>
                        <a:t>How Can We Involve Our Employees?</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4479" marR="744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755699318"/>
                  </a:ext>
                </a:extLst>
              </a:tr>
              <a:tr h="541140">
                <a:tc>
                  <a:txBody>
                    <a:bodyPr/>
                    <a:lstStyle/>
                    <a:p>
                      <a:pPr marL="0" marR="0" algn="ctr">
                        <a:lnSpc>
                          <a:spcPct val="150000"/>
                        </a:lnSpc>
                        <a:spcBef>
                          <a:spcPts val="600"/>
                        </a:spcBef>
                        <a:spcAft>
                          <a:spcPts val="600"/>
                        </a:spcAft>
                      </a:pPr>
                      <a:r>
                        <a:rPr lang="en-US" sz="1300" b="1" dirty="0">
                          <a:effectLst/>
                          <a:latin typeface="Arial" panose="020B0604020202020204" pitchFamily="34" charset="0"/>
                          <a:ea typeface="Times New Roman" panose="02020603050405020304" pitchFamily="18" charset="0"/>
                          <a:cs typeface="Arial" panose="020B0604020202020204" pitchFamily="34" charset="0"/>
                        </a:rPr>
                        <a:t>Topic/Subject</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4479" marR="744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600"/>
                        </a:spcBef>
                        <a:spcAft>
                          <a:spcPts val="600"/>
                        </a:spcAft>
                      </a:pPr>
                      <a:r>
                        <a:rPr lang="en-US" sz="1300" b="1" dirty="0">
                          <a:effectLst/>
                          <a:latin typeface="Arial" panose="020B0604020202020204" pitchFamily="34" charset="0"/>
                          <a:ea typeface="Times New Roman" panose="02020603050405020304" pitchFamily="18" charset="0"/>
                          <a:cs typeface="Arial" panose="020B0604020202020204" pitchFamily="34" charset="0"/>
                        </a:rPr>
                        <a:t>Method of Involvement</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4479" marR="744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622316"/>
                  </a:ext>
                </a:extLst>
              </a:tr>
              <a:tr h="1382911">
                <a:tc>
                  <a:txBody>
                    <a:bodyPr/>
                    <a:lstStyle/>
                    <a:p>
                      <a:pPr marL="0" marR="0">
                        <a:lnSpc>
                          <a:spcPct val="150000"/>
                        </a:lnSpc>
                        <a:spcBef>
                          <a:spcPts val="600"/>
                        </a:spcBef>
                        <a:spcAft>
                          <a:spcPts val="600"/>
                        </a:spcAft>
                      </a:pPr>
                      <a:r>
                        <a:rPr lang="en-US" sz="1300" dirty="0" smtClean="0">
                          <a:effectLst/>
                          <a:latin typeface="Arial" panose="020B0604020202020204" pitchFamily="34" charset="0"/>
                          <a:ea typeface="Times New Roman" panose="02020603050405020304" pitchFamily="18" charset="0"/>
                          <a:cs typeface="Arial" panose="020B0604020202020204" pitchFamily="34" charset="0"/>
                        </a:rPr>
                        <a:t>Example: </a:t>
                      </a:r>
                      <a:r>
                        <a:rPr lang="en-US" sz="1300" i="1" dirty="0" smtClean="0">
                          <a:effectLst/>
                          <a:latin typeface="Arial" panose="020B0604020202020204" pitchFamily="34" charset="0"/>
                          <a:ea typeface="Times New Roman" panose="02020603050405020304" pitchFamily="18" charset="0"/>
                          <a:cs typeface="Arial" panose="020B0604020202020204" pitchFamily="34" charset="0"/>
                        </a:rPr>
                        <a:t>dress </a:t>
                      </a:r>
                      <a:r>
                        <a:rPr lang="en-US" sz="1300" i="1" dirty="0">
                          <a:effectLst/>
                          <a:latin typeface="Arial" panose="020B0604020202020204" pitchFamily="34" charset="0"/>
                          <a:ea typeface="Times New Roman" panose="02020603050405020304" pitchFamily="18" charset="0"/>
                          <a:cs typeface="Arial" panose="020B0604020202020204" pitchFamily="34" charset="0"/>
                        </a:rPr>
                        <a:t>code</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4479" marR="744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600"/>
                        </a:spcAft>
                      </a:pPr>
                      <a:r>
                        <a:rPr lang="en-US" sz="1300" dirty="0">
                          <a:effectLst/>
                          <a:latin typeface="Arial" panose="020B0604020202020204" pitchFamily="34" charset="0"/>
                          <a:ea typeface="Times New Roman" panose="02020603050405020304" pitchFamily="18" charset="0"/>
                          <a:cs typeface="Arial" panose="020B0604020202020204" pitchFamily="34" charset="0"/>
                        </a:rPr>
                        <a:t>Create a uniform advisory committee; charge them with developing recommendations for a new uniform design.</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4479" marR="744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8015646"/>
                  </a:ext>
                </a:extLst>
              </a:tr>
              <a:tr h="1382911">
                <a:tc>
                  <a:txBody>
                    <a:bodyPr/>
                    <a:lstStyle/>
                    <a:p>
                      <a:pPr marL="0" marR="0">
                        <a:lnSpc>
                          <a:spcPct val="150000"/>
                        </a:lnSpc>
                        <a:spcBef>
                          <a:spcPts val="600"/>
                        </a:spcBef>
                        <a:spcAft>
                          <a:spcPts val="600"/>
                        </a:spcAft>
                      </a:pPr>
                      <a:r>
                        <a:rPr lang="en-US" sz="1300" dirty="0">
                          <a:effectLst/>
                          <a:latin typeface="Arial" panose="020B0604020202020204" pitchFamily="34" charset="0"/>
                          <a:ea typeface="Times New Roman" panose="02020603050405020304" pitchFamily="18" charset="0"/>
                          <a:cs typeface="Arial" panose="020B0604020202020204" pitchFamily="34" charset="0"/>
                        </a:rPr>
                        <a:t>Example</a:t>
                      </a:r>
                      <a:r>
                        <a:rPr lang="en-US" sz="1300" dirty="0" smtClean="0">
                          <a:effectLst/>
                          <a:latin typeface="Arial" panose="020B0604020202020204" pitchFamily="34" charset="0"/>
                          <a:ea typeface="Times New Roman" panose="02020603050405020304" pitchFamily="18" charset="0"/>
                          <a:cs typeface="Arial" panose="020B0604020202020204" pitchFamily="34" charset="0"/>
                        </a:rPr>
                        <a:t>: </a:t>
                      </a:r>
                      <a:r>
                        <a:rPr lang="en-US" sz="1300" i="1" dirty="0" smtClean="0">
                          <a:effectLst/>
                          <a:latin typeface="Arial" panose="020B0604020202020204" pitchFamily="34" charset="0"/>
                          <a:ea typeface="Times New Roman" panose="02020603050405020304" pitchFamily="18" charset="0"/>
                          <a:cs typeface="Arial" panose="020B0604020202020204" pitchFamily="34" charset="0"/>
                        </a:rPr>
                        <a:t>special </a:t>
                      </a:r>
                      <a:r>
                        <a:rPr lang="en-US" sz="1300" i="1" dirty="0">
                          <a:effectLst/>
                          <a:latin typeface="Arial" panose="020B0604020202020204" pitchFamily="34" charset="0"/>
                          <a:ea typeface="Times New Roman" panose="02020603050405020304" pitchFamily="18" charset="0"/>
                          <a:cs typeface="Arial" panose="020B0604020202020204" pitchFamily="34" charset="0"/>
                        </a:rPr>
                        <a:t>events</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4479" marR="744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600"/>
                        </a:spcAft>
                      </a:pPr>
                      <a:r>
                        <a:rPr lang="en-US" sz="1300" dirty="0">
                          <a:effectLst/>
                          <a:latin typeface="Arial" panose="020B0604020202020204" pitchFamily="34" charset="0"/>
                          <a:ea typeface="Times New Roman" panose="02020603050405020304" pitchFamily="18" charset="0"/>
                          <a:cs typeface="Arial" panose="020B0604020202020204" pitchFamily="34" charset="0"/>
                        </a:rPr>
                        <a:t>Allow employees to help decorate the school cafeteria for special events.</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4479" marR="744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1108424"/>
                  </a:ext>
                </a:extLst>
              </a:tr>
            </a:tbl>
          </a:graphicData>
        </a:graphic>
      </p:graphicFrame>
    </p:spTree>
    <p:extLst>
      <p:ext uri="{BB962C8B-B14F-4D97-AF65-F5344CB8AC3E}">
        <p14:creationId xmlns:p14="http://schemas.microsoft.com/office/powerpoint/2010/main" val="25320702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 Conclusion</a:t>
            </a:r>
            <a:endParaRPr lang="en-US" dirty="0"/>
          </a:p>
        </p:txBody>
      </p:sp>
      <p:sp>
        <p:nvSpPr>
          <p:cNvPr id="6" name="Content Placeholder 5"/>
          <p:cNvSpPr>
            <a:spLocks noGrp="1"/>
          </p:cNvSpPr>
          <p:nvPr>
            <p:ph idx="1"/>
          </p:nvPr>
        </p:nvSpPr>
        <p:spPr>
          <a:xfrm>
            <a:off x="304800" y="3276599"/>
            <a:ext cx="8458200" cy="2900363"/>
          </a:xfrm>
        </p:spPr>
        <p:txBody>
          <a:bodyPr>
            <a:normAutofit/>
          </a:bodyPr>
          <a:lstStyle/>
          <a:p>
            <a:pPr marL="0" indent="0" algn="ctr" defTabSz="685800" fontAlgn="auto">
              <a:spcBef>
                <a:spcPts val="300"/>
              </a:spcBef>
              <a:buClr>
                <a:srgbClr val="2DA2BF"/>
              </a:buClr>
              <a:buNone/>
            </a:pPr>
            <a:r>
              <a:rPr lang="en-US" sz="3600" dirty="0">
                <a:solidFill>
                  <a:prstClr val="black"/>
                </a:solidFill>
                <a:latin typeface="Arial" pitchFamily="34" charset="0"/>
                <a:cs typeface="Arial" pitchFamily="34" charset="0"/>
              </a:rPr>
              <a:t>SMART Goals</a:t>
            </a:r>
          </a:p>
        </p:txBody>
      </p:sp>
    </p:spTree>
    <p:extLst>
      <p:ext uri="{BB962C8B-B14F-4D97-AF65-F5344CB8AC3E}">
        <p14:creationId xmlns:p14="http://schemas.microsoft.com/office/powerpoint/2010/main" val="400801866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10471</TotalTime>
  <Words>1704</Words>
  <Application>Microsoft Office PowerPoint</Application>
  <PresentationFormat>On-screen Show (4:3)</PresentationFormat>
  <Paragraphs>218</Paragraphs>
  <Slides>54</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54</vt:i4>
      </vt:variant>
    </vt:vector>
  </HeadingPairs>
  <TitlesOfParts>
    <vt:vector size="63" baseType="lpstr">
      <vt:lpstr>Arial</vt:lpstr>
      <vt:lpstr>Calibri</vt:lpstr>
      <vt:lpstr>Helvetica</vt:lpstr>
      <vt:lpstr>Times New Roman</vt:lpstr>
      <vt:lpstr>Custom Design</vt:lpstr>
      <vt:lpstr>2_Custom Design</vt:lpstr>
      <vt:lpstr>1_Custom Design</vt:lpstr>
      <vt:lpstr>3_Custom Design</vt:lpstr>
      <vt:lpstr>4_Custom Design</vt:lpstr>
      <vt:lpstr>Human Resource Management</vt:lpstr>
      <vt:lpstr>Lesson Objectives</vt:lpstr>
      <vt:lpstr>School Nutrition Director’s Decision</vt:lpstr>
      <vt:lpstr>Recruitment</vt:lpstr>
      <vt:lpstr>Recruiting New Employees</vt:lpstr>
      <vt:lpstr>Information for Advertisements</vt:lpstr>
      <vt:lpstr>Qualities and Characteristics for New Employees</vt:lpstr>
      <vt:lpstr>Screening Employees</vt:lpstr>
      <vt:lpstr>Interview</vt:lpstr>
      <vt:lpstr>Interview Objectives: Technical Skills</vt:lpstr>
      <vt:lpstr>Interview Objectives: Interaction with Employees</vt:lpstr>
      <vt:lpstr>Interview Objectives: Work History and Job Performance</vt:lpstr>
      <vt:lpstr>Suggested Peer Interview Team Members</vt:lpstr>
      <vt:lpstr>Orientation</vt:lpstr>
      <vt:lpstr>Suggestions for Effective Orientation</vt:lpstr>
      <vt:lpstr>New Employee Orientation Checklist</vt:lpstr>
      <vt:lpstr>Reasons for Poor Performance</vt:lpstr>
      <vt:lpstr>What I Got Versus What I Wanted</vt:lpstr>
      <vt:lpstr>Manager Trainee Program</vt:lpstr>
      <vt:lpstr>Monitoring</vt:lpstr>
      <vt:lpstr>Compliance</vt:lpstr>
      <vt:lpstr>Human Resource Guidelines</vt:lpstr>
      <vt:lpstr>Sources of Information</vt:lpstr>
      <vt:lpstr>Employee Grievance</vt:lpstr>
      <vt:lpstr>Common Elements of Grievance Policy</vt:lpstr>
      <vt:lpstr>Progressive Discipline</vt:lpstr>
      <vt:lpstr>Progressive Discipline Matching</vt:lpstr>
      <vt:lpstr>Good Disciplinary Practices</vt:lpstr>
      <vt:lpstr>Documentation Tips</vt:lpstr>
      <vt:lpstr>Draw a Flower</vt:lpstr>
      <vt:lpstr>Discrimination</vt:lpstr>
      <vt:lpstr>Employee Theft</vt:lpstr>
      <vt:lpstr>Employee Theft Scenario</vt:lpstr>
      <vt:lpstr>Harassment</vt:lpstr>
      <vt:lpstr>Federal Human Resource Regulation</vt:lpstr>
      <vt:lpstr>Fair Labor Standards Act Case Study #1</vt:lpstr>
      <vt:lpstr>Fair Labor Standards Act Case Study #2</vt:lpstr>
      <vt:lpstr>Fair Labor Standards Act Case Study #3</vt:lpstr>
      <vt:lpstr>Fair Labor Standards Act Case Study #4</vt:lpstr>
      <vt:lpstr>Family Medical Leave Act (FMLA)</vt:lpstr>
      <vt:lpstr>Family Medical Leave Act (FMLA) Case Study</vt:lpstr>
      <vt:lpstr>Purposes of Job Descriptions</vt:lpstr>
      <vt:lpstr>Elements of Job Descriptions</vt:lpstr>
      <vt:lpstr>Job Description</vt:lpstr>
      <vt:lpstr>Performance Appraisal</vt:lpstr>
      <vt:lpstr>Suggestions for Effective Performance Appraisals</vt:lpstr>
      <vt:lpstr>Objectives of Performance Appraisals</vt:lpstr>
      <vt:lpstr>Sample Performance Standard #1</vt:lpstr>
      <vt:lpstr>Sample Performance Standard #2</vt:lpstr>
      <vt:lpstr>Numeric Performance Measure</vt:lpstr>
      <vt:lpstr>Verbal Performance Measure</vt:lpstr>
      <vt:lpstr>Motivating Employees</vt:lpstr>
      <vt:lpstr>How Can We Involve Our Employees?</vt:lpstr>
      <vt:lpstr> Conclusion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Accountability, Integrity, and the Role of the Director</dc:title>
  <dc:creator>Evelina Cross</dc:creator>
  <cp:lastModifiedBy>Vicki Howe</cp:lastModifiedBy>
  <cp:revision>201</cp:revision>
  <cp:lastPrinted>2017-10-26T19:38:58Z</cp:lastPrinted>
  <dcterms:created xsi:type="dcterms:W3CDTF">2010-05-11T13:09:19Z</dcterms:created>
  <dcterms:modified xsi:type="dcterms:W3CDTF">2022-01-13T18:22:35Z</dcterms:modified>
</cp:coreProperties>
</file>