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59" r:id="rId2"/>
    <p:sldMasterId id="2147483744" r:id="rId3"/>
    <p:sldMasterId id="2147483761" r:id="rId4"/>
    <p:sldMasterId id="2147483764" r:id="rId5"/>
  </p:sldMasterIdLst>
  <p:notesMasterIdLst>
    <p:notesMasterId r:id="rId37"/>
  </p:notesMasterIdLst>
  <p:handoutMasterIdLst>
    <p:handoutMasterId r:id="rId38"/>
  </p:handoutMasterIdLst>
  <p:sldIdLst>
    <p:sldId id="432" r:id="rId6"/>
    <p:sldId id="433" r:id="rId7"/>
    <p:sldId id="434" r:id="rId8"/>
    <p:sldId id="435" r:id="rId9"/>
    <p:sldId id="436" r:id="rId10"/>
    <p:sldId id="437" r:id="rId11"/>
    <p:sldId id="438" r:id="rId12"/>
    <p:sldId id="439" r:id="rId13"/>
    <p:sldId id="440" r:id="rId14"/>
    <p:sldId id="441" r:id="rId15"/>
    <p:sldId id="442" r:id="rId16"/>
    <p:sldId id="444" r:id="rId17"/>
    <p:sldId id="445" r:id="rId18"/>
    <p:sldId id="446" r:id="rId19"/>
    <p:sldId id="447" r:id="rId20"/>
    <p:sldId id="448" r:id="rId21"/>
    <p:sldId id="449" r:id="rId22"/>
    <p:sldId id="450" r:id="rId23"/>
    <p:sldId id="451" r:id="rId24"/>
    <p:sldId id="452" r:id="rId25"/>
    <p:sldId id="453" r:id="rId26"/>
    <p:sldId id="454" r:id="rId27"/>
    <p:sldId id="455" r:id="rId28"/>
    <p:sldId id="456" r:id="rId29"/>
    <p:sldId id="457" r:id="rId30"/>
    <p:sldId id="458" r:id="rId31"/>
    <p:sldId id="459" r:id="rId32"/>
    <p:sldId id="460" r:id="rId33"/>
    <p:sldId id="461" r:id="rId34"/>
    <p:sldId id="489" r:id="rId35"/>
    <p:sldId id="488" r:id="rId36"/>
  </p:sldIdLst>
  <p:sldSz cx="9144000" cy="6858000" type="screen4x3"/>
  <p:notesSz cx="6950075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 userDrawn="1">
          <p15:clr>
            <a:srgbClr val="A4A3A4"/>
          </p15:clr>
        </p15:guide>
        <p15:guide id="2" pos="2189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wanda Oswalt Morse" initials="LOM" lastIdx="1" clrIdx="0">
    <p:extLst>
      <p:ext uri="{19B8F6BF-5375-455C-9EA6-DF929625EA0E}">
        <p15:presenceInfo xmlns:p15="http://schemas.microsoft.com/office/powerpoint/2012/main" userId="Lewanda Oswalt Mors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BC42"/>
    <a:srgbClr val="0074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90" autoAdjust="0"/>
    <p:restoredTop sz="86410"/>
  </p:normalViewPr>
  <p:slideViewPr>
    <p:cSldViewPr>
      <p:cViewPr varScale="1">
        <p:scale>
          <a:sx n="111" d="100"/>
          <a:sy n="111" d="100"/>
        </p:scale>
        <p:origin x="154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-1980" y="-102"/>
      </p:cViewPr>
      <p:guideLst>
        <p:guide orient="horz" pos="2909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commentAuthors" Target="commentAuthor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82" tIns="46241" rIns="92482" bIns="4624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9" y="0"/>
            <a:ext cx="3011699" cy="461804"/>
          </a:xfrm>
          <a:prstGeom prst="rect">
            <a:avLst/>
          </a:prstGeom>
        </p:spPr>
        <p:txBody>
          <a:bodyPr vert="horz" lIns="92482" tIns="46241" rIns="92482" bIns="4624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1804"/>
          </a:xfrm>
          <a:prstGeom prst="rect">
            <a:avLst/>
          </a:prstGeom>
        </p:spPr>
        <p:txBody>
          <a:bodyPr vert="horz" lIns="92482" tIns="46241" rIns="92482" bIns="4624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9" y="8772669"/>
            <a:ext cx="3011699" cy="461804"/>
          </a:xfrm>
          <a:prstGeom prst="rect">
            <a:avLst/>
          </a:prstGeom>
        </p:spPr>
        <p:txBody>
          <a:bodyPr vert="horz" lIns="92482" tIns="46241" rIns="92482" bIns="4624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C1787D3-8CC0-4906-99B7-1DDF5D137F4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4474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2329" cy="462120"/>
          </a:xfrm>
          <a:prstGeom prst="rect">
            <a:avLst/>
          </a:prstGeom>
        </p:spPr>
        <p:txBody>
          <a:bodyPr vert="horz" lIns="90758" tIns="45380" rIns="90758" bIns="4538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174" y="0"/>
            <a:ext cx="3012329" cy="462120"/>
          </a:xfrm>
          <a:prstGeom prst="rect">
            <a:avLst/>
          </a:prstGeom>
        </p:spPr>
        <p:txBody>
          <a:bodyPr vert="horz" lIns="90758" tIns="45380" rIns="90758" bIns="45380" rtlCol="0"/>
          <a:lstStyle>
            <a:lvl1pPr algn="r">
              <a:defRPr sz="1200"/>
            </a:lvl1pPr>
          </a:lstStyle>
          <a:p>
            <a:fld id="{EAD43F8A-166E-4073-BC1B-A07350BF38B7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58" tIns="45380" rIns="90758" bIns="4538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638" y="4387768"/>
            <a:ext cx="5558801" cy="4155919"/>
          </a:xfrm>
          <a:prstGeom prst="rect">
            <a:avLst/>
          </a:prstGeom>
        </p:spPr>
        <p:txBody>
          <a:bodyPr vert="horz" lIns="90758" tIns="45380" rIns="90758" bIns="4538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772378"/>
            <a:ext cx="3012329" cy="462120"/>
          </a:xfrm>
          <a:prstGeom prst="rect">
            <a:avLst/>
          </a:prstGeom>
        </p:spPr>
        <p:txBody>
          <a:bodyPr vert="horz" lIns="90758" tIns="45380" rIns="90758" bIns="4538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174" y="8772378"/>
            <a:ext cx="3012329" cy="462120"/>
          </a:xfrm>
          <a:prstGeom prst="rect">
            <a:avLst/>
          </a:prstGeom>
        </p:spPr>
        <p:txBody>
          <a:bodyPr vert="horz" lIns="90758" tIns="45380" rIns="90758" bIns="45380" rtlCol="0" anchor="b"/>
          <a:lstStyle>
            <a:lvl1pPr algn="r">
              <a:defRPr sz="1200"/>
            </a:lvl1pPr>
          </a:lstStyle>
          <a:p>
            <a:fld id="{8E27074D-F8AF-4AA4-8AE1-F64F29E084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31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47067"/>
            <a:ext cx="8458200" cy="422989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350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100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318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838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366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529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493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519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438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2"/>
          <p:cNvSpPr>
            <a:spLocks noGrp="1"/>
          </p:cNvSpPr>
          <p:nvPr>
            <p:ph type="ctrTitle"/>
          </p:nvPr>
        </p:nvSpPr>
        <p:spPr>
          <a:xfrm>
            <a:off x="1600200" y="762000"/>
            <a:ext cx="6629400" cy="2387600"/>
          </a:xfrm>
        </p:spPr>
        <p:txBody>
          <a:bodyPr>
            <a:normAutofit fontScale="90000"/>
          </a:bodyPr>
          <a:lstStyle>
            <a:lvl1pPr algn="ctr">
              <a:defRPr b="1"/>
            </a:lvl1pPr>
          </a:lstStyle>
          <a:p>
            <a:r>
              <a:rPr lang="en-US" dirty="0"/>
              <a:t>Click to edit Master title style</a:t>
            </a:r>
            <a:endParaRPr lang="en-US" b="1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205948" y="3149600"/>
            <a:ext cx="7010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for </a:t>
            </a:r>
          </a:p>
          <a:p>
            <a:pPr algn="ctr"/>
            <a:r>
              <a:rPr lang="en-US" sz="3600" dirty="0"/>
              <a:t>Introduction to</a:t>
            </a:r>
            <a:r>
              <a:rPr lang="en-US" sz="3600" baseline="0" dirty="0"/>
              <a:t> </a:t>
            </a:r>
            <a:r>
              <a:rPr lang="en-US" sz="3600" dirty="0"/>
              <a:t>School</a:t>
            </a:r>
          </a:p>
          <a:p>
            <a:pPr algn="ctr"/>
            <a:r>
              <a:rPr lang="en-US" sz="3600" dirty="0"/>
              <a:t>Nutrition Leadership</a:t>
            </a:r>
          </a:p>
        </p:txBody>
      </p:sp>
    </p:spTree>
    <p:extLst>
      <p:ext uri="{BB962C8B-B14F-4D97-AF65-F5344CB8AC3E}">
        <p14:creationId xmlns:p14="http://schemas.microsoft.com/office/powerpoint/2010/main" val="2176471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457200"/>
            <a:ext cx="6858000" cy="1087437"/>
          </a:xfrm>
        </p:spPr>
        <p:txBody>
          <a:bodyPr anchor="b">
            <a:noAutofit/>
          </a:bodyPr>
          <a:lstStyle>
            <a:lvl1pPr algn="l">
              <a:defRPr sz="4400"/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5105400"/>
            <a:ext cx="5714012" cy="10287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970722" y="2362200"/>
            <a:ext cx="7010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for </a:t>
            </a:r>
          </a:p>
          <a:p>
            <a:pPr algn="ctr"/>
            <a:r>
              <a:rPr lang="en-US" sz="3600" dirty="0"/>
              <a:t>Introduction to</a:t>
            </a:r>
            <a:r>
              <a:rPr lang="en-US" sz="3600" baseline="0" dirty="0"/>
              <a:t> </a:t>
            </a:r>
            <a:r>
              <a:rPr lang="en-US" sz="3600" dirty="0"/>
              <a:t>School</a:t>
            </a:r>
          </a:p>
          <a:p>
            <a:pPr algn="ctr"/>
            <a:r>
              <a:rPr lang="en-US" sz="3600" dirty="0"/>
              <a:t>Nutrition Leadership</a:t>
            </a:r>
          </a:p>
        </p:txBody>
      </p:sp>
    </p:spTree>
    <p:extLst>
      <p:ext uri="{BB962C8B-B14F-4D97-AF65-F5344CB8AC3E}">
        <p14:creationId xmlns:p14="http://schemas.microsoft.com/office/powerpoint/2010/main" val="13442373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2"/>
          <p:cNvSpPr>
            <a:spLocks noGrp="1"/>
          </p:cNvSpPr>
          <p:nvPr>
            <p:ph type="ctrTitle"/>
          </p:nvPr>
        </p:nvSpPr>
        <p:spPr>
          <a:xfrm>
            <a:off x="1600200" y="762000"/>
            <a:ext cx="6629400" cy="2387600"/>
          </a:xfrm>
        </p:spPr>
        <p:txBody>
          <a:bodyPr>
            <a:normAutofit fontScale="90000"/>
          </a:bodyPr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935504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/>
          <p:cNvSpPr>
            <a:spLocks noGrp="1"/>
          </p:cNvSpPr>
          <p:nvPr>
            <p:ph type="ctrTitle"/>
          </p:nvPr>
        </p:nvSpPr>
        <p:spPr>
          <a:xfrm>
            <a:off x="1600200" y="1143000"/>
            <a:ext cx="6629400" cy="20066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ctr">
              <a:defRPr b="1"/>
            </a:lvl1pPr>
          </a:lstStyle>
          <a:p>
            <a:r>
              <a:rPr lang="en-US" dirty="0"/>
              <a:t>Click to edit Master title style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464599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D817C82-CEC5-441F-9E8C-96373C571BA8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09EA944-969E-4841-92BC-AD1C503BC4E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1143000" y="365125"/>
            <a:ext cx="73723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04641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gi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-104776" y="228600"/>
            <a:ext cx="9248775" cy="1597023"/>
          </a:xfrm>
          <a:prstGeom prst="rect">
            <a:avLst/>
          </a:prstGeom>
          <a:solidFill>
            <a:srgbClr val="00748D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365125"/>
            <a:ext cx="73723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947067"/>
            <a:ext cx="7886700" cy="422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Helvetica" panose="020B0504020202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Helvetica" panose="020B0504020202030204" pitchFamily="34" charset="0"/>
              </a:defRPr>
            </a:lvl1pPr>
          </a:lstStyle>
          <a:p>
            <a:fld id="{8F046663-4E9F-4EA2-BBAA-3A50C60438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14300" y="365125"/>
            <a:ext cx="533400" cy="609600"/>
          </a:xfrm>
          <a:prstGeom prst="rect">
            <a:avLst/>
          </a:prstGeom>
          <a:solidFill>
            <a:srgbClr val="00748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57200" y="1096169"/>
            <a:ext cx="533400" cy="609600"/>
          </a:xfrm>
          <a:prstGeom prst="rect">
            <a:avLst/>
          </a:prstGeom>
          <a:solidFill>
            <a:srgbClr val="00748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723900" y="365125"/>
            <a:ext cx="247650" cy="609600"/>
          </a:xfrm>
          <a:prstGeom prst="rect">
            <a:avLst/>
          </a:prstGeom>
          <a:solidFill>
            <a:srgbClr val="0074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114300" y="1096169"/>
            <a:ext cx="247650" cy="609600"/>
          </a:xfrm>
          <a:prstGeom prst="rect">
            <a:avLst/>
          </a:prstGeom>
          <a:solidFill>
            <a:srgbClr val="0074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51" y="6172416"/>
            <a:ext cx="990600" cy="549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681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63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Helvetica" panose="020B05040202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6C9E32"/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C9E32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C9E3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C9E3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C9E3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-104776" y="228600"/>
            <a:ext cx="9248775" cy="1597023"/>
          </a:xfrm>
          <a:prstGeom prst="rect">
            <a:avLst/>
          </a:prstGeom>
          <a:solidFill>
            <a:srgbClr val="00748D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365125"/>
            <a:ext cx="73723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947067"/>
            <a:ext cx="7886700" cy="422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Helvetica" panose="020B0504020202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Helvetica" panose="020B0504020202030204" pitchFamily="34" charset="0"/>
              </a:defRPr>
            </a:lvl1pPr>
          </a:lstStyle>
          <a:p>
            <a:fld id="{8F046663-4E9F-4EA2-BBAA-3A50C60438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14300" y="365125"/>
            <a:ext cx="533400" cy="609600"/>
          </a:xfrm>
          <a:prstGeom prst="rect">
            <a:avLst/>
          </a:prstGeom>
          <a:solidFill>
            <a:srgbClr val="00748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57200" y="1096169"/>
            <a:ext cx="533400" cy="609600"/>
          </a:xfrm>
          <a:prstGeom prst="rect">
            <a:avLst/>
          </a:prstGeom>
          <a:solidFill>
            <a:srgbClr val="00748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723900" y="365125"/>
            <a:ext cx="247650" cy="609600"/>
          </a:xfrm>
          <a:prstGeom prst="rect">
            <a:avLst/>
          </a:prstGeom>
          <a:solidFill>
            <a:srgbClr val="0074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114300" y="1096169"/>
            <a:ext cx="247650" cy="609600"/>
          </a:xfrm>
          <a:prstGeom prst="rect">
            <a:avLst/>
          </a:prstGeom>
          <a:solidFill>
            <a:srgbClr val="0074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228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Helvetica" panose="020B05040202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6C9E32"/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C9E32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C9E3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C9E3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C9E3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-104775" y="685800"/>
            <a:ext cx="9401175" cy="2561431"/>
          </a:xfrm>
          <a:prstGeom prst="rect">
            <a:avLst/>
          </a:prstGeom>
          <a:solidFill>
            <a:srgbClr val="00748D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365125"/>
            <a:ext cx="73723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947067"/>
            <a:ext cx="7886700" cy="422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Helvetica" panose="020B0504020202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33400" y="1245394"/>
            <a:ext cx="533400" cy="609600"/>
          </a:xfrm>
          <a:prstGeom prst="rect">
            <a:avLst/>
          </a:prstGeom>
          <a:solidFill>
            <a:srgbClr val="00748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76300" y="1976438"/>
            <a:ext cx="533400" cy="609600"/>
          </a:xfrm>
          <a:prstGeom prst="rect">
            <a:avLst/>
          </a:prstGeom>
          <a:solidFill>
            <a:srgbClr val="00748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143000" y="1245394"/>
            <a:ext cx="247650" cy="609600"/>
          </a:xfrm>
          <a:prstGeom prst="rect">
            <a:avLst/>
          </a:prstGeom>
          <a:solidFill>
            <a:srgbClr val="0074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533400" y="1976438"/>
            <a:ext cx="247650" cy="609600"/>
          </a:xfrm>
          <a:prstGeom prst="rect">
            <a:avLst/>
          </a:prstGeom>
          <a:solidFill>
            <a:srgbClr val="0074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994" y="4544941"/>
            <a:ext cx="5714012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943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Helvetica" panose="020B05040202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-104775" y="685800"/>
            <a:ext cx="9401175" cy="2561431"/>
          </a:xfrm>
          <a:prstGeom prst="rect">
            <a:avLst/>
          </a:prstGeom>
          <a:solidFill>
            <a:srgbClr val="00748D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91200" y="632460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Helvetica" panose="020B0504020202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533400" y="1245394"/>
            <a:ext cx="533400" cy="609600"/>
          </a:xfrm>
          <a:prstGeom prst="rect">
            <a:avLst/>
          </a:prstGeom>
          <a:solidFill>
            <a:srgbClr val="00748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876300" y="1976438"/>
            <a:ext cx="533400" cy="609600"/>
          </a:xfrm>
          <a:prstGeom prst="rect">
            <a:avLst/>
          </a:prstGeom>
          <a:solidFill>
            <a:srgbClr val="00748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1143000" y="1245394"/>
            <a:ext cx="247650" cy="609600"/>
          </a:xfrm>
          <a:prstGeom prst="rect">
            <a:avLst/>
          </a:prstGeom>
          <a:solidFill>
            <a:srgbClr val="0074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533400" y="1976438"/>
            <a:ext cx="247650" cy="609600"/>
          </a:xfrm>
          <a:prstGeom prst="rect">
            <a:avLst/>
          </a:prstGeom>
          <a:solidFill>
            <a:srgbClr val="0074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72399"/>
            <a:ext cx="3429000" cy="61732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3315380"/>
            <a:ext cx="3429000" cy="2649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652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Helvetica" panose="020B05040202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04775" y="229394"/>
            <a:ext cx="9248775" cy="1597023"/>
          </a:xfrm>
          <a:prstGeom prst="rect">
            <a:avLst/>
          </a:prstGeom>
          <a:solidFill>
            <a:srgbClr val="00748D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114300" y="365125"/>
            <a:ext cx="533400" cy="609600"/>
          </a:xfrm>
          <a:prstGeom prst="rect">
            <a:avLst/>
          </a:prstGeom>
          <a:solidFill>
            <a:srgbClr val="00748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457200" y="1096169"/>
            <a:ext cx="533400" cy="609600"/>
          </a:xfrm>
          <a:prstGeom prst="rect">
            <a:avLst/>
          </a:prstGeom>
          <a:solidFill>
            <a:srgbClr val="00748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723900" y="365125"/>
            <a:ext cx="247650" cy="609600"/>
          </a:xfrm>
          <a:prstGeom prst="rect">
            <a:avLst/>
          </a:prstGeom>
          <a:solidFill>
            <a:srgbClr val="0074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14300" y="1096169"/>
            <a:ext cx="247650" cy="609600"/>
          </a:xfrm>
          <a:prstGeom prst="rect">
            <a:avLst/>
          </a:prstGeom>
          <a:solidFill>
            <a:srgbClr val="0074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1143000" y="365125"/>
            <a:ext cx="73723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21914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5.emf"/><Relationship Id="rId7" Type="http://schemas.openxmlformats.org/officeDocument/2006/relationships/image" Target="../media/image7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6.e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8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1295400"/>
            <a:ext cx="6629400" cy="1854200"/>
          </a:xfrm>
        </p:spPr>
        <p:txBody>
          <a:bodyPr>
            <a:normAutofit/>
          </a:bodyPr>
          <a:lstStyle/>
          <a:p>
            <a:r>
              <a:rPr lang="en-US" dirty="0"/>
              <a:t>Food Production and Operation Management</a:t>
            </a:r>
          </a:p>
        </p:txBody>
      </p:sp>
    </p:spTree>
    <p:extLst>
      <p:ext uri="{BB962C8B-B14F-4D97-AF65-F5344CB8AC3E}">
        <p14:creationId xmlns:p14="http://schemas.microsoft.com/office/powerpoint/2010/main" val="2875660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 Objectives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Describe how the principles of food production impact food quality.</a:t>
            </a:r>
          </a:p>
          <a:p>
            <a:pPr>
              <a:spcAft>
                <a:spcPts val="600"/>
              </a:spcAft>
            </a:pPr>
            <a:r>
              <a:rPr lang="en-US" dirty="0"/>
              <a:t>List the principles of developing and using standardized recipes.</a:t>
            </a:r>
          </a:p>
          <a:p>
            <a:pPr>
              <a:spcAft>
                <a:spcPts val="600"/>
              </a:spcAft>
            </a:pPr>
            <a:r>
              <a:rPr lang="en-US" dirty="0"/>
              <a:t>Describe the importance of accurate weights and measurements in food production.</a:t>
            </a:r>
          </a:p>
          <a:p>
            <a:r>
              <a:rPr lang="en-US" dirty="0"/>
              <a:t>List the principles of using cycle menus.</a:t>
            </a:r>
          </a:p>
        </p:txBody>
      </p:sp>
    </p:spTree>
    <p:extLst>
      <p:ext uri="{BB962C8B-B14F-4D97-AF65-F5344CB8AC3E}">
        <p14:creationId xmlns:p14="http://schemas.microsoft.com/office/powerpoint/2010/main" val="3221486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 Objectives, </a:t>
            </a:r>
            <a:r>
              <a:rPr lang="en-US" sz="3200" dirty="0"/>
              <a:t>continued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Aft>
                <a:spcPts val="600"/>
              </a:spcAft>
            </a:pPr>
            <a:r>
              <a:rPr lang="en-US" dirty="0"/>
              <a:t>Identify the importance of documenting and evaluating the amount of food planned, prepared, and served on food production records.</a:t>
            </a:r>
          </a:p>
          <a:p>
            <a:pPr lvl="0">
              <a:spcAft>
                <a:spcPts val="600"/>
              </a:spcAft>
            </a:pPr>
            <a:r>
              <a:rPr lang="en-US" dirty="0"/>
              <a:t>State the importance of production scheduling to achieve operational goals.</a:t>
            </a:r>
          </a:p>
          <a:p>
            <a:pPr lvl="0"/>
            <a:r>
              <a:rPr lang="en-US" dirty="0"/>
              <a:t>List food quality standards that ensure quality food production.</a:t>
            </a:r>
          </a:p>
        </p:txBody>
      </p:sp>
    </p:spTree>
    <p:extLst>
      <p:ext uri="{BB962C8B-B14F-4D97-AF65-F5344CB8AC3E}">
        <p14:creationId xmlns:p14="http://schemas.microsoft.com/office/powerpoint/2010/main" val="3955746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3047999"/>
            <a:ext cx="8458200" cy="3128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Can you think of specific changes over the years that affect the way schools prepare and serve meals? </a:t>
            </a: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51159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43000" y="365125"/>
            <a:ext cx="7620000" cy="1325563"/>
          </a:xfrm>
        </p:spPr>
        <p:txBody>
          <a:bodyPr>
            <a:noAutofit/>
          </a:bodyPr>
          <a:lstStyle/>
          <a:p>
            <a:r>
              <a:rPr lang="en-US" sz="3600" dirty="0"/>
              <a:t>Role of the </a:t>
            </a:r>
            <a:br>
              <a:rPr lang="en-US" sz="3600" dirty="0"/>
            </a:br>
            <a:r>
              <a:rPr lang="en-US" sz="3600" dirty="0"/>
              <a:t>School Nutrition Director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2895599"/>
            <a:ext cx="8458200" cy="3281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On a scale of 1–5, with 5 being proficient and 1 needing improvement, assess your role as a director.</a:t>
            </a: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2082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Food Production System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2971799"/>
            <a:ext cx="8458200" cy="3205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food production system is the core function of school nutrition service operations. </a:t>
            </a:r>
          </a:p>
        </p:txBody>
      </p:sp>
    </p:spTree>
    <p:extLst>
      <p:ext uri="{BB962C8B-B14F-4D97-AF65-F5344CB8AC3E}">
        <p14:creationId xmlns:p14="http://schemas.microsoft.com/office/powerpoint/2010/main" val="2836562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43000" y="365125"/>
            <a:ext cx="7372350" cy="1387475"/>
          </a:xfrm>
        </p:spPr>
        <p:txBody>
          <a:bodyPr>
            <a:normAutofit/>
          </a:bodyPr>
          <a:lstStyle/>
          <a:p>
            <a:r>
              <a:rPr lang="en-US" sz="3600" dirty="0"/>
              <a:t>Principles of Food Production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3047999"/>
            <a:ext cx="8458200" cy="3128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Questions related to principles that help ensure the quality production of nutritious food for schoolchildren.</a:t>
            </a:r>
          </a:p>
        </p:txBody>
      </p:sp>
    </p:spTree>
    <p:extLst>
      <p:ext uri="{BB962C8B-B14F-4D97-AF65-F5344CB8AC3E}">
        <p14:creationId xmlns:p14="http://schemas.microsoft.com/office/powerpoint/2010/main" val="3276808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Developing and Using Standardized Recipes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2971799"/>
            <a:ext cx="8458200" cy="3205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 standardized recipe is one that has been tried, adapted, and re-tried several times for use by a given foodservice operation. 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31042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a </a:t>
            </a:r>
            <a:br>
              <a:rPr lang="en-US" dirty="0"/>
            </a:br>
            <a:r>
              <a:rPr lang="en-US" dirty="0"/>
              <a:t>Standardized Recipe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2971800"/>
            <a:ext cx="8458200" cy="3052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What are the benefits of a standardized recipe?</a:t>
            </a:r>
          </a:p>
        </p:txBody>
      </p:sp>
    </p:spTree>
    <p:extLst>
      <p:ext uri="{BB962C8B-B14F-4D97-AF65-F5344CB8AC3E}">
        <p14:creationId xmlns:p14="http://schemas.microsoft.com/office/powerpoint/2010/main" val="191692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Standardized USDA Recipes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2971799"/>
            <a:ext cx="8458200" cy="32051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Identify the parts of a standardized USDA recipe.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499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Procedures Instead of</a:t>
            </a:r>
            <a:br>
              <a:rPr lang="en-US" dirty="0"/>
            </a:br>
            <a:r>
              <a:rPr lang="en-US" dirty="0"/>
              <a:t>a Recipe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2895599"/>
            <a:ext cx="8458200" cy="3281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What is the difference between a </a:t>
            </a:r>
            <a:r>
              <a:rPr lang="en-US" i="1" dirty="0"/>
              <a:t>procedure</a:t>
            </a:r>
            <a:r>
              <a:rPr lang="en-US" dirty="0"/>
              <a:t> and a </a:t>
            </a:r>
            <a:r>
              <a:rPr lang="en-US" i="1" dirty="0"/>
              <a:t>recipe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85928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Recipe Adjustment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743199"/>
            <a:ext cx="8458200" cy="3433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It will be necessary to adjust recipes to serve the projected number of customers that are forecast on any given day.</a:t>
            </a:r>
          </a:p>
        </p:txBody>
      </p:sp>
    </p:spTree>
    <p:extLst>
      <p:ext uri="{BB962C8B-B14F-4D97-AF65-F5344CB8AC3E}">
        <p14:creationId xmlns:p14="http://schemas.microsoft.com/office/powerpoint/2010/main" val="4236091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43000" y="457200"/>
            <a:ext cx="7372350" cy="1233488"/>
          </a:xfrm>
        </p:spPr>
        <p:txBody>
          <a:bodyPr>
            <a:no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Increasing the Ingredients in a Standardized Recipe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3200401"/>
            <a:ext cx="8458200" cy="2976562"/>
          </a:xfrm>
        </p:spPr>
        <p:txBody>
          <a:bodyPr/>
          <a:lstStyle/>
          <a:p>
            <a:pPr algn="ctr">
              <a:spcBef>
                <a:spcPts val="0"/>
              </a:spcBef>
              <a:buNone/>
            </a:pPr>
            <a:r>
              <a:rPr lang="en-US" u="sng" dirty="0">
                <a:latin typeface="Arial" pitchFamily="34" charset="0"/>
                <a:cs typeface="Arial" pitchFamily="34" charset="0"/>
              </a:rPr>
              <a:t>number of servings needed</a:t>
            </a:r>
          </a:p>
          <a:p>
            <a:pPr algn="ctr">
              <a:spcBef>
                <a:spcPts val="0"/>
              </a:spcBef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number of servings listed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7866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5"/>
          <p:cNvSpPr txBox="1">
            <a:spLocks/>
          </p:cNvSpPr>
          <p:nvPr/>
        </p:nvSpPr>
        <p:spPr>
          <a:xfrm>
            <a:off x="304800" y="3200401"/>
            <a:ext cx="8458200" cy="2976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6C9E3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Helvetica" panose="020B0504020202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C9E3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 panose="020B05040202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C9E3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anose="020B0504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C9E3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anose="020B0504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C9E3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anose="020B0504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3200" u="sng" dirty="0">
                <a:latin typeface="Arial" pitchFamily="34" charset="0"/>
                <a:cs typeface="Arial" pitchFamily="34" charset="0"/>
              </a:rPr>
              <a:t>number of servings needed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3200" dirty="0">
                <a:latin typeface="Arial" pitchFamily="34" charset="0"/>
                <a:cs typeface="Arial" pitchFamily="34" charset="0"/>
              </a:rPr>
              <a:t>number of servings listed</a:t>
            </a:r>
          </a:p>
          <a:p>
            <a:pPr fontAlgn="auto">
              <a:spcAft>
                <a:spcPts val="0"/>
              </a:spcAft>
            </a:pPr>
            <a:endParaRPr lang="en-US" dirty="0"/>
          </a:p>
        </p:txBody>
      </p:sp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1143000" y="457200"/>
            <a:ext cx="7372350" cy="1233488"/>
          </a:xfrm>
        </p:spPr>
        <p:txBody>
          <a:bodyPr>
            <a:no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Decreasing the Ingredients in a Standardized Recipe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705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Weights and Measures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2895599"/>
            <a:ext cx="8458200" cy="3281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weight/volume of each ingredient is an important part of a standardized recipe, and accuracy is essential to preparing quality products. 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850466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Basics at a Glance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2085975" y="2057400"/>
            <a:ext cx="5486400" cy="4485892"/>
            <a:chOff x="2057400" y="1749625"/>
            <a:chExt cx="5991282" cy="4898704"/>
          </a:xfrm>
        </p:grpSpPr>
        <p:graphicFrame>
          <p:nvGraphicFramePr>
            <p:cNvPr id="15" name="Object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82610167"/>
                </p:ext>
              </p:extLst>
            </p:nvPr>
          </p:nvGraphicFramePr>
          <p:xfrm>
            <a:off x="4452511" y="1749625"/>
            <a:ext cx="3596171" cy="46542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2" imgW="5829257" imgH="7543568" progId="Acrobat.Document.DC">
                    <p:embed/>
                  </p:oleObj>
                </mc:Choice>
                <mc:Fallback>
                  <p:oleObj name="Acrobat Document" r:id="rId2" imgW="5829257" imgH="7543568" progId="Acrobat.Document.DC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4452511" y="1749625"/>
                          <a:ext cx="3596171" cy="4654296"/>
                        </a:xfrm>
                        <a:prstGeom prst="rect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57969649"/>
                </p:ext>
              </p:extLst>
            </p:nvPr>
          </p:nvGraphicFramePr>
          <p:xfrm>
            <a:off x="2057400" y="1871829"/>
            <a:ext cx="3596171" cy="46542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4" imgW="5829257" imgH="7543568" progId="Acrobat.Document.DC">
                    <p:embed/>
                  </p:oleObj>
                </mc:Choice>
                <mc:Fallback>
                  <p:oleObj name="Acrobat Document" r:id="rId4" imgW="5829257" imgH="7543568" progId="Acrobat.Document.DC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2057400" y="1871829"/>
                          <a:ext cx="3596171" cy="4654296"/>
                        </a:xfrm>
                        <a:prstGeom prst="rect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Object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91062181"/>
                </p:ext>
              </p:extLst>
            </p:nvPr>
          </p:nvGraphicFramePr>
          <p:xfrm>
            <a:off x="3855486" y="1932930"/>
            <a:ext cx="3596171" cy="46542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6" imgW="5829257" imgH="7543568" progId="Acrobat.Document.DC">
                    <p:embed/>
                  </p:oleObj>
                </mc:Choice>
                <mc:Fallback>
                  <p:oleObj name="Acrobat Document" r:id="rId6" imgW="5829257" imgH="7543568" progId="Acrobat.Document.DC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3855486" y="1932930"/>
                          <a:ext cx="3596171" cy="4654296"/>
                        </a:xfrm>
                        <a:prstGeom prst="rect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59905652"/>
                </p:ext>
              </p:extLst>
            </p:nvPr>
          </p:nvGraphicFramePr>
          <p:xfrm>
            <a:off x="2743200" y="1990549"/>
            <a:ext cx="3598863" cy="46577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8" imgW="5829257" imgH="7543568" progId="Acrobat.Document.DC">
                    <p:embed/>
                  </p:oleObj>
                </mc:Choice>
                <mc:Fallback>
                  <p:oleObj name="Acrobat Document" r:id="rId8" imgW="5829257" imgH="7543568" progId="Acrobat.Document.DC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2743200" y="1990549"/>
                          <a:ext cx="3598863" cy="4657780"/>
                        </a:xfrm>
                        <a:prstGeom prst="rect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2703464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Cycle Menus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2819399"/>
            <a:ext cx="8458200" cy="3357563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dirty="0"/>
              <a:t>A cycle menu “cycles” or repeats itself on a rotating basis of multiple days or weeks and offers different foods every day. </a:t>
            </a:r>
          </a:p>
        </p:txBody>
      </p:sp>
    </p:spTree>
    <p:extLst>
      <p:ext uri="{BB962C8B-B14F-4D97-AF65-F5344CB8AC3E}">
        <p14:creationId xmlns:p14="http://schemas.microsoft.com/office/powerpoint/2010/main" val="34299832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Food Production Records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2743199"/>
            <a:ext cx="8458200" cy="3433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Food production records provide a place for the manager to record information that communicates to the staff the food items and amounts to prepare and serve.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7617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Food Production Record Requirements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1947067"/>
            <a:ext cx="8686800" cy="4229896"/>
          </a:xfrm>
        </p:spPr>
        <p:txBody>
          <a:bodyPr>
            <a:normAutofit fontScale="92500" lnSpcReduction="10000"/>
          </a:bodyPr>
          <a:lstStyle/>
          <a:p>
            <a:r>
              <a:rPr lang="en-US" sz="2700" dirty="0"/>
              <a:t>Basic Information		</a:t>
            </a:r>
          </a:p>
          <a:p>
            <a:r>
              <a:rPr lang="en-US" sz="2700" dirty="0"/>
              <a:t>Reimbursable Meals</a:t>
            </a:r>
          </a:p>
          <a:p>
            <a:r>
              <a:rPr lang="en-US" sz="2700" dirty="0" err="1"/>
              <a:t>Nonreimbursable</a:t>
            </a:r>
            <a:r>
              <a:rPr lang="en-US" sz="2700" dirty="0"/>
              <a:t> Meals</a:t>
            </a:r>
          </a:p>
          <a:p>
            <a:r>
              <a:rPr lang="en-US" sz="2700" dirty="0"/>
              <a:t>All Menu Items Listed</a:t>
            </a:r>
          </a:p>
          <a:p>
            <a:r>
              <a:rPr lang="en-US" sz="2700" dirty="0"/>
              <a:t>Recipe/Product Number</a:t>
            </a:r>
          </a:p>
          <a:p>
            <a:r>
              <a:rPr lang="en-US" sz="2700" dirty="0"/>
              <a:t>Portion Size</a:t>
            </a:r>
          </a:p>
          <a:p>
            <a:r>
              <a:rPr lang="en-US" sz="2700" dirty="0"/>
              <a:t>Reimbursable Meal Components Provided by Portion Size</a:t>
            </a:r>
          </a:p>
          <a:p>
            <a:r>
              <a:rPr lang="en-US" sz="2700" dirty="0"/>
              <a:t>Meals Planned (Projected), Offered (Prepared), Selected, (Served), and Leftover</a:t>
            </a:r>
          </a:p>
          <a:p>
            <a:r>
              <a:rPr lang="en-US" sz="2700" dirty="0"/>
              <a:t>Verification Signature and Date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0499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Required Information for </a:t>
            </a:r>
            <a:br>
              <a:rPr lang="en-US" sz="3600" dirty="0"/>
            </a:br>
            <a:r>
              <a:rPr lang="en-US" sz="3600" dirty="0"/>
              <a:t>School Meals Production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3047999"/>
            <a:ext cx="8458200" cy="3128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Review the required information on a production record.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644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Food Production Record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3047999"/>
            <a:ext cx="8458200" cy="3128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Identify the required parts of a production record.</a:t>
            </a:r>
          </a:p>
        </p:txBody>
      </p:sp>
    </p:spTree>
    <p:extLst>
      <p:ext uri="{BB962C8B-B14F-4D97-AF65-F5344CB8AC3E}">
        <p14:creationId xmlns:p14="http://schemas.microsoft.com/office/powerpoint/2010/main" val="36287936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</a:t>
            </a:r>
            <a:br>
              <a:rPr lang="en-US" dirty="0"/>
            </a:br>
            <a:r>
              <a:rPr lang="en-US" dirty="0"/>
              <a:t>Production Schedules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Work Production Schedule</a:t>
            </a:r>
          </a:p>
          <a:p>
            <a:pPr>
              <a:spcAft>
                <a:spcPts val="600"/>
              </a:spcAft>
            </a:pPr>
            <a:r>
              <a:rPr lang="en-US" dirty="0"/>
              <a:t>Cleaning Schedule</a:t>
            </a:r>
          </a:p>
          <a:p>
            <a:r>
              <a:rPr lang="en-US" dirty="0"/>
              <a:t>Service Line Food Placement Diagram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3422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Work Production Schedule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3047999"/>
            <a:ext cx="8458200" cy="3128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 work schedule, sometimes called a production schedule, is an excellent tool to help employees stay on task. 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934103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Importance of a </a:t>
            </a:r>
            <a:br>
              <a:rPr lang="en-US" dirty="0"/>
            </a:br>
            <a:r>
              <a:rPr lang="en-US" dirty="0"/>
              <a:t>Work Production Schedule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2438399"/>
            <a:ext cx="8458200" cy="3738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 work production schedule tells each school nutrition employee everything necessary to prepare for meal service, including any pre-preparation for the following day and a time standard for each task. </a:t>
            </a:r>
          </a:p>
        </p:txBody>
      </p:sp>
    </p:spTree>
    <p:extLst>
      <p:ext uri="{BB962C8B-B14F-4D97-AF65-F5344CB8AC3E}">
        <p14:creationId xmlns:p14="http://schemas.microsoft.com/office/powerpoint/2010/main" val="353986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Daily Work Schedule for Food Production and Service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2895599"/>
            <a:ext cx="8458200" cy="3281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Discuss any recommended modifications, additions, or deletions to the schedule.</a:t>
            </a: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62610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Cleaning Schedules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2971799"/>
            <a:ext cx="8458200" cy="3205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Cleaning schedules are a way of organizing daily, weekly, and special cleaning tasks. </a:t>
            </a: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9315098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43000" y="365125"/>
            <a:ext cx="7848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Service Line Food Placement Diagram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2514599"/>
            <a:ext cx="8458200" cy="3662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It is recommended that the school nutrition director work with managers to design a service line food placement diagram that can be standardized for a set period of time or individualized according to the menu. </a:t>
            </a: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876603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Food Quality Standards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3200399"/>
            <a:ext cx="8458200" cy="29765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Foods that look good can entice students to select healthy school meals. 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4562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Food Quality and Performance Assessment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Reviewing completed production records will ensure that: </a:t>
            </a:r>
          </a:p>
          <a:p>
            <a:pPr marL="457200" indent="-220663"/>
            <a:r>
              <a:rPr lang="en-US" dirty="0"/>
              <a:t>The menu is being followed </a:t>
            </a:r>
          </a:p>
          <a:p>
            <a:pPr marL="457200" indent="-220663"/>
            <a:r>
              <a:rPr lang="en-US" dirty="0"/>
              <a:t>High-quality meals that meet students’ nutrition needs and wants are being served</a:t>
            </a:r>
            <a:endParaRPr lang="en-US" sz="3200" dirty="0"/>
          </a:p>
          <a:p>
            <a:pPr marL="457200" indent="-220663"/>
            <a:r>
              <a:rPr lang="en-US" dirty="0"/>
              <a:t>Fiscal accountability is maintained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70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DD476-6DB5-8332-9325-212F3DF5D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ICN and CICN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BDB52-FB7F-43B2-F6AC-03E92A276B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r>
              <a:rPr lang="en-US" sz="5400" dirty="0"/>
              <a:t>theicn.org</a:t>
            </a:r>
          </a:p>
          <a:p>
            <a:r>
              <a:rPr lang="en-US" sz="5400" dirty="0"/>
              <a:t>theicn.org/</a:t>
            </a:r>
            <a:r>
              <a:rPr lang="en-US" sz="5400" dirty="0" err="1"/>
              <a:t>cicn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5732047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 Conclusion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3276599"/>
            <a:ext cx="8458200" cy="2900363"/>
          </a:xfrm>
        </p:spPr>
        <p:txBody>
          <a:bodyPr>
            <a:normAutofit/>
          </a:bodyPr>
          <a:lstStyle/>
          <a:p>
            <a:pPr marL="0" indent="0" algn="ctr" defTabSz="685800" fontAlgn="auto">
              <a:spcBef>
                <a:spcPts val="300"/>
              </a:spcBef>
              <a:buClr>
                <a:srgbClr val="2DA2BF"/>
              </a:buClr>
              <a:buNone/>
            </a:pPr>
            <a:r>
              <a:rPr lang="en-US" sz="3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SMART Goals</a:t>
            </a:r>
          </a:p>
        </p:txBody>
      </p:sp>
    </p:spTree>
    <p:extLst>
      <p:ext uri="{BB962C8B-B14F-4D97-AF65-F5344CB8AC3E}">
        <p14:creationId xmlns:p14="http://schemas.microsoft.com/office/powerpoint/2010/main" val="359320948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10489</TotalTime>
  <Words>700</Words>
  <Application>Microsoft Office PowerPoint</Application>
  <PresentationFormat>On-screen Show (4:3)</PresentationFormat>
  <Paragraphs>81</Paragraphs>
  <Slides>31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0" baseType="lpstr">
      <vt:lpstr>Arial</vt:lpstr>
      <vt:lpstr>Calibri</vt:lpstr>
      <vt:lpstr>Helvetica</vt:lpstr>
      <vt:lpstr>Custom Design</vt:lpstr>
      <vt:lpstr>2_Custom Design</vt:lpstr>
      <vt:lpstr>1_Custom Design</vt:lpstr>
      <vt:lpstr>3_Custom Design</vt:lpstr>
      <vt:lpstr>4_Custom Design</vt:lpstr>
      <vt:lpstr>Acrobat Document</vt:lpstr>
      <vt:lpstr>Food Production and Operation Management</vt:lpstr>
      <vt:lpstr>Lesson Objectives</vt:lpstr>
      <vt:lpstr>Lesson Objectives, continued</vt:lpstr>
      <vt:lpstr>Change</vt:lpstr>
      <vt:lpstr>Role of the  School Nutrition Director</vt:lpstr>
      <vt:lpstr>Food Production System</vt:lpstr>
      <vt:lpstr>Principles of Food Production</vt:lpstr>
      <vt:lpstr>Developing and Using Standardized Recipes</vt:lpstr>
      <vt:lpstr>Benefits of a  Standardized Recipe</vt:lpstr>
      <vt:lpstr>Standardized USDA Recipes</vt:lpstr>
      <vt:lpstr>Procedures Instead of a Recipe</vt:lpstr>
      <vt:lpstr>Recipe Adjustment</vt:lpstr>
      <vt:lpstr>Increasing the Ingredients in a Standardized Recipe</vt:lpstr>
      <vt:lpstr>Decreasing the Ingredients in a Standardized Recipe</vt:lpstr>
      <vt:lpstr>Weights and Measures</vt:lpstr>
      <vt:lpstr>Basics at a Glance</vt:lpstr>
      <vt:lpstr>Using Cycle Menus</vt:lpstr>
      <vt:lpstr>Food Production Records</vt:lpstr>
      <vt:lpstr>Food Production Record Requirements</vt:lpstr>
      <vt:lpstr>Required Information for  School Meals Production</vt:lpstr>
      <vt:lpstr>Food Production Record</vt:lpstr>
      <vt:lpstr>Types of  Production Schedules</vt:lpstr>
      <vt:lpstr>Work Production Schedule</vt:lpstr>
      <vt:lpstr>Importance of a  Work Production Schedule</vt:lpstr>
      <vt:lpstr>Daily Work Schedule for Food Production and Service</vt:lpstr>
      <vt:lpstr>Cleaning Schedules</vt:lpstr>
      <vt:lpstr>Service Line Food Placement Diagram</vt:lpstr>
      <vt:lpstr>Food Quality Standards</vt:lpstr>
      <vt:lpstr>Food Quality and Performance Assessment</vt:lpstr>
      <vt:lpstr>ICN and CICN Resources</vt:lpstr>
      <vt:lpstr> Conclusion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 Accountability, Integrity, and the Role of the Director</dc:title>
  <dc:creator>Evelina Cross</dc:creator>
  <cp:lastModifiedBy>Patrick Butler</cp:lastModifiedBy>
  <cp:revision>198</cp:revision>
  <cp:lastPrinted>2017-10-26T19:38:58Z</cp:lastPrinted>
  <dcterms:created xsi:type="dcterms:W3CDTF">2010-05-11T13:09:19Z</dcterms:created>
  <dcterms:modified xsi:type="dcterms:W3CDTF">2025-03-11T19:58:15Z</dcterms:modified>
</cp:coreProperties>
</file>