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19"/>
  </p:notesMasterIdLst>
  <p:handoutMasterIdLst>
    <p:handoutMasterId r:id="rId20"/>
  </p:handoutMasterIdLst>
  <p:sldIdLst>
    <p:sldId id="284" r:id="rId6"/>
    <p:sldId id="286" r:id="rId7"/>
    <p:sldId id="287" r:id="rId8"/>
    <p:sldId id="288" r:id="rId9"/>
    <p:sldId id="289" r:id="rId10"/>
    <p:sldId id="290" r:id="rId11"/>
    <p:sldId id="291" r:id="rId12"/>
    <p:sldId id="292" r:id="rId13"/>
    <p:sldId id="293" r:id="rId14"/>
    <p:sldId id="294" r:id="rId15"/>
    <p:sldId id="782" r:id="rId16"/>
    <p:sldId id="295" r:id="rId17"/>
    <p:sldId id="297" r:id="rId18"/>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wanda Oswalt Morse" initials="LOM" lastIdx="1" clrIdx="0">
    <p:extLst>
      <p:ext uri="{19B8F6BF-5375-455C-9EA6-DF929625EA0E}">
        <p15:presenceInfo xmlns:p15="http://schemas.microsoft.com/office/powerpoint/2012/main" userId="Lewanda Oswalt Mor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90" autoAdjust="0"/>
    <p:restoredTop sz="86410"/>
  </p:normalViewPr>
  <p:slideViewPr>
    <p:cSldViewPr>
      <p:cViewPr varScale="1">
        <p:scale>
          <a:sx n="72" d="100"/>
          <a:sy n="72" d="100"/>
        </p:scale>
        <p:origin x="58" y="2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1/24/2022</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1/24/2022</a:t>
            </a:fld>
            <a:endParaRPr lang="en-US" dirty="0"/>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a:prstGeom prst="rect">
            <a:avLst/>
          </a:prstGeom>
        </p:spPr>
        <p:txBody>
          <a:bodyPr>
            <a:normAutofit fontScale="90000"/>
          </a:bodyPr>
          <a:lstStyle>
            <a:lvl1pPr algn="ctr">
              <a:defRPr b="1"/>
            </a:lvl1pPr>
          </a:lstStyle>
          <a:p>
            <a:r>
              <a:rPr lang="en-US" dirty="0"/>
              <a:t>Click to edit Master title style</a:t>
            </a:r>
            <a:endParaRPr lang="en-US" b="1" dirty="0"/>
          </a:p>
        </p:txBody>
      </p:sp>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1/24/2022</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ideo" Target="https://www.youtube.com/embed/HxalDnmQkRQ"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600200" y="990600"/>
            <a:ext cx="6629400" cy="2159000"/>
          </a:xfrm>
        </p:spPr>
        <p:txBody>
          <a:bodyPr>
            <a:normAutofit/>
          </a:bodyPr>
          <a:lstStyle/>
          <a:p>
            <a:r>
              <a:rPr lang="en-US" dirty="0"/>
              <a:t>Program Accountability, Integrity, and the Role of the Director </a:t>
            </a:r>
          </a:p>
        </p:txBody>
      </p:sp>
    </p:spTree>
    <p:extLst>
      <p:ext uri="{BB962C8B-B14F-4D97-AF65-F5344CB8AC3E}">
        <p14:creationId xmlns:p14="http://schemas.microsoft.com/office/powerpoint/2010/main" val="3676432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Lesson Objectives</a:t>
            </a:r>
            <a:endParaRPr lang="en-US" dirty="0"/>
          </a:p>
        </p:txBody>
      </p:sp>
      <p:sp>
        <p:nvSpPr>
          <p:cNvPr id="6" name="Content Placeholder 5"/>
          <p:cNvSpPr>
            <a:spLocks noGrp="1"/>
          </p:cNvSpPr>
          <p:nvPr>
            <p:ph idx="1"/>
          </p:nvPr>
        </p:nvSpPr>
        <p:spPr/>
        <p:txBody>
          <a:bodyPr/>
          <a:lstStyle/>
          <a:p>
            <a:pPr>
              <a:spcAft>
                <a:spcPts val="1200"/>
              </a:spcAft>
            </a:pPr>
            <a:r>
              <a:rPr lang="en-US" dirty="0"/>
              <a:t>Identify the Federal School Nutrition Programs (SNP).</a:t>
            </a:r>
          </a:p>
          <a:p>
            <a:pPr>
              <a:spcAft>
                <a:spcPts val="1200"/>
              </a:spcAft>
            </a:pPr>
            <a:r>
              <a:rPr lang="en-US" dirty="0"/>
              <a:t>Identify the professional standards required of school nutrition personnel and the role of ICN in training.</a:t>
            </a:r>
          </a:p>
          <a:p>
            <a:pPr>
              <a:spcAft>
                <a:spcPts val="1200"/>
              </a:spcAft>
            </a:pPr>
            <a:r>
              <a:rPr lang="en-US" dirty="0"/>
              <a:t>Describe the school nutrition director’s leadership role in achieving the purpose and goals of the SNP.</a:t>
            </a:r>
          </a:p>
        </p:txBody>
      </p:sp>
    </p:spTree>
    <p:extLst>
      <p:ext uri="{BB962C8B-B14F-4D97-AF65-F5344CB8AC3E}">
        <p14:creationId xmlns:p14="http://schemas.microsoft.com/office/powerpoint/2010/main" val="2271227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Program History</a:t>
            </a:r>
            <a:endParaRPr lang="en-US" dirty="0"/>
          </a:p>
        </p:txBody>
      </p:sp>
      <p:sp>
        <p:nvSpPr>
          <p:cNvPr id="6" name="Content Placeholder 5"/>
          <p:cNvSpPr>
            <a:spLocks noGrp="1"/>
          </p:cNvSpPr>
          <p:nvPr>
            <p:ph idx="1"/>
          </p:nvPr>
        </p:nvSpPr>
        <p:spPr/>
        <p:txBody>
          <a:bodyPr/>
          <a:lstStyle/>
          <a:p>
            <a:r>
              <a:rPr lang="en-US" dirty="0"/>
              <a:t>Does anyone know what year the National School Lunch Act was passed by Congress?</a:t>
            </a:r>
          </a:p>
          <a:p>
            <a:endParaRPr lang="en-US" dirty="0"/>
          </a:p>
          <a:p>
            <a:r>
              <a:rPr lang="en-US" dirty="0"/>
              <a:t>Why did Congress authorize schools to serve lunches to children?</a:t>
            </a:r>
          </a:p>
          <a:p>
            <a:pPr marL="0" indent="0">
              <a:buNone/>
            </a:pPr>
            <a:endParaRPr lang="en-US" dirty="0"/>
          </a:p>
        </p:txBody>
      </p:sp>
    </p:spTree>
    <p:extLst>
      <p:ext uri="{BB962C8B-B14F-4D97-AF65-F5344CB8AC3E}">
        <p14:creationId xmlns:p14="http://schemas.microsoft.com/office/powerpoint/2010/main" val="23117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Child Nutrition Programs</a:t>
            </a:r>
          </a:p>
        </p:txBody>
      </p:sp>
      <p:sp>
        <p:nvSpPr>
          <p:cNvPr id="6" name="Content Placeholder 5"/>
          <p:cNvSpPr>
            <a:spLocks noGrp="1"/>
          </p:cNvSpPr>
          <p:nvPr>
            <p:ph idx="1"/>
          </p:nvPr>
        </p:nvSpPr>
        <p:spPr>
          <a:xfrm>
            <a:off x="304800" y="2438401"/>
            <a:ext cx="8458200" cy="3738562"/>
          </a:xfrm>
        </p:spPr>
        <p:txBody>
          <a:bodyPr>
            <a:normAutofit/>
          </a:bodyPr>
          <a:lstStyle/>
          <a:p>
            <a:pPr marL="0" indent="0">
              <a:buNone/>
            </a:pPr>
            <a:r>
              <a:rPr lang="en-US" dirty="0"/>
              <a:t>The School Breakfast Program, Afterschool Snack Program, Fresh Fruit and Vegetable Program, Child and Adult Care Food Program, and Summer Food Service Program are all under the umbrella of the National School Lunch Act.</a:t>
            </a:r>
          </a:p>
          <a:p>
            <a:endParaRPr lang="en-US" sz="3400" dirty="0"/>
          </a:p>
        </p:txBody>
      </p:sp>
    </p:spTree>
    <p:extLst>
      <p:ext uri="{BB962C8B-B14F-4D97-AF65-F5344CB8AC3E}">
        <p14:creationId xmlns:p14="http://schemas.microsoft.com/office/powerpoint/2010/main" val="3254992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Federal, State, and </a:t>
            </a:r>
            <a:r>
              <a:rPr lang="en-US" dirty="0" smtClean="0"/>
              <a:t/>
            </a:r>
            <a:br>
              <a:rPr lang="en-US" dirty="0" smtClean="0"/>
            </a:br>
            <a:r>
              <a:rPr lang="en-US" dirty="0" smtClean="0"/>
              <a:t>Local </a:t>
            </a:r>
            <a:r>
              <a:rPr lang="en-US" dirty="0"/>
              <a:t>Partnerships</a:t>
            </a:r>
          </a:p>
        </p:txBody>
      </p:sp>
      <p:sp>
        <p:nvSpPr>
          <p:cNvPr id="6" name="Content Placeholder 5"/>
          <p:cNvSpPr>
            <a:spLocks noGrp="1"/>
          </p:cNvSpPr>
          <p:nvPr>
            <p:ph idx="1"/>
          </p:nvPr>
        </p:nvSpPr>
        <p:spPr>
          <a:xfrm>
            <a:off x="304800" y="3124199"/>
            <a:ext cx="8458200" cy="3052763"/>
          </a:xfrm>
        </p:spPr>
        <p:txBody>
          <a:bodyPr/>
          <a:lstStyle/>
          <a:p>
            <a:pPr marL="0" indent="0">
              <a:buNone/>
            </a:pPr>
            <a:r>
              <a:rPr lang="en-US" dirty="0"/>
              <a:t>How do child nutrition programs differ from other food service operations?</a:t>
            </a:r>
          </a:p>
          <a:p>
            <a:pPr marL="0" indent="0">
              <a:buNone/>
            </a:pPr>
            <a:endParaRPr lang="en-US" dirty="0"/>
          </a:p>
        </p:txBody>
      </p:sp>
    </p:spTree>
    <p:extLst>
      <p:ext uri="{BB962C8B-B14F-4D97-AF65-F5344CB8AC3E}">
        <p14:creationId xmlns:p14="http://schemas.microsoft.com/office/powerpoint/2010/main" val="291410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Professional Standards</a:t>
            </a:r>
          </a:p>
        </p:txBody>
      </p:sp>
      <p:sp>
        <p:nvSpPr>
          <p:cNvPr id="6" name="Content Placeholder 5"/>
          <p:cNvSpPr>
            <a:spLocks noGrp="1"/>
          </p:cNvSpPr>
          <p:nvPr>
            <p:ph idx="1"/>
          </p:nvPr>
        </p:nvSpPr>
        <p:spPr>
          <a:xfrm>
            <a:off x="304800" y="2438400"/>
            <a:ext cx="8458200" cy="3738562"/>
          </a:xfrm>
        </p:spPr>
        <p:txBody>
          <a:bodyPr/>
          <a:lstStyle/>
          <a:p>
            <a:pPr marL="0" indent="0">
              <a:buNone/>
            </a:pPr>
            <a:r>
              <a:rPr lang="en-US" dirty="0"/>
              <a:t>The rule requires a minimum amount of annual training hours for all State directors of school nutrition programs, State directors of distributing agencies, school nutrition program directors, managers, and staff.</a:t>
            </a:r>
          </a:p>
          <a:p>
            <a:endParaRPr lang="en-US" dirty="0"/>
          </a:p>
        </p:txBody>
      </p:sp>
    </p:spTree>
    <p:extLst>
      <p:ext uri="{BB962C8B-B14F-4D97-AF65-F5344CB8AC3E}">
        <p14:creationId xmlns:p14="http://schemas.microsoft.com/office/powerpoint/2010/main" val="1273582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Role of the Institute of Child Nutrition</a:t>
            </a:r>
          </a:p>
        </p:txBody>
      </p:sp>
      <p:sp>
        <p:nvSpPr>
          <p:cNvPr id="6" name="Content Placeholder 5"/>
          <p:cNvSpPr>
            <a:spLocks noGrp="1"/>
          </p:cNvSpPr>
          <p:nvPr>
            <p:ph idx="1"/>
          </p:nvPr>
        </p:nvSpPr>
        <p:spPr>
          <a:xfrm>
            <a:off x="304800" y="2285999"/>
            <a:ext cx="8458200" cy="3890963"/>
          </a:xfrm>
        </p:spPr>
        <p:txBody>
          <a:bodyPr/>
          <a:lstStyle/>
          <a:p>
            <a:pPr marL="0" indent="0">
              <a:buNone/>
            </a:pPr>
            <a:r>
              <a:rPr lang="en-US" dirty="0"/>
              <a:t>The Institute of Child Nutrition (ICN), part of the School of Applied Sciences at </a:t>
            </a:r>
            <a:r>
              <a:rPr lang="en-US" dirty="0" smtClean="0"/>
              <a:t>the </a:t>
            </a:r>
            <a:r>
              <a:rPr lang="en-US" dirty="0"/>
              <a:t>University of Mississippi, is the only </a:t>
            </a:r>
            <a:r>
              <a:rPr lang="en-US" dirty="0" smtClean="0"/>
              <a:t>federally </a:t>
            </a:r>
            <a:r>
              <a:rPr lang="en-US" dirty="0"/>
              <a:t>funded national center dedicated to applied research, education and training, and technical assistance for child nutrition programs.</a:t>
            </a:r>
          </a:p>
          <a:p>
            <a:endParaRPr lang="en-US" dirty="0"/>
          </a:p>
        </p:txBody>
      </p:sp>
    </p:spTree>
    <p:extLst>
      <p:ext uri="{BB962C8B-B14F-4D97-AF65-F5344CB8AC3E}">
        <p14:creationId xmlns:p14="http://schemas.microsoft.com/office/powerpoint/2010/main" val="1262627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ICN Resources</a:t>
            </a:r>
          </a:p>
        </p:txBody>
      </p:sp>
      <p:sp>
        <p:nvSpPr>
          <p:cNvPr id="6" name="Content Placeholder 5"/>
          <p:cNvSpPr>
            <a:spLocks noGrp="1"/>
          </p:cNvSpPr>
          <p:nvPr>
            <p:ph idx="1"/>
          </p:nvPr>
        </p:nvSpPr>
        <p:spPr>
          <a:xfrm>
            <a:off x="304800" y="1947066"/>
            <a:ext cx="8458200" cy="4529933"/>
          </a:xfrm>
        </p:spPr>
        <p:txBody>
          <a:bodyPr>
            <a:normAutofit fontScale="92500" lnSpcReduction="20000"/>
          </a:bodyPr>
          <a:lstStyle/>
          <a:p>
            <a:pPr lvl="0">
              <a:spcAft>
                <a:spcPts val="600"/>
              </a:spcAft>
            </a:pPr>
            <a:r>
              <a:rPr lang="en-US" dirty="0" err="1" smtClean="0"/>
              <a:t>iLearn</a:t>
            </a:r>
            <a:r>
              <a:rPr lang="en-US" dirty="0" smtClean="0"/>
              <a:t> </a:t>
            </a:r>
            <a:r>
              <a:rPr lang="en-US" dirty="0"/>
              <a:t>courses</a:t>
            </a:r>
          </a:p>
          <a:p>
            <a:pPr lvl="0">
              <a:spcAft>
                <a:spcPts val="600"/>
              </a:spcAft>
            </a:pPr>
            <a:r>
              <a:rPr lang="en-US" dirty="0"/>
              <a:t>Face-to-face trainings</a:t>
            </a:r>
          </a:p>
          <a:p>
            <a:pPr lvl="0">
              <a:spcAft>
                <a:spcPts val="600"/>
              </a:spcAft>
            </a:pPr>
            <a:r>
              <a:rPr lang="en-US" dirty="0"/>
              <a:t>Child Nutrition Archives</a:t>
            </a:r>
          </a:p>
          <a:p>
            <a:pPr lvl="0">
              <a:spcAft>
                <a:spcPts val="600"/>
              </a:spcAft>
            </a:pPr>
            <a:r>
              <a:rPr lang="en-US" dirty="0"/>
              <a:t>Applied Research</a:t>
            </a:r>
          </a:p>
          <a:p>
            <a:pPr lvl="0">
              <a:spcAft>
                <a:spcPts val="600"/>
              </a:spcAft>
            </a:pPr>
            <a:r>
              <a:rPr lang="en-US" dirty="0"/>
              <a:t>Posters</a:t>
            </a:r>
          </a:p>
          <a:p>
            <a:pPr lvl="0">
              <a:spcAft>
                <a:spcPts val="600"/>
              </a:spcAft>
            </a:pPr>
            <a:r>
              <a:rPr lang="en-US" dirty="0"/>
              <a:t>Fact sheets</a:t>
            </a:r>
          </a:p>
          <a:p>
            <a:pPr lvl="0">
              <a:spcAft>
                <a:spcPts val="600"/>
              </a:spcAft>
            </a:pPr>
            <a:r>
              <a:rPr lang="en-US" dirty="0"/>
              <a:t>iBites News and podcasts</a:t>
            </a:r>
          </a:p>
          <a:p>
            <a:pPr lvl="0"/>
            <a:r>
              <a:rPr lang="en-US" dirty="0"/>
              <a:t>Help Desk (via email and live customer assistance through our Help Desk line)</a:t>
            </a:r>
          </a:p>
        </p:txBody>
      </p:sp>
    </p:spTree>
    <p:extLst>
      <p:ext uri="{BB962C8B-B14F-4D97-AF65-F5344CB8AC3E}">
        <p14:creationId xmlns:p14="http://schemas.microsoft.com/office/powerpoint/2010/main" val="913192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We </a:t>
            </a:r>
            <a:r>
              <a:rPr lang="en-US" dirty="0" smtClean="0"/>
              <a:t>Are ICN Video</a:t>
            </a:r>
            <a:endParaRPr lang="en-US" dirty="0"/>
          </a:p>
        </p:txBody>
      </p:sp>
      <p:pic>
        <p:nvPicPr>
          <p:cNvPr id="4" name="HxalDnmQkRQ"/>
          <p:cNvPicPr>
            <a:picLocks noGrp="1" noRot="1" noChangeAspect="1"/>
          </p:cNvPicPr>
          <p:nvPr>
            <p:ph idx="1"/>
            <a:videoFile r:link="rId1"/>
          </p:nvPr>
        </p:nvPicPr>
        <p:blipFill>
          <a:blip r:embed="rId3"/>
          <a:stretch>
            <a:fillRect/>
          </a:stretch>
        </p:blipFill>
        <p:spPr>
          <a:xfrm>
            <a:off x="2286000" y="2362200"/>
            <a:ext cx="4572000" cy="3333750"/>
          </a:xfrm>
          <a:prstGeom prst="rect">
            <a:avLst/>
          </a:prstGeom>
        </p:spPr>
      </p:pic>
    </p:spTree>
    <p:extLst>
      <p:ext uri="{BB962C8B-B14F-4D97-AF65-F5344CB8AC3E}">
        <p14:creationId xmlns:p14="http://schemas.microsoft.com/office/powerpoint/2010/main" val="3885614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The School Nutrition Director as a Leader</a:t>
            </a:r>
            <a:endParaRPr lang="en-US" dirty="0"/>
          </a:p>
        </p:txBody>
      </p:sp>
      <p:sp>
        <p:nvSpPr>
          <p:cNvPr id="6" name="Content Placeholder 5"/>
          <p:cNvSpPr>
            <a:spLocks noGrp="1"/>
          </p:cNvSpPr>
          <p:nvPr>
            <p:ph idx="1"/>
          </p:nvPr>
        </p:nvSpPr>
        <p:spPr>
          <a:xfrm>
            <a:off x="304800" y="2285999"/>
            <a:ext cx="8458200" cy="3890963"/>
          </a:xfrm>
        </p:spPr>
        <p:txBody>
          <a:bodyPr>
            <a:normAutofit/>
          </a:bodyPr>
          <a:lstStyle/>
          <a:p>
            <a:pPr indent="0">
              <a:buNone/>
            </a:pPr>
            <a:r>
              <a:rPr lang="en-US" dirty="0"/>
              <a:t>A basic principle of managing a SNP is that the role of the director is one of leadership.  Good leadership is essential for success as a school nutrition director, and it requires a myriad of skills</a:t>
            </a:r>
            <a:r>
              <a:rPr lang="en-US" sz="3600" dirty="0"/>
              <a:t>. </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80253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Role </a:t>
            </a:r>
            <a:r>
              <a:rPr lang="en-US" dirty="0"/>
              <a:t>of the School Nutrition Director – Accountability</a:t>
            </a:r>
          </a:p>
        </p:txBody>
      </p:sp>
      <p:sp>
        <p:nvSpPr>
          <p:cNvPr id="5" name="Content Placeholder 4"/>
          <p:cNvSpPr>
            <a:spLocks noGrp="1"/>
          </p:cNvSpPr>
          <p:nvPr>
            <p:ph idx="1"/>
          </p:nvPr>
        </p:nvSpPr>
        <p:spPr>
          <a:xfrm>
            <a:off x="2352675" y="1981200"/>
            <a:ext cx="4953000" cy="4529933"/>
          </a:xfrm>
        </p:spPr>
        <p:txBody>
          <a:bodyPr>
            <a:normAutofit fontScale="70000" lnSpcReduction="20000"/>
          </a:bodyPr>
          <a:lstStyle/>
          <a:p>
            <a:pPr>
              <a:spcAft>
                <a:spcPts val="600"/>
              </a:spcAft>
            </a:pPr>
            <a:r>
              <a:rPr lang="en-US" dirty="0" smtClean="0"/>
              <a:t>Leadership and Accountability</a:t>
            </a:r>
          </a:p>
          <a:p>
            <a:pPr>
              <a:spcAft>
                <a:spcPts val="600"/>
              </a:spcAft>
            </a:pPr>
            <a:r>
              <a:rPr lang="en-US" dirty="0" smtClean="0"/>
              <a:t>Types of Accountability</a:t>
            </a:r>
          </a:p>
          <a:p>
            <a:pPr>
              <a:spcAft>
                <a:spcPts val="600"/>
              </a:spcAft>
            </a:pPr>
            <a:r>
              <a:rPr lang="en-US" dirty="0" smtClean="0"/>
              <a:t>Nutrition Accountability</a:t>
            </a:r>
          </a:p>
          <a:p>
            <a:pPr>
              <a:spcAft>
                <a:spcPts val="600"/>
              </a:spcAft>
            </a:pPr>
            <a:r>
              <a:rPr lang="en-US" dirty="0" smtClean="0"/>
              <a:t>Financial Accountability</a:t>
            </a:r>
          </a:p>
          <a:p>
            <a:pPr>
              <a:spcAft>
                <a:spcPts val="600"/>
              </a:spcAft>
            </a:pPr>
            <a:r>
              <a:rPr lang="en-US" dirty="0" smtClean="0"/>
              <a:t>Program Access Accountability</a:t>
            </a:r>
          </a:p>
          <a:p>
            <a:pPr>
              <a:spcAft>
                <a:spcPts val="600"/>
              </a:spcAft>
            </a:pPr>
            <a:r>
              <a:rPr lang="en-US" dirty="0" smtClean="0"/>
              <a:t>School Wellness Accountability</a:t>
            </a:r>
          </a:p>
          <a:p>
            <a:pPr>
              <a:spcAft>
                <a:spcPts val="600"/>
              </a:spcAft>
            </a:pPr>
            <a:r>
              <a:rPr lang="en-US" dirty="0" smtClean="0"/>
              <a:t>Accountability</a:t>
            </a:r>
          </a:p>
          <a:p>
            <a:pPr>
              <a:spcAft>
                <a:spcPts val="600"/>
              </a:spcAft>
            </a:pPr>
            <a:r>
              <a:rPr lang="en-US" dirty="0" smtClean="0"/>
              <a:t>Compliance</a:t>
            </a:r>
          </a:p>
          <a:p>
            <a:pPr>
              <a:spcAft>
                <a:spcPts val="600"/>
              </a:spcAft>
            </a:pPr>
            <a:r>
              <a:rPr lang="en-US" dirty="0" smtClean="0"/>
              <a:t>Knowledge, Skills and Abilities</a:t>
            </a:r>
          </a:p>
          <a:p>
            <a:pPr>
              <a:spcAft>
                <a:spcPts val="600"/>
              </a:spcAft>
            </a:pPr>
            <a:r>
              <a:rPr lang="en-US" dirty="0" smtClean="0"/>
              <a:t>Leadership and Integrity</a:t>
            </a:r>
          </a:p>
          <a:p>
            <a:endParaRPr lang="en-US" dirty="0"/>
          </a:p>
        </p:txBody>
      </p:sp>
    </p:spTree>
    <p:extLst>
      <p:ext uri="{BB962C8B-B14F-4D97-AF65-F5344CB8AC3E}">
        <p14:creationId xmlns:p14="http://schemas.microsoft.com/office/powerpoint/2010/main" val="81349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effectLst>
                  <a:outerShdw blurRad="38100" dist="38100" dir="2700000" algn="tl">
                    <a:srgbClr val="000000">
                      <a:alpha val="43137"/>
                    </a:srgbClr>
                  </a:outerShdw>
                </a:effectLst>
              </a:rPr>
              <a:t>Job </a:t>
            </a:r>
            <a:r>
              <a:rPr lang="en-US" dirty="0">
                <a:effectLst>
                  <a:outerShdw blurRad="38100" dist="38100" dir="2700000" algn="tl">
                    <a:srgbClr val="000000">
                      <a:alpha val="43137"/>
                    </a:srgbClr>
                  </a:outerShdw>
                </a:effectLst>
              </a:rPr>
              <a:t>Description</a:t>
            </a:r>
            <a:endParaRPr lang="en-US" dirty="0"/>
          </a:p>
        </p:txBody>
      </p:sp>
      <p:sp>
        <p:nvSpPr>
          <p:cNvPr id="6" name="Content Placeholder 5"/>
          <p:cNvSpPr>
            <a:spLocks noGrp="1"/>
          </p:cNvSpPr>
          <p:nvPr>
            <p:ph idx="1"/>
          </p:nvPr>
        </p:nvSpPr>
        <p:spPr/>
        <p:txBody>
          <a:bodyPr/>
          <a:lstStyle/>
          <a:p>
            <a:pPr lvl="0">
              <a:spcAft>
                <a:spcPts val="1200"/>
              </a:spcAft>
            </a:pPr>
            <a:r>
              <a:rPr lang="en-US" dirty="0"/>
              <a:t>How do these areas compare to my own job description?  </a:t>
            </a:r>
          </a:p>
          <a:p>
            <a:pPr lvl="0">
              <a:spcAft>
                <a:spcPts val="1200"/>
              </a:spcAft>
            </a:pPr>
            <a:r>
              <a:rPr lang="en-US" dirty="0"/>
              <a:t>Would revisions make my job description more complete?  </a:t>
            </a:r>
          </a:p>
          <a:p>
            <a:pPr lvl="0"/>
            <a:r>
              <a:rPr lang="en-US" dirty="0"/>
              <a:t>Are there responsibilities listed in the example that are not required of my position?</a:t>
            </a:r>
          </a:p>
        </p:txBody>
      </p:sp>
    </p:spTree>
    <p:extLst>
      <p:ext uri="{BB962C8B-B14F-4D97-AF65-F5344CB8AC3E}">
        <p14:creationId xmlns:p14="http://schemas.microsoft.com/office/powerpoint/2010/main" val="3705525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464646"/>
                </a:solidFill>
                <a:latin typeface="Arial" pitchFamily="34" charset="0"/>
                <a:cs typeface="Arial" pitchFamily="34" charset="0"/>
              </a:rPr>
              <a:t> </a:t>
            </a:r>
            <a:r>
              <a:rPr lang="en-US" dirty="0">
                <a:latin typeface="Arial" pitchFamily="34" charset="0"/>
                <a:cs typeface="Arial" pitchFamily="34" charset="0"/>
              </a:rPr>
              <a:t>Conclusion</a:t>
            </a:r>
            <a:endParaRPr lang="en-US" dirty="0"/>
          </a:p>
        </p:txBody>
      </p:sp>
      <p:sp>
        <p:nvSpPr>
          <p:cNvPr id="6" name="Content Placeholder 5"/>
          <p:cNvSpPr>
            <a:spLocks noGrp="1"/>
          </p:cNvSpPr>
          <p:nvPr>
            <p:ph idx="1"/>
          </p:nvPr>
        </p:nvSpPr>
        <p:spPr>
          <a:xfrm>
            <a:off x="304800" y="3276599"/>
            <a:ext cx="8458200" cy="2900363"/>
          </a:xfrm>
        </p:spPr>
        <p:txBody>
          <a:bodyPr>
            <a:normAutofit/>
          </a:bodyPr>
          <a:lstStyle/>
          <a:p>
            <a:pPr marL="0" indent="0" algn="ctr" defTabSz="685800" fontAlgn="auto">
              <a:spcBef>
                <a:spcPts val="300"/>
              </a:spcBef>
              <a:buClr>
                <a:srgbClr val="2DA2BF"/>
              </a:buClr>
              <a:buNone/>
            </a:pPr>
            <a:r>
              <a:rPr lang="en-US" sz="3600" dirty="0">
                <a:solidFill>
                  <a:prstClr val="black"/>
                </a:solidFill>
                <a:latin typeface="Arial" pitchFamily="34" charset="0"/>
                <a:cs typeface="Arial" pitchFamily="34" charset="0"/>
              </a:rPr>
              <a:t>SMART Goals</a:t>
            </a:r>
          </a:p>
        </p:txBody>
      </p:sp>
    </p:spTree>
    <p:extLst>
      <p:ext uri="{BB962C8B-B14F-4D97-AF65-F5344CB8AC3E}">
        <p14:creationId xmlns:p14="http://schemas.microsoft.com/office/powerpoint/2010/main" val="412036254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10821</TotalTime>
  <Words>393</Words>
  <Application>Microsoft Office PowerPoint</Application>
  <PresentationFormat>On-screen Show (4:3)</PresentationFormat>
  <Paragraphs>46</Paragraphs>
  <Slides>13</Slides>
  <Notes>0</Notes>
  <HiddenSlides>0</HiddenSlides>
  <MMClips>1</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13</vt:i4>
      </vt:variant>
    </vt:vector>
  </HeadingPairs>
  <TitlesOfParts>
    <vt:vector size="21" baseType="lpstr">
      <vt:lpstr>Arial</vt:lpstr>
      <vt:lpstr>Calibri</vt:lpstr>
      <vt:lpstr>Helvetica</vt:lpstr>
      <vt:lpstr>Custom Design</vt:lpstr>
      <vt:lpstr>2_Custom Design</vt:lpstr>
      <vt:lpstr>1_Custom Design</vt:lpstr>
      <vt:lpstr>3_Custom Design</vt:lpstr>
      <vt:lpstr>4_Custom Design</vt:lpstr>
      <vt:lpstr>Program Accountability, Integrity, and the Role of the Director </vt:lpstr>
      <vt:lpstr>Lesson Objectives</vt:lpstr>
      <vt:lpstr>Program History</vt:lpstr>
      <vt:lpstr>Child Nutrition Programs</vt:lpstr>
      <vt:lpstr>Federal, State, and  Local Partnerships</vt:lpstr>
      <vt:lpstr>Professional Standards</vt:lpstr>
      <vt:lpstr>Role of the Institute of Child Nutrition</vt:lpstr>
      <vt:lpstr>ICN Resources</vt:lpstr>
      <vt:lpstr>We Are ICN Video</vt:lpstr>
      <vt:lpstr>The School Nutrition Director as a Leader</vt:lpstr>
      <vt:lpstr>Role of the School Nutrition Director – Accountability</vt:lpstr>
      <vt:lpstr>Job Description</vt:lpstr>
      <vt:lpstr> Conclusion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Vicki Howe</cp:lastModifiedBy>
  <cp:revision>197</cp:revision>
  <cp:lastPrinted>2017-10-26T19:38:58Z</cp:lastPrinted>
  <dcterms:created xsi:type="dcterms:W3CDTF">2010-05-11T13:09:19Z</dcterms:created>
  <dcterms:modified xsi:type="dcterms:W3CDTF">2022-01-24T15:39:43Z</dcterms:modified>
</cp:coreProperties>
</file>