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theme/theme4.xml" ContentType="application/vnd.openxmlformats-officedocument.theme+xml"/>
  <Override PartName="/ppt/slideLayouts/slideLayout1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 id="2147483759" r:id="rId2"/>
    <p:sldMasterId id="2147483744" r:id="rId3"/>
    <p:sldMasterId id="2147483761" r:id="rId4"/>
    <p:sldMasterId id="2147483764" r:id="rId5"/>
  </p:sldMasterIdLst>
  <p:notesMasterIdLst>
    <p:notesMasterId r:id="rId109"/>
  </p:notesMasterIdLst>
  <p:handoutMasterIdLst>
    <p:handoutMasterId r:id="rId110"/>
  </p:handoutMasterIdLst>
  <p:sldIdLst>
    <p:sldId id="298" r:id="rId6"/>
    <p:sldId id="299" r:id="rId7"/>
    <p:sldId id="300" r:id="rId8"/>
    <p:sldId id="301" r:id="rId9"/>
    <p:sldId id="302" r:id="rId10"/>
    <p:sldId id="303" r:id="rId11"/>
    <p:sldId id="304" r:id="rId12"/>
    <p:sldId id="786" r:id="rId13"/>
    <p:sldId id="305" r:id="rId14"/>
    <p:sldId id="306" r:id="rId15"/>
    <p:sldId id="787" r:id="rId16"/>
    <p:sldId id="788" r:id="rId17"/>
    <p:sldId id="353" r:id="rId18"/>
    <p:sldId id="307" r:id="rId19"/>
    <p:sldId id="308" r:id="rId20"/>
    <p:sldId id="309" r:id="rId21"/>
    <p:sldId id="310" r:id="rId22"/>
    <p:sldId id="311" r:id="rId23"/>
    <p:sldId id="312" r:id="rId24"/>
    <p:sldId id="313" r:id="rId25"/>
    <p:sldId id="314" r:id="rId26"/>
    <p:sldId id="315" r:id="rId27"/>
    <p:sldId id="316" r:id="rId28"/>
    <p:sldId id="317" r:id="rId29"/>
    <p:sldId id="318" r:id="rId30"/>
    <p:sldId id="319" r:id="rId31"/>
    <p:sldId id="320" r:id="rId32"/>
    <p:sldId id="321" r:id="rId33"/>
    <p:sldId id="322" r:id="rId34"/>
    <p:sldId id="323" r:id="rId35"/>
    <p:sldId id="324" r:id="rId36"/>
    <p:sldId id="343" r:id="rId37"/>
    <p:sldId id="325" r:id="rId38"/>
    <p:sldId id="326" r:id="rId39"/>
    <p:sldId id="327" r:id="rId40"/>
    <p:sldId id="328" r:id="rId41"/>
    <p:sldId id="329" r:id="rId42"/>
    <p:sldId id="330" r:id="rId43"/>
    <p:sldId id="331" r:id="rId44"/>
    <p:sldId id="333" r:id="rId45"/>
    <p:sldId id="334" r:id="rId46"/>
    <p:sldId id="335" r:id="rId47"/>
    <p:sldId id="336" r:id="rId48"/>
    <p:sldId id="337" r:id="rId49"/>
    <p:sldId id="338" r:id="rId50"/>
    <p:sldId id="339" r:id="rId51"/>
    <p:sldId id="340" r:id="rId52"/>
    <p:sldId id="341" r:id="rId53"/>
    <p:sldId id="784" r:id="rId54"/>
    <p:sldId id="342" r:id="rId55"/>
    <p:sldId id="332" r:id="rId56"/>
    <p:sldId id="344" r:id="rId57"/>
    <p:sldId id="345" r:id="rId58"/>
    <p:sldId id="346" r:id="rId59"/>
    <p:sldId id="347" r:id="rId60"/>
    <p:sldId id="348" r:id="rId61"/>
    <p:sldId id="349" r:id="rId62"/>
    <p:sldId id="350" r:id="rId63"/>
    <p:sldId id="351" r:id="rId64"/>
    <p:sldId id="352" r:id="rId65"/>
    <p:sldId id="354" r:id="rId66"/>
    <p:sldId id="355" r:id="rId67"/>
    <p:sldId id="356" r:id="rId68"/>
    <p:sldId id="357" r:id="rId69"/>
    <p:sldId id="358" r:id="rId70"/>
    <p:sldId id="359" r:id="rId71"/>
    <p:sldId id="360" r:id="rId72"/>
    <p:sldId id="361" r:id="rId73"/>
    <p:sldId id="366" r:id="rId74"/>
    <p:sldId id="362" r:id="rId75"/>
    <p:sldId id="363" r:id="rId76"/>
    <p:sldId id="364" r:id="rId77"/>
    <p:sldId id="365" r:id="rId78"/>
    <p:sldId id="367" r:id="rId79"/>
    <p:sldId id="368" r:id="rId80"/>
    <p:sldId id="369" r:id="rId81"/>
    <p:sldId id="370" r:id="rId82"/>
    <p:sldId id="785" r:id="rId83"/>
    <p:sldId id="372" r:id="rId84"/>
    <p:sldId id="373" r:id="rId85"/>
    <p:sldId id="380" r:id="rId86"/>
    <p:sldId id="381" r:id="rId87"/>
    <p:sldId id="382" r:id="rId88"/>
    <p:sldId id="383" r:id="rId89"/>
    <p:sldId id="384" r:id="rId90"/>
    <p:sldId id="385" r:id="rId91"/>
    <p:sldId id="386" r:id="rId92"/>
    <p:sldId id="374" r:id="rId93"/>
    <p:sldId id="375" r:id="rId94"/>
    <p:sldId id="376" r:id="rId95"/>
    <p:sldId id="377" r:id="rId96"/>
    <p:sldId id="378" r:id="rId97"/>
    <p:sldId id="379" r:id="rId98"/>
    <p:sldId id="387" r:id="rId99"/>
    <p:sldId id="388" r:id="rId100"/>
    <p:sldId id="389" r:id="rId101"/>
    <p:sldId id="390" r:id="rId102"/>
    <p:sldId id="391" r:id="rId103"/>
    <p:sldId id="392" r:id="rId104"/>
    <p:sldId id="394" r:id="rId105"/>
    <p:sldId id="783" r:id="rId106"/>
    <p:sldId id="395" r:id="rId107"/>
    <p:sldId id="398" r:id="rId108"/>
  </p:sldIdLst>
  <p:sldSz cx="9144000" cy="6858000" type="screen4x3"/>
  <p:notesSz cx="6950075" cy="923607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8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wanda Oswalt Morse" initials="LOM" lastIdx="1" clrIdx="0">
    <p:extLst>
      <p:ext uri="{19B8F6BF-5375-455C-9EA6-DF929625EA0E}">
        <p15:presenceInfo xmlns:p15="http://schemas.microsoft.com/office/powerpoint/2012/main" userId="Lewanda Oswalt Morse" providerId="None"/>
      </p:ext>
    </p:extLst>
  </p:cmAuthor>
  <p:cmAuthor id="2" name="Kim Macintosh" initials="KM" lastIdx="1" clrIdx="1">
    <p:extLst>
      <p:ext uri="{19B8F6BF-5375-455C-9EA6-DF929625EA0E}">
        <p15:presenceInfo xmlns:p15="http://schemas.microsoft.com/office/powerpoint/2012/main" userId="Kim Macintosh"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BC42"/>
    <a:srgbClr val="0074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03" autoAdjust="0"/>
    <p:restoredTop sz="86410"/>
  </p:normalViewPr>
  <p:slideViewPr>
    <p:cSldViewPr>
      <p:cViewPr varScale="1">
        <p:scale>
          <a:sx n="95" d="100"/>
          <a:sy n="95" d="100"/>
        </p:scale>
        <p:origin x="188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6" d="100"/>
          <a:sy n="66" d="100"/>
        </p:scale>
        <p:origin x="-1980" y="-102"/>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presProps" Target="presProps.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viewProps" Target="viewProps.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slide" Target="slides/slide101.xml"/><Relationship Id="rId114" Type="http://schemas.openxmlformats.org/officeDocument/2006/relationships/theme" Target="theme/theme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notesMaster" Target="notesMasters/notesMaster1.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handoutMaster" Target="handoutMasters/handoutMaster1.xml"/><Relationship Id="rId115" Type="http://schemas.openxmlformats.org/officeDocument/2006/relationships/tableStyles" Target="tableStyles.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slideMaster" Target="slideMasters/slideMaster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82" tIns="46241" rIns="92482" bIns="46241"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sz="quarter" idx="1"/>
          </p:nvPr>
        </p:nvSpPr>
        <p:spPr>
          <a:xfrm>
            <a:off x="3936769" y="0"/>
            <a:ext cx="3011699" cy="461804"/>
          </a:xfrm>
          <a:prstGeom prst="rect">
            <a:avLst/>
          </a:prstGeom>
        </p:spPr>
        <p:txBody>
          <a:bodyPr vert="horz" lIns="92482" tIns="46241" rIns="92482" bIns="46241" rtlCol="0"/>
          <a:lstStyle>
            <a:lvl1pPr algn="r" fontAlgn="auto">
              <a:spcBef>
                <a:spcPts val="0"/>
              </a:spcBef>
              <a:spcAft>
                <a:spcPts val="0"/>
              </a:spcAft>
              <a:defRPr sz="1200" smtClean="0">
                <a:latin typeface="+mn-lt"/>
              </a:defRPr>
            </a:lvl1pPr>
          </a:lstStyle>
          <a:p>
            <a:pPr>
              <a:defRPr/>
            </a:pPr>
            <a:endParaRPr lang="en-US" dirty="0"/>
          </a:p>
        </p:txBody>
      </p:sp>
      <p:sp>
        <p:nvSpPr>
          <p:cNvPr id="4" name="Footer Placeholder 3"/>
          <p:cNvSpPr>
            <a:spLocks noGrp="1"/>
          </p:cNvSpPr>
          <p:nvPr>
            <p:ph type="ftr" sz="quarter" idx="2"/>
          </p:nvPr>
        </p:nvSpPr>
        <p:spPr>
          <a:xfrm>
            <a:off x="0" y="8772669"/>
            <a:ext cx="3011699" cy="461804"/>
          </a:xfrm>
          <a:prstGeom prst="rect">
            <a:avLst/>
          </a:prstGeom>
        </p:spPr>
        <p:txBody>
          <a:bodyPr vert="horz" lIns="92482" tIns="46241" rIns="92482" bIns="46241" rtlCol="0" anchor="b"/>
          <a:lstStyle>
            <a:lvl1pPr algn="l" fontAlgn="auto">
              <a:spcBef>
                <a:spcPts val="0"/>
              </a:spcBef>
              <a:spcAft>
                <a:spcPts val="0"/>
              </a:spcAft>
              <a:defRPr sz="1200">
                <a:latin typeface="+mn-lt"/>
              </a:defRPr>
            </a:lvl1pPr>
          </a:lstStyle>
          <a:p>
            <a:pPr>
              <a:defRPr/>
            </a:pPr>
            <a:endParaRPr lang="en-US" dirty="0"/>
          </a:p>
        </p:txBody>
      </p:sp>
      <p:sp>
        <p:nvSpPr>
          <p:cNvPr id="5" name="Slide Number Placeholder 4"/>
          <p:cNvSpPr>
            <a:spLocks noGrp="1"/>
          </p:cNvSpPr>
          <p:nvPr>
            <p:ph type="sldNum" sz="quarter" idx="3"/>
          </p:nvPr>
        </p:nvSpPr>
        <p:spPr>
          <a:xfrm>
            <a:off x="3936769" y="8772669"/>
            <a:ext cx="3011699" cy="461804"/>
          </a:xfrm>
          <a:prstGeom prst="rect">
            <a:avLst/>
          </a:prstGeom>
        </p:spPr>
        <p:txBody>
          <a:bodyPr vert="horz" lIns="92482" tIns="46241" rIns="92482" bIns="46241" rtlCol="0" anchor="b"/>
          <a:lstStyle>
            <a:lvl1pPr algn="r" fontAlgn="auto">
              <a:spcBef>
                <a:spcPts val="0"/>
              </a:spcBef>
              <a:spcAft>
                <a:spcPts val="0"/>
              </a:spcAft>
              <a:defRPr sz="1200" smtClean="0">
                <a:latin typeface="+mn-lt"/>
              </a:defRPr>
            </a:lvl1pPr>
          </a:lstStyle>
          <a:p>
            <a:pPr>
              <a:defRPr/>
            </a:pPr>
            <a:fld id="{CC1787D3-8CC0-4906-99B7-1DDF5D137F49}" type="slidenum">
              <a:rPr lang="en-US"/>
              <a:pPr>
                <a:defRPr/>
              </a:pPr>
              <a:t>‹#›</a:t>
            </a:fld>
            <a:endParaRPr lang="en-US" dirty="0"/>
          </a:p>
        </p:txBody>
      </p:sp>
    </p:spTree>
    <p:extLst>
      <p:ext uri="{BB962C8B-B14F-4D97-AF65-F5344CB8AC3E}">
        <p14:creationId xmlns:p14="http://schemas.microsoft.com/office/powerpoint/2010/main" val="38734474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12329" cy="462120"/>
          </a:xfrm>
          <a:prstGeom prst="rect">
            <a:avLst/>
          </a:prstGeom>
        </p:spPr>
        <p:txBody>
          <a:bodyPr vert="horz" lIns="90758" tIns="45380" rIns="90758" bIns="45380" rtlCol="0"/>
          <a:lstStyle>
            <a:lvl1pPr algn="l">
              <a:defRPr sz="1200"/>
            </a:lvl1pPr>
          </a:lstStyle>
          <a:p>
            <a:endParaRPr lang="en-US" dirty="0"/>
          </a:p>
        </p:txBody>
      </p:sp>
      <p:sp>
        <p:nvSpPr>
          <p:cNvPr id="3" name="Date Placeholder 2"/>
          <p:cNvSpPr>
            <a:spLocks noGrp="1"/>
          </p:cNvSpPr>
          <p:nvPr>
            <p:ph type="dt" idx="1"/>
          </p:nvPr>
        </p:nvSpPr>
        <p:spPr>
          <a:xfrm>
            <a:off x="3936174" y="0"/>
            <a:ext cx="3012329" cy="462120"/>
          </a:xfrm>
          <a:prstGeom prst="rect">
            <a:avLst/>
          </a:prstGeom>
        </p:spPr>
        <p:txBody>
          <a:bodyPr vert="horz" lIns="90758" tIns="45380" rIns="90758" bIns="45380" rtlCol="0"/>
          <a:lstStyle>
            <a:lvl1pPr algn="r">
              <a:defRPr sz="1200"/>
            </a:lvl1pPr>
          </a:lstStyle>
          <a:p>
            <a:fld id="{EAD43F8A-166E-4073-BC1B-A07350BF38B7}" type="datetimeFigureOut">
              <a:rPr lang="en-US" smtClean="0"/>
              <a:t>3/11/2025</a:t>
            </a:fld>
            <a:endParaRPr lang="en-US" dirty="0"/>
          </a:p>
        </p:txBody>
      </p:sp>
      <p:sp>
        <p:nvSpPr>
          <p:cNvPr id="4" name="Slide Image Placeholder 3"/>
          <p:cNvSpPr>
            <a:spLocks noGrp="1" noRot="1" noChangeAspect="1"/>
          </p:cNvSpPr>
          <p:nvPr>
            <p:ph type="sldImg" idx="2"/>
          </p:nvPr>
        </p:nvSpPr>
        <p:spPr>
          <a:xfrm>
            <a:off x="1166813" y="692150"/>
            <a:ext cx="4616450" cy="3463925"/>
          </a:xfrm>
          <a:prstGeom prst="rect">
            <a:avLst/>
          </a:prstGeom>
          <a:noFill/>
          <a:ln w="12700">
            <a:solidFill>
              <a:prstClr val="black"/>
            </a:solidFill>
          </a:ln>
        </p:spPr>
        <p:txBody>
          <a:bodyPr vert="horz" lIns="90758" tIns="45380" rIns="90758" bIns="45380" rtlCol="0" anchor="ctr"/>
          <a:lstStyle/>
          <a:p>
            <a:endParaRPr lang="en-US" dirty="0"/>
          </a:p>
        </p:txBody>
      </p:sp>
      <p:sp>
        <p:nvSpPr>
          <p:cNvPr id="5" name="Notes Placeholder 4"/>
          <p:cNvSpPr>
            <a:spLocks noGrp="1"/>
          </p:cNvSpPr>
          <p:nvPr>
            <p:ph type="body" sz="quarter" idx="3"/>
          </p:nvPr>
        </p:nvSpPr>
        <p:spPr>
          <a:xfrm>
            <a:off x="695638" y="4387768"/>
            <a:ext cx="5558801" cy="4155919"/>
          </a:xfrm>
          <a:prstGeom prst="rect">
            <a:avLst/>
          </a:prstGeom>
        </p:spPr>
        <p:txBody>
          <a:bodyPr vert="horz" lIns="90758" tIns="45380" rIns="90758" bIns="4538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772378"/>
            <a:ext cx="3012329" cy="462120"/>
          </a:xfrm>
          <a:prstGeom prst="rect">
            <a:avLst/>
          </a:prstGeom>
        </p:spPr>
        <p:txBody>
          <a:bodyPr vert="horz" lIns="90758" tIns="45380" rIns="90758" bIns="4538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174" y="8772378"/>
            <a:ext cx="3012329" cy="462120"/>
          </a:xfrm>
          <a:prstGeom prst="rect">
            <a:avLst/>
          </a:prstGeom>
        </p:spPr>
        <p:txBody>
          <a:bodyPr vert="horz" lIns="90758" tIns="45380" rIns="90758" bIns="45380" rtlCol="0" anchor="b"/>
          <a:lstStyle>
            <a:lvl1pPr algn="r">
              <a:defRPr sz="1200"/>
            </a:lvl1pPr>
          </a:lstStyle>
          <a:p>
            <a:fld id="{8E27074D-F8AF-4AA4-8AE1-F64F29E084D6}" type="slidenum">
              <a:rPr lang="en-US" smtClean="0"/>
              <a:t>‹#›</a:t>
            </a:fld>
            <a:endParaRPr lang="en-US" dirty="0"/>
          </a:p>
        </p:txBody>
      </p:sp>
    </p:spTree>
    <p:extLst>
      <p:ext uri="{BB962C8B-B14F-4D97-AF65-F5344CB8AC3E}">
        <p14:creationId xmlns:p14="http://schemas.microsoft.com/office/powerpoint/2010/main" val="1844431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27074D-F8AF-4AA4-8AE1-F64F29E084D6}" type="slidenum">
              <a:rPr lang="en-US" smtClean="0"/>
              <a:t>13</a:t>
            </a:fld>
            <a:endParaRPr lang="en-US" dirty="0"/>
          </a:p>
        </p:txBody>
      </p:sp>
    </p:spTree>
    <p:extLst>
      <p:ext uri="{BB962C8B-B14F-4D97-AF65-F5344CB8AC3E}">
        <p14:creationId xmlns:p14="http://schemas.microsoft.com/office/powerpoint/2010/main" val="315061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27074D-F8AF-4AA4-8AE1-F64F29E084D6}" type="slidenum">
              <a:rPr lang="en-US" smtClean="0"/>
              <a:t>72</a:t>
            </a:fld>
            <a:endParaRPr lang="en-US" dirty="0"/>
          </a:p>
        </p:txBody>
      </p:sp>
    </p:spTree>
    <p:extLst>
      <p:ext uri="{BB962C8B-B14F-4D97-AF65-F5344CB8AC3E}">
        <p14:creationId xmlns:p14="http://schemas.microsoft.com/office/powerpoint/2010/main" val="3125559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27074D-F8AF-4AA4-8AE1-F64F29E084D6}" type="slidenum">
              <a:rPr lang="en-US" smtClean="0"/>
              <a:t>74</a:t>
            </a:fld>
            <a:endParaRPr lang="en-US" dirty="0"/>
          </a:p>
        </p:txBody>
      </p:sp>
    </p:spTree>
    <p:extLst>
      <p:ext uri="{BB962C8B-B14F-4D97-AF65-F5344CB8AC3E}">
        <p14:creationId xmlns:p14="http://schemas.microsoft.com/office/powerpoint/2010/main" val="37970832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27074D-F8AF-4AA4-8AE1-F64F29E084D6}" type="slidenum">
              <a:rPr lang="en-US" smtClean="0"/>
              <a:t>75</a:t>
            </a:fld>
            <a:endParaRPr lang="en-US" dirty="0"/>
          </a:p>
        </p:txBody>
      </p:sp>
    </p:spTree>
    <p:extLst>
      <p:ext uri="{BB962C8B-B14F-4D97-AF65-F5344CB8AC3E}">
        <p14:creationId xmlns:p14="http://schemas.microsoft.com/office/powerpoint/2010/main" val="4124529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27074D-F8AF-4AA4-8AE1-F64F29E084D6}" type="slidenum">
              <a:rPr lang="en-US" smtClean="0"/>
              <a:t>83</a:t>
            </a:fld>
            <a:endParaRPr lang="en-US" dirty="0"/>
          </a:p>
        </p:txBody>
      </p:sp>
    </p:spTree>
    <p:extLst>
      <p:ext uri="{BB962C8B-B14F-4D97-AF65-F5344CB8AC3E}">
        <p14:creationId xmlns:p14="http://schemas.microsoft.com/office/powerpoint/2010/main" val="2182453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304800" y="1947067"/>
            <a:ext cx="8458200" cy="422989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4244350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2578100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1320318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2108838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3814366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547529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1601493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942519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1053438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8F046663-4E9F-4EA2-BBAA-3A50C6043864}" type="slidenum">
              <a:rPr lang="en-US" smtClean="0"/>
              <a:t>‹#›</a:t>
            </a:fld>
            <a:endParaRPr lang="en-US" dirty="0"/>
          </a:p>
        </p:txBody>
      </p:sp>
      <p:sp>
        <p:nvSpPr>
          <p:cNvPr id="7" name="Title 2"/>
          <p:cNvSpPr>
            <a:spLocks noGrp="1"/>
          </p:cNvSpPr>
          <p:nvPr>
            <p:ph type="ctrTitle"/>
          </p:nvPr>
        </p:nvSpPr>
        <p:spPr>
          <a:xfrm>
            <a:off x="1600200" y="762000"/>
            <a:ext cx="6629400" cy="2387600"/>
          </a:xfrm>
        </p:spPr>
        <p:txBody>
          <a:bodyPr>
            <a:normAutofit fontScale="90000"/>
          </a:bodyPr>
          <a:lstStyle>
            <a:lvl1pPr algn="ctr">
              <a:defRPr b="1"/>
            </a:lvl1pPr>
          </a:lstStyle>
          <a:p>
            <a:r>
              <a:rPr lang="en-US" dirty="0"/>
              <a:t>Click to edit Master title style</a:t>
            </a:r>
            <a:endParaRPr lang="en-US" b="1" dirty="0"/>
          </a:p>
        </p:txBody>
      </p:sp>
      <p:sp>
        <p:nvSpPr>
          <p:cNvPr id="8" name="Rectangle 7"/>
          <p:cNvSpPr/>
          <p:nvPr userDrawn="1"/>
        </p:nvSpPr>
        <p:spPr>
          <a:xfrm>
            <a:off x="1205948" y="3149600"/>
            <a:ext cx="7010400" cy="1754326"/>
          </a:xfrm>
          <a:prstGeom prst="rect">
            <a:avLst/>
          </a:prstGeom>
        </p:spPr>
        <p:txBody>
          <a:bodyPr wrap="square">
            <a:spAutoFit/>
          </a:bodyPr>
          <a:lstStyle/>
          <a:p>
            <a:pPr algn="ctr"/>
            <a:r>
              <a:rPr lang="en-US" sz="3600" dirty="0"/>
              <a:t>for </a:t>
            </a:r>
          </a:p>
          <a:p>
            <a:pPr algn="ctr"/>
            <a:r>
              <a:rPr lang="en-US" sz="3600" dirty="0"/>
              <a:t>Introduction to</a:t>
            </a:r>
            <a:r>
              <a:rPr lang="en-US" sz="3600" baseline="0" dirty="0"/>
              <a:t> </a:t>
            </a:r>
            <a:r>
              <a:rPr lang="en-US" sz="3600" dirty="0"/>
              <a:t>School</a:t>
            </a:r>
          </a:p>
          <a:p>
            <a:pPr algn="ctr"/>
            <a:r>
              <a:rPr lang="en-US" sz="3600" dirty="0"/>
              <a:t>Nutrition Leadership</a:t>
            </a:r>
          </a:p>
        </p:txBody>
      </p:sp>
    </p:spTree>
    <p:extLst>
      <p:ext uri="{BB962C8B-B14F-4D97-AF65-F5344CB8AC3E}">
        <p14:creationId xmlns:p14="http://schemas.microsoft.com/office/powerpoint/2010/main" val="2176471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457200"/>
            <a:ext cx="6858000" cy="1087437"/>
          </a:xfrm>
        </p:spPr>
        <p:txBody>
          <a:bodyPr anchor="b">
            <a:noAutofit/>
          </a:bodyPr>
          <a:lstStyle>
            <a:lvl1pPr algn="l">
              <a:defRPr sz="4400"/>
            </a:lvl1pPr>
          </a:lstStyle>
          <a:p>
            <a:endParaRPr lang="en-US" dirty="0"/>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046663-4E9F-4EA2-BBAA-3A50C6043864}" type="slidenum">
              <a:rPr lang="en-US" smtClean="0"/>
              <a:t>‹#›</a:t>
            </a:fld>
            <a:endParaRPr lang="en-US" dirty="0"/>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600200" y="5105400"/>
            <a:ext cx="5714012" cy="1028700"/>
          </a:xfrm>
          <a:prstGeom prst="rect">
            <a:avLst/>
          </a:prstGeom>
        </p:spPr>
      </p:pic>
      <p:sp>
        <p:nvSpPr>
          <p:cNvPr id="7" name="Rectangle 6"/>
          <p:cNvSpPr/>
          <p:nvPr userDrawn="1"/>
        </p:nvSpPr>
        <p:spPr>
          <a:xfrm>
            <a:off x="970722" y="2362200"/>
            <a:ext cx="7010400" cy="1754326"/>
          </a:xfrm>
          <a:prstGeom prst="rect">
            <a:avLst/>
          </a:prstGeom>
        </p:spPr>
        <p:txBody>
          <a:bodyPr wrap="square">
            <a:spAutoFit/>
          </a:bodyPr>
          <a:lstStyle/>
          <a:p>
            <a:pPr algn="ctr"/>
            <a:r>
              <a:rPr lang="en-US" sz="3600" dirty="0"/>
              <a:t>for </a:t>
            </a:r>
          </a:p>
          <a:p>
            <a:pPr algn="ctr"/>
            <a:r>
              <a:rPr lang="en-US" sz="3600" dirty="0"/>
              <a:t>Introduction to</a:t>
            </a:r>
            <a:r>
              <a:rPr lang="en-US" sz="3600" baseline="0" dirty="0"/>
              <a:t> </a:t>
            </a:r>
            <a:r>
              <a:rPr lang="en-US" sz="3600" dirty="0"/>
              <a:t>School</a:t>
            </a:r>
          </a:p>
          <a:p>
            <a:pPr algn="ctr"/>
            <a:r>
              <a:rPr lang="en-US" sz="3600" dirty="0"/>
              <a:t>Nutrition Leadership</a:t>
            </a:r>
          </a:p>
        </p:txBody>
      </p:sp>
    </p:spTree>
    <p:extLst>
      <p:ext uri="{BB962C8B-B14F-4D97-AF65-F5344CB8AC3E}">
        <p14:creationId xmlns:p14="http://schemas.microsoft.com/office/powerpoint/2010/main" val="1344237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8F046663-4E9F-4EA2-BBAA-3A50C6043864}" type="slidenum">
              <a:rPr lang="en-US" smtClean="0"/>
              <a:t>‹#›</a:t>
            </a:fld>
            <a:endParaRPr lang="en-US" dirty="0"/>
          </a:p>
        </p:txBody>
      </p:sp>
      <p:sp>
        <p:nvSpPr>
          <p:cNvPr id="7" name="Title 2"/>
          <p:cNvSpPr>
            <a:spLocks noGrp="1"/>
          </p:cNvSpPr>
          <p:nvPr>
            <p:ph type="ctrTitle"/>
          </p:nvPr>
        </p:nvSpPr>
        <p:spPr>
          <a:xfrm>
            <a:off x="1600200" y="762000"/>
            <a:ext cx="6629400" cy="2387600"/>
          </a:xfrm>
        </p:spPr>
        <p:txBody>
          <a:bodyPr>
            <a:normAutofit fontScale="90000"/>
          </a:bodyPr>
          <a:lstStyle>
            <a:lvl1pPr>
              <a:defRPr b="1"/>
            </a:lvl1pPr>
          </a:lstStyle>
          <a:p>
            <a:r>
              <a:rPr lang="en-US" dirty="0"/>
              <a:t>Click to edit Master title style</a:t>
            </a:r>
            <a:endParaRPr lang="en-US" b="1" dirty="0"/>
          </a:p>
        </p:txBody>
      </p:sp>
    </p:spTree>
    <p:extLst>
      <p:ext uri="{BB962C8B-B14F-4D97-AF65-F5344CB8AC3E}">
        <p14:creationId xmlns:p14="http://schemas.microsoft.com/office/powerpoint/2010/main" val="6935504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64599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0"/>
            <a:ext cx="2057400" cy="365125"/>
          </a:xfrm>
          <a:prstGeom prst="rect">
            <a:avLst/>
          </a:prstGeom>
        </p:spPr>
        <p:txBody>
          <a:bodyPr/>
          <a:lstStyle/>
          <a:p>
            <a:fld id="{9D817C82-CEC5-441F-9E8C-96373C571BA8}" type="datetimeFigureOut">
              <a:rPr lang="en-US" smtClean="0"/>
              <a:t>3/11/2025</a:t>
            </a:fld>
            <a:endParaRPr lang="en-US" dirty="0"/>
          </a:p>
        </p:txBody>
      </p:sp>
      <p:sp>
        <p:nvSpPr>
          <p:cNvPr id="3" name="Footer Placeholder 2"/>
          <p:cNvSpPr>
            <a:spLocks noGrp="1"/>
          </p:cNvSpPr>
          <p:nvPr>
            <p:ph type="ftr" sz="quarter" idx="11"/>
          </p:nvPr>
        </p:nvSpPr>
        <p:spPr>
          <a:xfrm>
            <a:off x="3028950" y="6356350"/>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457950" y="6356350"/>
            <a:ext cx="2057400" cy="365125"/>
          </a:xfrm>
          <a:prstGeom prst="rect">
            <a:avLst/>
          </a:prstGeom>
        </p:spPr>
        <p:txBody>
          <a:bodyPr/>
          <a:lstStyle/>
          <a:p>
            <a:fld id="{709EA944-969E-4841-92BC-AD1C503BC4E1}" type="slidenum">
              <a:rPr lang="en-US" smtClean="0"/>
              <a:t>‹#›</a:t>
            </a:fld>
            <a:endParaRPr lang="en-US" dirty="0"/>
          </a:p>
        </p:txBody>
      </p:sp>
      <p:sp>
        <p:nvSpPr>
          <p:cNvPr id="5" name="Title Placeholder 1"/>
          <p:cNvSpPr>
            <a:spLocks noGrp="1"/>
          </p:cNvSpPr>
          <p:nvPr>
            <p:ph type="title"/>
          </p:nvPr>
        </p:nvSpPr>
        <p:spPr>
          <a:xfrm>
            <a:off x="1143000" y="365125"/>
            <a:ext cx="737235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704641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gi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3.xml"/><Relationship Id="rId1"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4.xml"/><Relationship Id="rId1" Type="http://schemas.openxmlformats.org/officeDocument/2006/relationships/slideLayout" Target="../slideLayouts/slideLayout13.xml"/><Relationship Id="rId4"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ectangle 13"/>
          <p:cNvSpPr/>
          <p:nvPr userDrawn="1"/>
        </p:nvSpPr>
        <p:spPr>
          <a:xfrm>
            <a:off x="-104776" y="228600"/>
            <a:ext cx="9248775" cy="1597023"/>
          </a:xfrm>
          <a:prstGeom prst="rect">
            <a:avLst/>
          </a:prstGeom>
          <a:solidFill>
            <a:srgbClr val="0074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143000" y="365125"/>
            <a:ext cx="737235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947067"/>
            <a:ext cx="7886700" cy="422989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latin typeface="Helvetica" panose="020B0504020202030204" pitchFamily="34" charset="0"/>
              </a:defRPr>
            </a:lvl1pPr>
          </a:lstStyle>
          <a:p>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bg1"/>
                </a:solidFill>
                <a:latin typeface="Helvetica" panose="020B0504020202030204" pitchFamily="34" charset="0"/>
              </a:defRPr>
            </a:lvl1pPr>
          </a:lstStyle>
          <a:p>
            <a:fld id="{8F046663-4E9F-4EA2-BBAA-3A50C6043864}" type="slidenum">
              <a:rPr lang="en-US" smtClean="0"/>
              <a:pPr/>
              <a:t>‹#›</a:t>
            </a:fld>
            <a:endParaRPr lang="en-US" dirty="0"/>
          </a:p>
        </p:txBody>
      </p:sp>
      <p:sp>
        <p:nvSpPr>
          <p:cNvPr id="8" name="Rectangle 7"/>
          <p:cNvSpPr/>
          <p:nvPr userDrawn="1"/>
        </p:nvSpPr>
        <p:spPr>
          <a:xfrm>
            <a:off x="114300" y="365125"/>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457200" y="1096169"/>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723900" y="365125"/>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114300" y="1096169"/>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06651" y="6172416"/>
            <a:ext cx="990600" cy="549059"/>
          </a:xfrm>
          <a:prstGeom prst="rect">
            <a:avLst/>
          </a:prstGeom>
        </p:spPr>
      </p:pic>
    </p:spTree>
    <p:extLst>
      <p:ext uri="{BB962C8B-B14F-4D97-AF65-F5344CB8AC3E}">
        <p14:creationId xmlns:p14="http://schemas.microsoft.com/office/powerpoint/2010/main" val="1357681977"/>
      </p:ext>
    </p:extLst>
  </p:cSld>
  <p:clrMap bg1="lt1" tx1="dk1" bg2="lt2" tx2="dk2" accent1="accent1" accent2="accent2" accent3="accent3" accent4="accent4" accent5="accent5" accent6="accent6" hlink="hlink" folHlink="folHlink"/>
  <p:sldLayoutIdLst>
    <p:sldLayoutId id="2147483722"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63" r:id="rId10"/>
  </p:sldLayoutIdLst>
  <p:txStyles>
    <p:titleStyle>
      <a:lvl1pPr algn="l" defTabSz="914400" rtl="0" eaLnBrk="1" latinLnBrk="0" hangingPunct="1">
        <a:lnSpc>
          <a:spcPct val="90000"/>
        </a:lnSpc>
        <a:spcBef>
          <a:spcPct val="0"/>
        </a:spcBef>
        <a:buNone/>
        <a:defRPr sz="4400" b="1" kern="1200">
          <a:solidFill>
            <a:schemeClr val="tx1"/>
          </a:solidFill>
          <a:latin typeface="Helvetica" panose="020B0504020202030204" pitchFamily="34" charset="0"/>
          <a:ea typeface="+mj-ea"/>
          <a:cs typeface="+mj-cs"/>
        </a:defRPr>
      </a:lvl1pPr>
    </p:titleStyle>
    <p:bodyStyle>
      <a:lvl1pPr marL="228600" indent="-228600" algn="l" defTabSz="914400" rtl="0" eaLnBrk="1" latinLnBrk="0" hangingPunct="1">
        <a:lnSpc>
          <a:spcPct val="90000"/>
        </a:lnSpc>
        <a:spcBef>
          <a:spcPts val="1000"/>
        </a:spcBef>
        <a:buClr>
          <a:srgbClr val="6C9E32"/>
        </a:buClr>
        <a:buFont typeface="Arial" panose="020B0604020202020204" pitchFamily="34" charset="0"/>
        <a:buChar char="•"/>
        <a:defRPr sz="32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Clr>
          <a:srgbClr val="6C9E32"/>
        </a:buClr>
        <a:buFont typeface="Arial" panose="020B0604020202020204" pitchFamily="34" charset="0"/>
        <a:buChar char="•"/>
        <a:defRPr sz="26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Clr>
          <a:srgbClr val="6C9E32"/>
        </a:buClr>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ectangle 13"/>
          <p:cNvSpPr/>
          <p:nvPr userDrawn="1"/>
        </p:nvSpPr>
        <p:spPr>
          <a:xfrm>
            <a:off x="-104776" y="228600"/>
            <a:ext cx="9248775" cy="1597023"/>
          </a:xfrm>
          <a:prstGeom prst="rect">
            <a:avLst/>
          </a:prstGeom>
          <a:solidFill>
            <a:srgbClr val="0074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143000" y="365125"/>
            <a:ext cx="737235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947067"/>
            <a:ext cx="7886700" cy="422989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latin typeface="Helvetica" panose="020B0504020202030204" pitchFamily="34" charset="0"/>
              </a:defRPr>
            </a:lvl1pPr>
          </a:lstStyle>
          <a:p>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bg1"/>
                </a:solidFill>
                <a:latin typeface="Helvetica" panose="020B0504020202030204" pitchFamily="34" charset="0"/>
              </a:defRPr>
            </a:lvl1pPr>
          </a:lstStyle>
          <a:p>
            <a:fld id="{8F046663-4E9F-4EA2-BBAA-3A50C6043864}" type="slidenum">
              <a:rPr lang="en-US" smtClean="0"/>
              <a:pPr/>
              <a:t>‹#›</a:t>
            </a:fld>
            <a:endParaRPr lang="en-US" dirty="0"/>
          </a:p>
        </p:txBody>
      </p:sp>
      <p:sp>
        <p:nvSpPr>
          <p:cNvPr id="8" name="Rectangle 7"/>
          <p:cNvSpPr/>
          <p:nvPr userDrawn="1"/>
        </p:nvSpPr>
        <p:spPr>
          <a:xfrm>
            <a:off x="114300" y="365125"/>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457200" y="1096169"/>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723900" y="365125"/>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114300" y="1096169"/>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94228017"/>
      </p:ext>
    </p:extLst>
  </p:cSld>
  <p:clrMap bg1="lt1" tx1="dk1" bg2="lt2" tx2="dk2" accent1="accent1" accent2="accent2" accent3="accent3" accent4="accent4" accent5="accent5" accent6="accent6" hlink="hlink" folHlink="folHlink"/>
  <p:sldLayoutIdLst>
    <p:sldLayoutId id="2147483760" r:id="rId1"/>
  </p:sldLayoutIdLst>
  <p:txStyles>
    <p:titleStyle>
      <a:lvl1pPr algn="l" defTabSz="914400" rtl="0" eaLnBrk="1" latinLnBrk="0" hangingPunct="1">
        <a:lnSpc>
          <a:spcPct val="90000"/>
        </a:lnSpc>
        <a:spcBef>
          <a:spcPct val="0"/>
        </a:spcBef>
        <a:buNone/>
        <a:defRPr sz="4400" b="1" kern="1200">
          <a:solidFill>
            <a:schemeClr val="tx1"/>
          </a:solidFill>
          <a:latin typeface="Helvetica" panose="020B0504020202030204" pitchFamily="34" charset="0"/>
          <a:ea typeface="+mj-ea"/>
          <a:cs typeface="+mj-cs"/>
        </a:defRPr>
      </a:lvl1pPr>
    </p:titleStyle>
    <p:bodyStyle>
      <a:lvl1pPr marL="228600" indent="-228600" algn="l" defTabSz="914400" rtl="0" eaLnBrk="1" latinLnBrk="0" hangingPunct="1">
        <a:lnSpc>
          <a:spcPct val="90000"/>
        </a:lnSpc>
        <a:spcBef>
          <a:spcPts val="1000"/>
        </a:spcBef>
        <a:buClr>
          <a:srgbClr val="6C9E32"/>
        </a:buClr>
        <a:buFont typeface="Arial" panose="020B0604020202020204" pitchFamily="34" charset="0"/>
        <a:buChar char="•"/>
        <a:defRPr sz="28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Clr>
          <a:srgbClr val="6C9E32"/>
        </a:buClr>
        <a:buFont typeface="Arial" panose="020B0604020202020204" pitchFamily="34" charset="0"/>
        <a:buChar char="•"/>
        <a:defRPr sz="24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Clr>
          <a:srgbClr val="6C9E32"/>
        </a:buClr>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ectangle 13"/>
          <p:cNvSpPr/>
          <p:nvPr userDrawn="1"/>
        </p:nvSpPr>
        <p:spPr>
          <a:xfrm>
            <a:off x="-104775" y="685800"/>
            <a:ext cx="9401175" cy="2561431"/>
          </a:xfrm>
          <a:prstGeom prst="rect">
            <a:avLst/>
          </a:prstGeom>
          <a:solidFill>
            <a:srgbClr val="0074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143000" y="365125"/>
            <a:ext cx="737235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947067"/>
            <a:ext cx="7886700" cy="422989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latin typeface="Helvetica" panose="020B0504020202030204" pitchFamily="34" charset="0"/>
              </a:defRPr>
            </a:lvl1pPr>
          </a:lstStyle>
          <a:p>
            <a:endParaRPr lang="en-US" dirty="0"/>
          </a:p>
        </p:txBody>
      </p:sp>
      <p:sp>
        <p:nvSpPr>
          <p:cNvPr id="8" name="Rectangle 7"/>
          <p:cNvSpPr/>
          <p:nvPr userDrawn="1"/>
        </p:nvSpPr>
        <p:spPr>
          <a:xfrm>
            <a:off x="533400" y="1245394"/>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876300" y="1976438"/>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1143000" y="1245394"/>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533400" y="1976438"/>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714994" y="4544941"/>
            <a:ext cx="5714012" cy="1028700"/>
          </a:xfrm>
          <a:prstGeom prst="rect">
            <a:avLst/>
          </a:prstGeom>
        </p:spPr>
      </p:pic>
    </p:spTree>
    <p:extLst>
      <p:ext uri="{BB962C8B-B14F-4D97-AF65-F5344CB8AC3E}">
        <p14:creationId xmlns:p14="http://schemas.microsoft.com/office/powerpoint/2010/main" val="926943701"/>
      </p:ext>
    </p:extLst>
  </p:cSld>
  <p:clrMap bg1="lt1" tx1="dk1" bg2="lt2" tx2="dk2" accent1="accent1" accent2="accent2" accent3="accent3" accent4="accent4" accent5="accent5" accent6="accent6" hlink="hlink" folHlink="folHlink"/>
  <p:sldLayoutIdLst>
    <p:sldLayoutId id="2147483745" r:id="rId1"/>
  </p:sldLayoutIdLst>
  <p:txStyles>
    <p:titleStyle>
      <a:lvl1pPr algn="l" defTabSz="914400" rtl="0" eaLnBrk="1" latinLnBrk="0" hangingPunct="1">
        <a:lnSpc>
          <a:spcPct val="90000"/>
        </a:lnSpc>
        <a:spcBef>
          <a:spcPct val="0"/>
        </a:spcBef>
        <a:buNone/>
        <a:defRPr sz="4400" kern="1200">
          <a:solidFill>
            <a:schemeClr val="tx1"/>
          </a:solidFill>
          <a:latin typeface="Helvetica" panose="020B0504020202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p:cNvSpPr/>
          <p:nvPr userDrawn="1"/>
        </p:nvSpPr>
        <p:spPr>
          <a:xfrm>
            <a:off x="-104775" y="685800"/>
            <a:ext cx="9401175" cy="2561431"/>
          </a:xfrm>
          <a:prstGeom prst="rect">
            <a:avLst/>
          </a:prstGeom>
          <a:solidFill>
            <a:srgbClr val="0074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3"/>
          </p:nvPr>
        </p:nvSpPr>
        <p:spPr>
          <a:xfrm>
            <a:off x="5791200" y="6324600"/>
            <a:ext cx="3086100" cy="365125"/>
          </a:xfrm>
          <a:prstGeom prst="rect">
            <a:avLst/>
          </a:prstGeom>
        </p:spPr>
        <p:txBody>
          <a:bodyPr vert="horz" lIns="91440" tIns="45720" rIns="91440" bIns="45720" rtlCol="0" anchor="ctr"/>
          <a:lstStyle>
            <a:lvl1pPr algn="ctr">
              <a:defRPr sz="1200">
                <a:solidFill>
                  <a:schemeClr val="tx1">
                    <a:tint val="75000"/>
                  </a:schemeClr>
                </a:solidFill>
                <a:latin typeface="Helvetica" panose="020B0504020202030204" pitchFamily="34" charset="0"/>
              </a:defRPr>
            </a:lvl1pPr>
          </a:lstStyle>
          <a:p>
            <a:endParaRPr lang="en-US" dirty="0"/>
          </a:p>
        </p:txBody>
      </p:sp>
      <p:sp>
        <p:nvSpPr>
          <p:cNvPr id="16" name="Rectangle 15"/>
          <p:cNvSpPr/>
          <p:nvPr userDrawn="1"/>
        </p:nvSpPr>
        <p:spPr>
          <a:xfrm>
            <a:off x="533400" y="1245394"/>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876300" y="1976438"/>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1143000" y="1245394"/>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userDrawn="1"/>
        </p:nvSpPr>
        <p:spPr>
          <a:xfrm>
            <a:off x="533400" y="1976438"/>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228600" y="6072399"/>
            <a:ext cx="3429000" cy="617326"/>
          </a:xfrm>
          <a:prstGeom prst="rect">
            <a:avLst/>
          </a:prstGeom>
        </p:spPr>
      </p:pic>
      <p:pic>
        <p:nvPicPr>
          <p:cNvPr id="21" name="Picture 20"/>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2819400" y="3315380"/>
            <a:ext cx="3429000" cy="2649682"/>
          </a:xfrm>
          <a:prstGeom prst="rect">
            <a:avLst/>
          </a:prstGeom>
        </p:spPr>
      </p:pic>
    </p:spTree>
    <p:extLst>
      <p:ext uri="{BB962C8B-B14F-4D97-AF65-F5344CB8AC3E}">
        <p14:creationId xmlns:p14="http://schemas.microsoft.com/office/powerpoint/2010/main" val="2020652130"/>
      </p:ext>
    </p:extLst>
  </p:cSld>
  <p:clrMap bg1="lt1" tx1="dk1" bg2="lt2" tx2="dk2" accent1="accent1" accent2="accent2" accent3="accent3" accent4="accent4" accent5="accent5" accent6="accent6" hlink="hlink" folHlink="folHlink"/>
  <p:sldLayoutIdLst>
    <p:sldLayoutId id="2147483762" r:id="rId1"/>
  </p:sldLayoutIdLst>
  <p:txStyles>
    <p:titleStyle>
      <a:lvl1pPr algn="l" defTabSz="914400" rtl="0" eaLnBrk="1" latinLnBrk="0" hangingPunct="1">
        <a:lnSpc>
          <a:spcPct val="90000"/>
        </a:lnSpc>
        <a:spcBef>
          <a:spcPct val="0"/>
        </a:spcBef>
        <a:buNone/>
        <a:defRPr sz="4400" kern="1200">
          <a:solidFill>
            <a:schemeClr val="tx1"/>
          </a:solidFill>
          <a:latin typeface="Helvetica" panose="020B0504020202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04775" y="229394"/>
            <a:ext cx="9248775" cy="1597023"/>
          </a:xfrm>
          <a:prstGeom prst="rect">
            <a:avLst/>
          </a:prstGeom>
          <a:solidFill>
            <a:srgbClr val="0074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114300" y="365125"/>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457200" y="1096169"/>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723900" y="365125"/>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114300" y="1096169"/>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Placeholder 1"/>
          <p:cNvSpPr>
            <a:spLocks noGrp="1"/>
          </p:cNvSpPr>
          <p:nvPr>
            <p:ph type="title"/>
          </p:nvPr>
        </p:nvSpPr>
        <p:spPr>
          <a:xfrm>
            <a:off x="1143000" y="365125"/>
            <a:ext cx="737235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821914096"/>
      </p:ext>
    </p:extLst>
  </p:cSld>
  <p:clrMap bg1="lt1" tx1="dk1" bg2="lt2" tx2="dk2" accent1="accent1" accent2="accent2" accent3="accent3" accent4="accent4" accent5="accent5" accent6="accent6" hlink="hlink" folHlink="folHlink"/>
  <p:sldLayoutIdLst>
    <p:sldLayoutId id="2147483771" r:id="rId1"/>
  </p:sldLayoutIdLst>
  <p:txStyles>
    <p:titleStyle>
      <a:lvl1pPr algn="l" defTabSz="914400" rtl="0" eaLnBrk="1" latinLnBrk="0" hangingPunct="1">
        <a:lnSpc>
          <a:spcPct val="90000"/>
        </a:lnSpc>
        <a:spcBef>
          <a:spcPct val="0"/>
        </a:spcBef>
        <a:buNone/>
        <a:defRPr sz="4400" b="1" kern="1200">
          <a:solidFill>
            <a:schemeClr val="tx1"/>
          </a:solidFill>
          <a:latin typeface="Helvetica" panose="020B0604020202020204" pitchFamily="34" charset="0"/>
          <a:ea typeface="+mj-ea"/>
          <a:cs typeface="Helvetica"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image" Target="../media/image15.jpe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 Id="rId9" Type="http://schemas.openxmlformats.org/officeDocument/2006/relationships/image" Target="../media/image22.png"/></Relationships>
</file>

<file path=ppt/slides/_rels/slide3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image" Target="../media/image24.jpeg"/><Relationship Id="rId1" Type="http://schemas.openxmlformats.org/officeDocument/2006/relationships/slideLayout" Target="../slideLayouts/slideLayout1.xml"/><Relationship Id="rId6" Type="http://schemas.openxmlformats.org/officeDocument/2006/relationships/image" Target="../media/image28.jpeg"/><Relationship Id="rId5" Type="http://schemas.openxmlformats.org/officeDocument/2006/relationships/image" Target="../media/image27.jpeg"/><Relationship Id="rId10" Type="http://schemas.microsoft.com/office/2007/relationships/hdphoto" Target="../media/hdphoto1.wdp"/><Relationship Id="rId4" Type="http://schemas.openxmlformats.org/officeDocument/2006/relationships/image" Target="../media/image26.jpeg"/><Relationship Id="rId9" Type="http://schemas.openxmlformats.org/officeDocument/2006/relationships/image" Target="../media/image31.jpeg"/></Relationships>
</file>

<file path=ppt/slides/_rels/slide3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image" Target="../media/image32.jpeg"/><Relationship Id="rId1" Type="http://schemas.openxmlformats.org/officeDocument/2006/relationships/slideLayout" Target="../slideLayouts/slideLayout1.xml"/><Relationship Id="rId6" Type="http://schemas.openxmlformats.org/officeDocument/2006/relationships/image" Target="../media/image36.jpeg"/><Relationship Id="rId5" Type="http://schemas.openxmlformats.org/officeDocument/2006/relationships/image" Target="../media/image35.jpeg"/><Relationship Id="rId10" Type="http://schemas.openxmlformats.org/officeDocument/2006/relationships/image" Target="../media/image40.jpeg"/><Relationship Id="rId4" Type="http://schemas.openxmlformats.org/officeDocument/2006/relationships/image" Target="../media/image34.jpeg"/><Relationship Id="rId9" Type="http://schemas.openxmlformats.org/officeDocument/2006/relationships/image" Target="../media/image39.jpeg"/></Relationships>
</file>

<file path=ppt/slides/_rels/slide3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44.png"/><Relationship Id="rId4" Type="http://schemas.openxmlformats.org/officeDocument/2006/relationships/image" Target="../media/image43.jpeg"/></Relationships>
</file>

<file path=ppt/slides/_rels/slide35.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image" Target="../media/image45.jpeg"/><Relationship Id="rId1" Type="http://schemas.openxmlformats.org/officeDocument/2006/relationships/slideLayout" Target="../slideLayouts/slideLayout1.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3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52.jp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3.jpeg"/><Relationship Id="rId2" Type="http://schemas.openxmlformats.org/officeDocument/2006/relationships/image" Target="../media/image53.jpeg"/><Relationship Id="rId1" Type="http://schemas.openxmlformats.org/officeDocument/2006/relationships/slideLayout" Target="../slideLayouts/slideLayout1.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1.jpg"/><Relationship Id="rId1" Type="http://schemas.openxmlformats.org/officeDocument/2006/relationships/slideLayout" Target="../slideLayouts/slideLayout1.xml"/><Relationship Id="rId4" Type="http://schemas.openxmlformats.org/officeDocument/2006/relationships/image" Target="../media/image63.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5.jp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microsoft.com/office/2007/relationships/hdphoto" Target="../media/hdphoto3.wdp"/></Relationships>
</file>

<file path=ppt/slides/_rels/slide73.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76.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600200" y="1295400"/>
            <a:ext cx="6629400" cy="1854200"/>
          </a:xfrm>
          <a:prstGeom prst="rect">
            <a:avLst/>
          </a:prstGeom>
        </p:spPr>
        <p:txBody>
          <a:bodyPr>
            <a:normAutofit/>
          </a:bodyPr>
          <a:lstStyle/>
          <a:p>
            <a:r>
              <a:rPr lang="en-US" b="1" dirty="0"/>
              <a:t>Reimbursable School Meals</a:t>
            </a:r>
          </a:p>
        </p:txBody>
      </p:sp>
    </p:spTree>
    <p:extLst>
      <p:ext uri="{BB962C8B-B14F-4D97-AF65-F5344CB8AC3E}">
        <p14:creationId xmlns:p14="http://schemas.microsoft.com/office/powerpoint/2010/main" val="3188732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latin typeface="Arial" pitchFamily="34" charset="0"/>
                <a:cs typeface="Arial" pitchFamily="34" charset="0"/>
              </a:rPr>
              <a:t>Lesson Objectives</a:t>
            </a:r>
            <a:endParaRPr lang="en-US" dirty="0"/>
          </a:p>
        </p:txBody>
      </p:sp>
      <p:sp>
        <p:nvSpPr>
          <p:cNvPr id="6" name="Content Placeholder 5"/>
          <p:cNvSpPr>
            <a:spLocks noGrp="1"/>
          </p:cNvSpPr>
          <p:nvPr>
            <p:ph idx="1"/>
          </p:nvPr>
        </p:nvSpPr>
        <p:spPr/>
        <p:txBody>
          <a:bodyPr/>
          <a:lstStyle/>
          <a:p>
            <a:pPr lvl="0">
              <a:spcAft>
                <a:spcPts val="600"/>
              </a:spcAft>
            </a:pPr>
            <a:r>
              <a:rPr lang="en-US" dirty="0"/>
              <a:t>Identify the school lunch and breakfast reimbursable meal components.  </a:t>
            </a:r>
          </a:p>
          <a:p>
            <a:pPr lvl="0">
              <a:spcAft>
                <a:spcPts val="600"/>
              </a:spcAft>
            </a:pPr>
            <a:r>
              <a:rPr lang="en-US" dirty="0"/>
              <a:t>Identify the school lunch and breakfast fruit component requirements.  </a:t>
            </a:r>
          </a:p>
          <a:p>
            <a:pPr lvl="0">
              <a:spcAft>
                <a:spcPts val="600"/>
              </a:spcAft>
            </a:pPr>
            <a:r>
              <a:rPr lang="en-US" dirty="0"/>
              <a:t>Identify the school lunch vegetable component requirements.  </a:t>
            </a:r>
          </a:p>
          <a:p>
            <a:pPr lvl="0"/>
            <a:r>
              <a:rPr lang="en-US" dirty="0"/>
              <a:t>Identify the school lunch and breakfast grains component requirements.  </a:t>
            </a:r>
          </a:p>
        </p:txBody>
      </p:sp>
    </p:spTree>
    <p:extLst>
      <p:ext uri="{BB962C8B-B14F-4D97-AF65-F5344CB8AC3E}">
        <p14:creationId xmlns:p14="http://schemas.microsoft.com/office/powerpoint/2010/main" val="271193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latin typeface="Arial" pitchFamily="34" charset="0"/>
                <a:cs typeface="Arial" pitchFamily="34" charset="0"/>
              </a:rPr>
              <a:t>Lesson Objectives, </a:t>
            </a:r>
            <a:r>
              <a:rPr lang="en-US" sz="3200" b="0" dirty="0">
                <a:latin typeface="Arial" pitchFamily="34" charset="0"/>
                <a:cs typeface="Arial" pitchFamily="34" charset="0"/>
              </a:rPr>
              <a:t>continued</a:t>
            </a:r>
            <a:endParaRPr lang="en-US" dirty="0"/>
          </a:p>
        </p:txBody>
      </p:sp>
      <p:sp>
        <p:nvSpPr>
          <p:cNvPr id="6" name="Content Placeholder 5"/>
          <p:cNvSpPr>
            <a:spLocks noGrp="1"/>
          </p:cNvSpPr>
          <p:nvPr>
            <p:ph idx="1"/>
          </p:nvPr>
        </p:nvSpPr>
        <p:spPr>
          <a:xfrm>
            <a:off x="304800" y="1947066"/>
            <a:ext cx="8458200" cy="4377533"/>
          </a:xfrm>
        </p:spPr>
        <p:txBody>
          <a:bodyPr>
            <a:normAutofit fontScale="92500" lnSpcReduction="10000"/>
          </a:bodyPr>
          <a:lstStyle/>
          <a:p>
            <a:pPr lvl="0">
              <a:spcAft>
                <a:spcPts val="600"/>
              </a:spcAft>
            </a:pPr>
            <a:r>
              <a:rPr lang="en-US" dirty="0"/>
              <a:t>Identify the school lunch meats/meat alternates (M/MA) component requirements.  </a:t>
            </a:r>
          </a:p>
          <a:p>
            <a:pPr lvl="0">
              <a:spcAft>
                <a:spcPts val="600"/>
              </a:spcAft>
            </a:pPr>
            <a:r>
              <a:rPr lang="en-US" dirty="0"/>
              <a:t>Identify the school lunch and breakfast fluid milk component requirements.  </a:t>
            </a:r>
          </a:p>
          <a:p>
            <a:pPr lvl="0">
              <a:spcAft>
                <a:spcPts val="600"/>
              </a:spcAft>
            </a:pPr>
            <a:r>
              <a:rPr lang="en-US" dirty="0"/>
              <a:t>Recognize an Offer Versus Serve (OVS) reimbursable lunch meal.</a:t>
            </a:r>
          </a:p>
          <a:p>
            <a:pPr lvl="0">
              <a:spcAft>
                <a:spcPts val="600"/>
              </a:spcAft>
            </a:pPr>
            <a:r>
              <a:rPr lang="en-US" dirty="0"/>
              <a:t>Recognize an OVS reimbursable breakfast meal. </a:t>
            </a:r>
          </a:p>
          <a:p>
            <a:pPr lvl="0"/>
            <a:r>
              <a:rPr lang="en-US" dirty="0"/>
              <a:t>Discuss unit prices for a reimbursable meal.</a:t>
            </a:r>
          </a:p>
        </p:txBody>
      </p:sp>
    </p:spTree>
    <p:extLst>
      <p:ext uri="{BB962C8B-B14F-4D97-AF65-F5344CB8AC3E}">
        <p14:creationId xmlns:p14="http://schemas.microsoft.com/office/powerpoint/2010/main" val="3747240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Menu Planner</a:t>
            </a:r>
          </a:p>
        </p:txBody>
      </p:sp>
      <p:sp>
        <p:nvSpPr>
          <p:cNvPr id="6" name="Content Placeholder 5"/>
          <p:cNvSpPr>
            <a:spLocks noGrp="1"/>
          </p:cNvSpPr>
          <p:nvPr>
            <p:ph idx="1"/>
          </p:nvPr>
        </p:nvSpPr>
        <p:spPr/>
        <p:txBody>
          <a:bodyPr/>
          <a:lstStyle/>
          <a:p>
            <a:pPr>
              <a:spcAft>
                <a:spcPts val="600"/>
              </a:spcAft>
            </a:pPr>
            <a:r>
              <a:rPr lang="en-US" dirty="0"/>
              <a:t>Compliant with Federal regulations</a:t>
            </a:r>
          </a:p>
          <a:p>
            <a:pPr>
              <a:spcAft>
                <a:spcPts val="600"/>
              </a:spcAft>
            </a:pPr>
            <a:r>
              <a:rPr lang="en-US" dirty="0"/>
              <a:t>Student pleasing</a:t>
            </a:r>
          </a:p>
          <a:p>
            <a:pPr>
              <a:spcAft>
                <a:spcPts val="600"/>
              </a:spcAft>
            </a:pPr>
            <a:r>
              <a:rPr lang="en-US" dirty="0"/>
              <a:t>Prepared within the limits of the operation</a:t>
            </a:r>
          </a:p>
          <a:p>
            <a:pPr>
              <a:spcAft>
                <a:spcPts val="600"/>
              </a:spcAft>
            </a:pPr>
            <a:r>
              <a:rPr lang="en-US" dirty="0"/>
              <a:t>Includes textures, colors, and flavors</a:t>
            </a:r>
          </a:p>
          <a:p>
            <a:r>
              <a:rPr lang="en-US" dirty="0"/>
              <a:t>Includes a variety of choices</a:t>
            </a:r>
          </a:p>
          <a:p>
            <a:pPr marL="0" indent="0">
              <a:buNone/>
            </a:pPr>
            <a:endParaRPr lang="en-US" dirty="0"/>
          </a:p>
        </p:txBody>
      </p:sp>
    </p:spTree>
    <p:extLst>
      <p:ext uri="{BB962C8B-B14F-4D97-AF65-F5344CB8AC3E}">
        <p14:creationId xmlns:p14="http://schemas.microsoft.com/office/powerpoint/2010/main" val="3033318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Menu Planner Skills</a:t>
            </a:r>
          </a:p>
        </p:txBody>
      </p:sp>
      <p:sp>
        <p:nvSpPr>
          <p:cNvPr id="6" name="Content Placeholder 5"/>
          <p:cNvSpPr>
            <a:spLocks noGrp="1"/>
          </p:cNvSpPr>
          <p:nvPr>
            <p:ph idx="1"/>
          </p:nvPr>
        </p:nvSpPr>
        <p:spPr/>
        <p:txBody>
          <a:bodyPr/>
          <a:lstStyle/>
          <a:p>
            <a:r>
              <a:rPr lang="en-US" dirty="0"/>
              <a:t>Menu planning skills include creating menus that:</a:t>
            </a:r>
          </a:p>
          <a:p>
            <a:pPr lvl="1">
              <a:spcAft>
                <a:spcPts val="600"/>
              </a:spcAft>
            </a:pPr>
            <a:r>
              <a:rPr lang="en-US" sz="2800" dirty="0"/>
              <a:t>Are compliant with Federal regulations</a:t>
            </a:r>
          </a:p>
          <a:p>
            <a:pPr lvl="1">
              <a:spcAft>
                <a:spcPts val="600"/>
              </a:spcAft>
            </a:pPr>
            <a:r>
              <a:rPr lang="en-US" sz="2800" dirty="0"/>
              <a:t>Are student pleasing</a:t>
            </a:r>
          </a:p>
          <a:p>
            <a:pPr lvl="1">
              <a:spcAft>
                <a:spcPts val="600"/>
              </a:spcAft>
            </a:pPr>
            <a:r>
              <a:rPr lang="en-US" sz="2800" dirty="0"/>
              <a:t>Are prepared within the limits of the operation</a:t>
            </a:r>
          </a:p>
          <a:p>
            <a:pPr lvl="1">
              <a:spcAft>
                <a:spcPts val="600"/>
              </a:spcAft>
            </a:pPr>
            <a:r>
              <a:rPr lang="en-US" sz="2800" dirty="0"/>
              <a:t>Include textures, colors, and flavors</a:t>
            </a:r>
          </a:p>
          <a:p>
            <a:pPr lvl="1"/>
            <a:r>
              <a:rPr lang="en-US" sz="2800" dirty="0"/>
              <a:t>Include a variety of choices</a:t>
            </a:r>
          </a:p>
        </p:txBody>
      </p:sp>
    </p:spTree>
    <p:extLst>
      <p:ext uri="{BB962C8B-B14F-4D97-AF65-F5344CB8AC3E}">
        <p14:creationId xmlns:p14="http://schemas.microsoft.com/office/powerpoint/2010/main" val="2808174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Menu Choices</a:t>
            </a:r>
          </a:p>
        </p:txBody>
      </p:sp>
      <p:sp>
        <p:nvSpPr>
          <p:cNvPr id="6" name="Content Placeholder 5"/>
          <p:cNvSpPr>
            <a:spLocks noGrp="1"/>
          </p:cNvSpPr>
          <p:nvPr>
            <p:ph idx="1"/>
          </p:nvPr>
        </p:nvSpPr>
        <p:spPr>
          <a:xfrm>
            <a:off x="304800" y="1947067"/>
            <a:ext cx="8686800" cy="4229896"/>
          </a:xfrm>
        </p:spPr>
        <p:txBody>
          <a:bodyPr/>
          <a:lstStyle/>
          <a:p>
            <a:r>
              <a:rPr lang="en-US" dirty="0"/>
              <a:t>Reflects students’ preferences</a:t>
            </a:r>
          </a:p>
          <a:p>
            <a:r>
              <a:rPr lang="en-US" dirty="0"/>
              <a:t>Allows students to build healthy school meals</a:t>
            </a:r>
          </a:p>
          <a:p>
            <a:r>
              <a:rPr lang="en-US" dirty="0"/>
              <a:t>Increases consumption</a:t>
            </a:r>
          </a:p>
          <a:p>
            <a:r>
              <a:rPr lang="en-US" dirty="0"/>
              <a:t>Reduces waste</a:t>
            </a:r>
          </a:p>
          <a:p>
            <a:pPr marL="0" indent="0">
              <a:buNone/>
            </a:pPr>
            <a:endParaRPr lang="en-US" dirty="0"/>
          </a:p>
        </p:txBody>
      </p:sp>
    </p:spTree>
    <p:extLst>
      <p:ext uri="{BB962C8B-B14F-4D97-AF65-F5344CB8AC3E}">
        <p14:creationId xmlns:p14="http://schemas.microsoft.com/office/powerpoint/2010/main" val="2187222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Grade Groups</a:t>
            </a:r>
          </a:p>
        </p:txBody>
      </p:sp>
      <p:sp>
        <p:nvSpPr>
          <p:cNvPr id="6" name="Content Placeholder 5"/>
          <p:cNvSpPr>
            <a:spLocks noGrp="1"/>
          </p:cNvSpPr>
          <p:nvPr>
            <p:ph idx="1"/>
          </p:nvPr>
        </p:nvSpPr>
        <p:spPr/>
        <p:txBody>
          <a:bodyPr/>
          <a:lstStyle/>
          <a:p>
            <a:pPr>
              <a:spcAft>
                <a:spcPts val="600"/>
              </a:spcAft>
            </a:pPr>
            <a:r>
              <a:rPr lang="en-US" dirty="0"/>
              <a:t>K–5, 6–8, and 9–12  </a:t>
            </a:r>
          </a:p>
          <a:p>
            <a:pPr>
              <a:spcAft>
                <a:spcPts val="600"/>
              </a:spcAft>
            </a:pPr>
            <a:r>
              <a:rPr lang="en-US" dirty="0"/>
              <a:t>Specific amounts of foods/average calories required depending on the grade groups  </a:t>
            </a:r>
          </a:p>
          <a:p>
            <a:pPr>
              <a:spcAft>
                <a:spcPts val="600"/>
              </a:spcAft>
            </a:pPr>
            <a:r>
              <a:rPr lang="en-US" dirty="0"/>
              <a:t>Reflect school grade configurations</a:t>
            </a:r>
          </a:p>
          <a:p>
            <a:r>
              <a:rPr lang="en-US" dirty="0"/>
              <a:t>Check with State agency if unusual grade configuration</a:t>
            </a:r>
          </a:p>
          <a:p>
            <a:pPr marL="0" indent="0">
              <a:buNone/>
            </a:pPr>
            <a:endParaRPr lang="en-US" dirty="0"/>
          </a:p>
        </p:txBody>
      </p:sp>
    </p:spTree>
    <p:extLst>
      <p:ext uri="{BB962C8B-B14F-4D97-AF65-F5344CB8AC3E}">
        <p14:creationId xmlns:p14="http://schemas.microsoft.com/office/powerpoint/2010/main" val="3224374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6DE74-3B55-9F93-3ED2-249524338EEF}"/>
              </a:ext>
            </a:extLst>
          </p:cNvPr>
          <p:cNvSpPr>
            <a:spLocks noGrp="1"/>
          </p:cNvSpPr>
          <p:nvPr>
            <p:ph type="title"/>
          </p:nvPr>
        </p:nvSpPr>
        <p:spPr/>
        <p:txBody>
          <a:bodyPr/>
          <a:lstStyle/>
          <a:p>
            <a:r>
              <a:rPr lang="en-US" dirty="0"/>
              <a:t>Dietary Specifications</a:t>
            </a:r>
          </a:p>
        </p:txBody>
      </p:sp>
      <p:sp>
        <p:nvSpPr>
          <p:cNvPr id="3" name="Content Placeholder 2">
            <a:extLst>
              <a:ext uri="{FF2B5EF4-FFF2-40B4-BE49-F238E27FC236}">
                <a16:creationId xmlns:a16="http://schemas.microsoft.com/office/drawing/2014/main" id="{49E98DFC-D63B-429B-2765-8C3DD844C9F4}"/>
              </a:ext>
            </a:extLst>
          </p:cNvPr>
          <p:cNvSpPr>
            <a:spLocks noGrp="1"/>
          </p:cNvSpPr>
          <p:nvPr>
            <p:ph idx="1"/>
          </p:nvPr>
        </p:nvSpPr>
        <p:spPr/>
        <p:txBody>
          <a:bodyPr>
            <a:normAutofit/>
          </a:bodyPr>
          <a:lstStyle/>
          <a:p>
            <a:pPr marL="0" indent="0">
              <a:buNone/>
            </a:pPr>
            <a:r>
              <a:rPr lang="en-US" sz="3600" dirty="0"/>
              <a:t>All foods and beverages served in reimbursable meals contribute to the weekly dietary specifications for calories, saturated fat, added sugars, and sodium.</a:t>
            </a:r>
          </a:p>
        </p:txBody>
      </p:sp>
    </p:spTree>
    <p:extLst>
      <p:ext uri="{BB962C8B-B14F-4D97-AF65-F5344CB8AC3E}">
        <p14:creationId xmlns:p14="http://schemas.microsoft.com/office/powerpoint/2010/main" val="1093580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School Lunch Calorie Range</a:t>
            </a:r>
          </a:p>
        </p:txBody>
      </p:sp>
      <p:pic>
        <p:nvPicPr>
          <p:cNvPr id="4" name="Content Placeholder 3"/>
          <p:cNvPicPr>
            <a:picLocks noGrp="1" noChangeAspect="1"/>
          </p:cNvPicPr>
          <p:nvPr>
            <p:ph idx="1"/>
          </p:nvPr>
        </p:nvPicPr>
        <p:blipFill>
          <a:blip r:embed="rId2" cstate="screen">
            <a:extLst>
              <a:ext uri="{28A0092B-C50C-407E-A947-70E740481C1C}">
                <a14:useLocalDpi xmlns:a14="http://schemas.microsoft.com/office/drawing/2010/main" val="0"/>
              </a:ext>
            </a:extLst>
          </a:blip>
          <a:stretch>
            <a:fillRect/>
          </a:stretch>
        </p:blipFill>
        <p:spPr>
          <a:xfrm>
            <a:off x="118872" y="2971800"/>
            <a:ext cx="8906256" cy="1539456"/>
          </a:xfrm>
        </p:spPr>
      </p:pic>
    </p:spTree>
    <p:extLst>
      <p:ext uri="{BB962C8B-B14F-4D97-AF65-F5344CB8AC3E}">
        <p14:creationId xmlns:p14="http://schemas.microsoft.com/office/powerpoint/2010/main" val="2307175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School Breakfast Calorie Range</a:t>
            </a:r>
          </a:p>
        </p:txBody>
      </p:sp>
      <p:pic>
        <p:nvPicPr>
          <p:cNvPr id="4" name="Content Placeholder 3"/>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19590" y="2819400"/>
            <a:ext cx="8904821" cy="1549212"/>
          </a:xfrm>
          <a:prstGeom prst="rect">
            <a:avLst/>
          </a:prstGeom>
        </p:spPr>
      </p:pic>
    </p:spTree>
    <p:extLst>
      <p:ext uri="{BB962C8B-B14F-4D97-AF65-F5344CB8AC3E}">
        <p14:creationId xmlns:p14="http://schemas.microsoft.com/office/powerpoint/2010/main" val="3994684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F4CC4-B22D-82A3-476E-1BEC43599B19}"/>
              </a:ext>
            </a:extLst>
          </p:cNvPr>
          <p:cNvSpPr>
            <a:spLocks noGrp="1"/>
          </p:cNvSpPr>
          <p:nvPr>
            <p:ph type="title"/>
          </p:nvPr>
        </p:nvSpPr>
        <p:spPr/>
        <p:txBody>
          <a:bodyPr/>
          <a:lstStyle/>
          <a:p>
            <a:r>
              <a:rPr lang="en-US" dirty="0"/>
              <a:t>Saturated Fat</a:t>
            </a:r>
          </a:p>
        </p:txBody>
      </p:sp>
      <p:sp>
        <p:nvSpPr>
          <p:cNvPr id="3" name="Content Placeholder 2">
            <a:extLst>
              <a:ext uri="{FF2B5EF4-FFF2-40B4-BE49-F238E27FC236}">
                <a16:creationId xmlns:a16="http://schemas.microsoft.com/office/drawing/2014/main" id="{BBFFB0E3-B268-C065-F687-8BA50BB91323}"/>
              </a:ext>
            </a:extLst>
          </p:cNvPr>
          <p:cNvSpPr>
            <a:spLocks noGrp="1"/>
          </p:cNvSpPr>
          <p:nvPr>
            <p:ph sz="half" idx="1"/>
          </p:nvPr>
        </p:nvSpPr>
        <p:spPr>
          <a:xfrm>
            <a:off x="628650" y="1825625"/>
            <a:ext cx="7886700" cy="4351338"/>
          </a:xfrm>
        </p:spPr>
        <p:txBody>
          <a:bodyPr>
            <a:normAutofit/>
          </a:bodyPr>
          <a:lstStyle/>
          <a:p>
            <a:pPr marL="0" indent="0">
              <a:buNone/>
            </a:pPr>
            <a:r>
              <a:rPr lang="en-US" sz="3600" dirty="0"/>
              <a:t>School lunches and breakfasts, offered to all age/grade groups must, on average over the school week, provide less than 10 percent of total calories from saturated fat.</a:t>
            </a:r>
          </a:p>
        </p:txBody>
      </p:sp>
    </p:spTree>
    <p:extLst>
      <p:ext uri="{BB962C8B-B14F-4D97-AF65-F5344CB8AC3E}">
        <p14:creationId xmlns:p14="http://schemas.microsoft.com/office/powerpoint/2010/main" val="987050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2F36F-DEC5-4C77-19A7-714EA9984D6F}"/>
              </a:ext>
            </a:extLst>
          </p:cNvPr>
          <p:cNvSpPr>
            <a:spLocks noGrp="1"/>
          </p:cNvSpPr>
          <p:nvPr>
            <p:ph type="title"/>
          </p:nvPr>
        </p:nvSpPr>
        <p:spPr/>
        <p:txBody>
          <a:bodyPr/>
          <a:lstStyle/>
          <a:p>
            <a:r>
              <a:rPr lang="en-US" dirty="0"/>
              <a:t>Added Sugar Limits</a:t>
            </a:r>
          </a:p>
        </p:txBody>
      </p:sp>
      <p:sp>
        <p:nvSpPr>
          <p:cNvPr id="3" name="Content Placeholder 2">
            <a:extLst>
              <a:ext uri="{FF2B5EF4-FFF2-40B4-BE49-F238E27FC236}">
                <a16:creationId xmlns:a16="http://schemas.microsoft.com/office/drawing/2014/main" id="{9A7B1CFA-7DF4-4D43-19D3-9E6D0E2EE6FD}"/>
              </a:ext>
            </a:extLst>
          </p:cNvPr>
          <p:cNvSpPr>
            <a:spLocks noGrp="1"/>
          </p:cNvSpPr>
          <p:nvPr>
            <p:ph sz="half" idx="1"/>
          </p:nvPr>
        </p:nvSpPr>
        <p:spPr>
          <a:xfrm>
            <a:off x="628650" y="1825625"/>
            <a:ext cx="7886700" cy="4351338"/>
          </a:xfrm>
        </p:spPr>
        <p:txBody>
          <a:bodyPr/>
          <a:lstStyle/>
          <a:p>
            <a:pPr marL="0" indent="0">
              <a:buNone/>
            </a:pPr>
            <a:r>
              <a:rPr lang="en-US" dirty="0"/>
              <a:t>USDA is now implementing a two-step approach to reduce added sugars in school meals. This standard allows schools to decrease added sugars over the next several years to meet the weekly dietary limit of less than 10 percent of calories across the week in the school lunch and breakfast programs.</a:t>
            </a:r>
          </a:p>
        </p:txBody>
      </p:sp>
    </p:spTree>
    <p:extLst>
      <p:ext uri="{BB962C8B-B14F-4D97-AF65-F5344CB8AC3E}">
        <p14:creationId xmlns:p14="http://schemas.microsoft.com/office/powerpoint/2010/main" val="4129663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Sodium</a:t>
            </a:r>
          </a:p>
        </p:txBody>
      </p:sp>
      <p:sp>
        <p:nvSpPr>
          <p:cNvPr id="6" name="Content Placeholder 5"/>
          <p:cNvSpPr>
            <a:spLocks noGrp="1"/>
          </p:cNvSpPr>
          <p:nvPr>
            <p:ph idx="1"/>
          </p:nvPr>
        </p:nvSpPr>
        <p:spPr>
          <a:xfrm>
            <a:off x="304800" y="1947067"/>
            <a:ext cx="8458200" cy="4545808"/>
          </a:xfrm>
        </p:spPr>
        <p:txBody>
          <a:bodyPr>
            <a:normAutofit/>
          </a:bodyPr>
          <a:lstStyle/>
          <a:p>
            <a:pPr marL="0" indent="0">
              <a:buNone/>
            </a:pPr>
            <a:r>
              <a:rPr lang="en-US" dirty="0"/>
              <a:t>For school lunch schools must meet Sodium Target 1A until July 1, 2027:</a:t>
            </a:r>
          </a:p>
          <a:p>
            <a:r>
              <a:rPr lang="en-US" dirty="0"/>
              <a:t>Grades K–5 &lt; 1,110 mg</a:t>
            </a:r>
          </a:p>
          <a:p>
            <a:r>
              <a:rPr lang="en-US" dirty="0"/>
              <a:t>Grades 6–8 &lt; 1,225 mg</a:t>
            </a:r>
          </a:p>
          <a:p>
            <a:r>
              <a:rPr lang="en-US" dirty="0"/>
              <a:t>Grades 9–12 &lt; 1,280 mg</a:t>
            </a:r>
          </a:p>
          <a:p>
            <a:pPr marL="0" indent="0">
              <a:buNone/>
            </a:pPr>
            <a:endParaRPr lang="en-US" dirty="0"/>
          </a:p>
        </p:txBody>
      </p:sp>
    </p:spTree>
    <p:extLst>
      <p:ext uri="{BB962C8B-B14F-4D97-AF65-F5344CB8AC3E}">
        <p14:creationId xmlns:p14="http://schemas.microsoft.com/office/powerpoint/2010/main" val="7912420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Meal Components for School Meals</a:t>
            </a:r>
          </a:p>
        </p:txBody>
      </p:sp>
      <p:sp>
        <p:nvSpPr>
          <p:cNvPr id="6" name="Content Placeholder 5"/>
          <p:cNvSpPr>
            <a:spLocks noGrp="1"/>
          </p:cNvSpPr>
          <p:nvPr>
            <p:ph idx="1"/>
          </p:nvPr>
        </p:nvSpPr>
        <p:spPr/>
        <p:txBody>
          <a:bodyPr/>
          <a:lstStyle/>
          <a:p>
            <a:r>
              <a:rPr lang="en-US" dirty="0"/>
              <a:t>Five required meal components for lunch</a:t>
            </a:r>
          </a:p>
          <a:p>
            <a:endParaRPr lang="en-US" dirty="0"/>
          </a:p>
          <a:p>
            <a:r>
              <a:rPr lang="en-US" dirty="0"/>
              <a:t>Three required meal components for breakfast</a:t>
            </a:r>
          </a:p>
          <a:p>
            <a:pPr marL="0" indent="0">
              <a:buNone/>
            </a:pPr>
            <a:endParaRPr lang="en-US" dirty="0"/>
          </a:p>
        </p:txBody>
      </p:sp>
    </p:spTree>
    <p:extLst>
      <p:ext uri="{BB962C8B-B14F-4D97-AF65-F5344CB8AC3E}">
        <p14:creationId xmlns:p14="http://schemas.microsoft.com/office/powerpoint/2010/main" val="41814838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365125"/>
            <a:ext cx="8001000" cy="1325563"/>
          </a:xfrm>
        </p:spPr>
        <p:txBody>
          <a:bodyPr/>
          <a:lstStyle/>
          <a:p>
            <a:r>
              <a:rPr lang="en-US" dirty="0"/>
              <a:t>Meal Components for Lunch</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3124200"/>
            <a:ext cx="8259447" cy="970485"/>
          </a:xfrm>
          <a:prstGeom prst="rect">
            <a:avLst/>
          </a:prstGeom>
        </p:spPr>
      </p:pic>
    </p:spTree>
    <p:extLst>
      <p:ext uri="{BB962C8B-B14F-4D97-AF65-F5344CB8AC3E}">
        <p14:creationId xmlns:p14="http://schemas.microsoft.com/office/powerpoint/2010/main" val="31580655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Meal Components for Breakfast</a:t>
            </a:r>
            <a:endParaRPr lang="en-US" b="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9276" y="2743200"/>
            <a:ext cx="6685795" cy="1342754"/>
          </a:xfrm>
          <a:prstGeom prst="rect">
            <a:avLst/>
          </a:prstGeom>
        </p:spPr>
      </p:pic>
    </p:spTree>
    <p:extLst>
      <p:ext uri="{BB962C8B-B14F-4D97-AF65-F5344CB8AC3E}">
        <p14:creationId xmlns:p14="http://schemas.microsoft.com/office/powerpoint/2010/main" val="3620489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Food Items</a:t>
            </a:r>
            <a:endParaRPr lang="en-US" b="0" dirty="0"/>
          </a:p>
        </p:txBody>
      </p:sp>
      <p:sp>
        <p:nvSpPr>
          <p:cNvPr id="6" name="Content Placeholder 5"/>
          <p:cNvSpPr>
            <a:spLocks noGrp="1"/>
          </p:cNvSpPr>
          <p:nvPr>
            <p:ph idx="1"/>
          </p:nvPr>
        </p:nvSpPr>
        <p:spPr/>
        <p:txBody>
          <a:bodyPr/>
          <a:lstStyle/>
          <a:p>
            <a:pPr>
              <a:spcAft>
                <a:spcPts val="600"/>
              </a:spcAft>
            </a:pPr>
            <a:r>
              <a:rPr lang="en-US" dirty="0"/>
              <a:t>Can be from any required component</a:t>
            </a:r>
          </a:p>
          <a:p>
            <a:r>
              <a:rPr lang="en-US" dirty="0"/>
              <a:t>Must be offered in the minimum quantity</a:t>
            </a:r>
          </a:p>
          <a:p>
            <a:endParaRPr lang="en-US" dirty="0"/>
          </a:p>
        </p:txBody>
      </p:sp>
    </p:spTree>
    <p:extLst>
      <p:ext uri="{BB962C8B-B14F-4D97-AF65-F5344CB8AC3E}">
        <p14:creationId xmlns:p14="http://schemas.microsoft.com/office/powerpoint/2010/main" val="14460114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Fruit Component</a:t>
            </a:r>
          </a:p>
        </p:txBody>
      </p:sp>
      <p:sp>
        <p:nvSpPr>
          <p:cNvPr id="6" name="Content Placeholder 5"/>
          <p:cNvSpPr>
            <a:spLocks noGrp="1"/>
          </p:cNvSpPr>
          <p:nvPr>
            <p:ph idx="1"/>
          </p:nvPr>
        </p:nvSpPr>
        <p:spPr/>
        <p:txBody>
          <a:bodyPr/>
          <a:lstStyle/>
          <a:p>
            <a:pPr>
              <a:defRPr/>
            </a:pPr>
            <a:r>
              <a:rPr lang="en-US" dirty="0"/>
              <a:t>Required component for reimbursable lunch and breakfast meal</a:t>
            </a:r>
          </a:p>
          <a:p>
            <a:pPr>
              <a:defRPr/>
            </a:pPr>
            <a:r>
              <a:rPr lang="en-US" dirty="0"/>
              <a:t>Fresh</a:t>
            </a:r>
          </a:p>
          <a:p>
            <a:pPr>
              <a:defRPr/>
            </a:pPr>
            <a:r>
              <a:rPr lang="en-US" dirty="0"/>
              <a:t>Frozen (with or without added sugar)</a:t>
            </a:r>
          </a:p>
          <a:p>
            <a:pPr>
              <a:defRPr/>
            </a:pPr>
            <a:r>
              <a:rPr lang="en-US" dirty="0"/>
              <a:t>Canned in light syrup, water, or juice</a:t>
            </a:r>
          </a:p>
          <a:p>
            <a:pPr>
              <a:defRPr/>
            </a:pPr>
            <a:r>
              <a:rPr lang="en-US" dirty="0"/>
              <a:t>Pasteurized, 100% fruit juice</a:t>
            </a:r>
          </a:p>
          <a:p>
            <a:pPr>
              <a:defRPr/>
            </a:pPr>
            <a:r>
              <a:rPr lang="en-US" dirty="0"/>
              <a:t>Dried Fruit</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2910" y="4590748"/>
            <a:ext cx="2722440" cy="1586215"/>
          </a:xfrm>
          <a:prstGeom prst="rect">
            <a:avLst/>
          </a:prstGeom>
        </p:spPr>
      </p:pic>
    </p:spTree>
    <p:extLst>
      <p:ext uri="{BB962C8B-B14F-4D97-AF65-F5344CB8AC3E}">
        <p14:creationId xmlns:p14="http://schemas.microsoft.com/office/powerpoint/2010/main" val="10886211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365125"/>
            <a:ext cx="7620000" cy="1325563"/>
          </a:xfrm>
        </p:spPr>
        <p:txBody>
          <a:bodyPr>
            <a:noAutofit/>
          </a:bodyPr>
          <a:lstStyle/>
          <a:p>
            <a:r>
              <a:rPr lang="en-US" sz="3800" dirty="0"/>
              <a:t>Fruit Component Requirements for a Reimbursable Lunch</a:t>
            </a:r>
          </a:p>
        </p:txBody>
      </p:sp>
      <p:sp>
        <p:nvSpPr>
          <p:cNvPr id="6" name="Content Placeholder 5"/>
          <p:cNvSpPr>
            <a:spLocks noGrp="1"/>
          </p:cNvSpPr>
          <p:nvPr>
            <p:ph idx="1"/>
          </p:nvPr>
        </p:nvSpPr>
        <p:spPr/>
        <p:txBody>
          <a:bodyPr/>
          <a:lstStyle/>
          <a:p>
            <a:r>
              <a:rPr lang="en-US" dirty="0"/>
              <a:t>Must be offered daily and weekly minimum quantities</a:t>
            </a:r>
          </a:p>
          <a:p>
            <a:r>
              <a:rPr lang="en-US" dirty="0"/>
              <a:t>Minimum quantity is ⅛ cup</a:t>
            </a:r>
          </a:p>
          <a:p>
            <a:r>
              <a:rPr lang="en-US" dirty="0"/>
              <a:t>May select more than daily minimum serving (except for juice) if weekly calories averaged are not exceeded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2910" y="4590748"/>
            <a:ext cx="2722440" cy="1586215"/>
          </a:xfrm>
          <a:prstGeom prst="rect">
            <a:avLst/>
          </a:prstGeom>
        </p:spPr>
      </p:pic>
    </p:spTree>
    <p:extLst>
      <p:ext uri="{BB962C8B-B14F-4D97-AF65-F5344CB8AC3E}">
        <p14:creationId xmlns:p14="http://schemas.microsoft.com/office/powerpoint/2010/main" val="39993424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School Lunch Fruit Requirements </a:t>
            </a:r>
          </a:p>
        </p:txBody>
      </p:sp>
      <p:graphicFrame>
        <p:nvGraphicFramePr>
          <p:cNvPr id="7" name="Table 6"/>
          <p:cNvGraphicFramePr>
            <a:graphicFrameLocks noGrp="1"/>
          </p:cNvGraphicFramePr>
          <p:nvPr>
            <p:extLst>
              <p:ext uri="{D42A27DB-BD31-4B8C-83A1-F6EECF244321}">
                <p14:modId xmlns:p14="http://schemas.microsoft.com/office/powerpoint/2010/main" val="3613161274"/>
              </p:ext>
            </p:extLst>
          </p:nvPr>
        </p:nvGraphicFramePr>
        <p:xfrm>
          <a:off x="260604" y="2286000"/>
          <a:ext cx="8622792" cy="3047465"/>
        </p:xfrm>
        <a:graphic>
          <a:graphicData uri="http://schemas.openxmlformats.org/drawingml/2006/table">
            <a:tbl>
              <a:tblPr firstRow="1" firstCol="1" bandRow="1"/>
              <a:tblGrid>
                <a:gridCol w="2040835">
                  <a:extLst>
                    <a:ext uri="{9D8B030D-6E8A-4147-A177-3AD203B41FA5}">
                      <a16:colId xmlns:a16="http://schemas.microsoft.com/office/drawing/2014/main" val="4215338057"/>
                    </a:ext>
                  </a:extLst>
                </a:gridCol>
                <a:gridCol w="3301664">
                  <a:extLst>
                    <a:ext uri="{9D8B030D-6E8A-4147-A177-3AD203B41FA5}">
                      <a16:colId xmlns:a16="http://schemas.microsoft.com/office/drawing/2014/main" val="3647748907"/>
                    </a:ext>
                  </a:extLst>
                </a:gridCol>
                <a:gridCol w="3280293">
                  <a:extLst>
                    <a:ext uri="{9D8B030D-6E8A-4147-A177-3AD203B41FA5}">
                      <a16:colId xmlns:a16="http://schemas.microsoft.com/office/drawing/2014/main" val="725754514"/>
                    </a:ext>
                  </a:extLst>
                </a:gridCol>
              </a:tblGrid>
              <a:tr h="406099">
                <a:tc gridSpan="3">
                  <a:txBody>
                    <a:bodyPr/>
                    <a:lstStyle/>
                    <a:p>
                      <a:pPr marL="0" marR="0" algn="ctr">
                        <a:spcBef>
                          <a:spcPts val="0"/>
                        </a:spcBef>
                        <a:spcAft>
                          <a:spcPts val="0"/>
                        </a:spcAft>
                      </a:pPr>
                      <a:r>
                        <a:rPr lang="en-US" sz="2400" b="1" dirty="0">
                          <a:solidFill>
                            <a:srgbClr val="FFFFFF"/>
                          </a:solidFill>
                          <a:effectLst/>
                          <a:latin typeface="Calibri" panose="020F0502020204030204" pitchFamily="34" charset="0"/>
                          <a:ea typeface="Calibri" panose="020F0502020204030204" pitchFamily="34" charset="0"/>
                          <a:cs typeface="Calibri Light" panose="020F0302020204030204" pitchFamily="34" charset="0"/>
                        </a:rPr>
                        <a:t>Reimbursable School Lunch Fruit Component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7108" marR="571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68095470"/>
                  </a:ext>
                </a:extLst>
              </a:tr>
              <a:tr h="710674">
                <a:tc>
                  <a:txBody>
                    <a:bodyPr/>
                    <a:lstStyle/>
                    <a:p>
                      <a:pPr marL="0" marR="0" algn="ctr">
                        <a:spcBef>
                          <a:spcPts val="0"/>
                        </a:spcBef>
                        <a:spcAft>
                          <a:spcPts val="0"/>
                        </a:spcAft>
                      </a:pPr>
                      <a:r>
                        <a:rPr lang="en-US" sz="2400" b="1" dirty="0">
                          <a:effectLst/>
                          <a:latin typeface="Calibri" panose="020F0502020204030204" pitchFamily="34" charset="0"/>
                          <a:ea typeface="Calibri" panose="020F0502020204030204" pitchFamily="34" charset="0"/>
                          <a:cs typeface="Calibri Light" panose="020F0302020204030204" pitchFamily="34"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7108" marR="571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400" b="1" dirty="0">
                          <a:solidFill>
                            <a:schemeClr val="tx1"/>
                          </a:solidFill>
                          <a:effectLst/>
                          <a:latin typeface="Calibri" panose="020F0502020204030204" pitchFamily="34" charset="0"/>
                          <a:ea typeface="Calibri" panose="020F0502020204030204" pitchFamily="34" charset="0"/>
                          <a:cs typeface="Calibri Light" panose="020F0302020204030204" pitchFamily="34" charset="0"/>
                        </a:rPr>
                        <a:t>Daily Minimum Requirements Offered</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08" marR="571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400" b="1" dirty="0">
                          <a:solidFill>
                            <a:schemeClr val="tx1"/>
                          </a:solidFill>
                          <a:effectLst/>
                          <a:latin typeface="Calibri" panose="020F0502020204030204" pitchFamily="34" charset="0"/>
                          <a:ea typeface="Calibri" panose="020F0502020204030204" pitchFamily="34" charset="0"/>
                          <a:cs typeface="Calibri Light" panose="020F0302020204030204" pitchFamily="34" charset="0"/>
                        </a:rPr>
                        <a:t>Weekly Minimum Requirements Offered</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7108" marR="571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47567431"/>
                  </a:ext>
                </a:extLst>
              </a:tr>
              <a:tr h="637438">
                <a:tc>
                  <a:txBody>
                    <a:bodyPr/>
                    <a:lstStyle/>
                    <a:p>
                      <a:pPr marL="0" marR="0" algn="ctr">
                        <a:spcBef>
                          <a:spcPts val="0"/>
                        </a:spcBef>
                        <a:spcAft>
                          <a:spcPts val="0"/>
                        </a:spcAft>
                      </a:pPr>
                      <a:r>
                        <a:rPr lang="en-US" sz="2400" b="1" dirty="0">
                          <a:solidFill>
                            <a:srgbClr val="000000"/>
                          </a:solidFill>
                          <a:effectLst/>
                          <a:latin typeface="Calibri" panose="020F0502020204030204" pitchFamily="34" charset="0"/>
                          <a:ea typeface="Calibri" panose="020F0502020204030204" pitchFamily="34" charset="0"/>
                          <a:cs typeface="Calibri Light" panose="020F0302020204030204" pitchFamily="34" charset="0"/>
                        </a:rPr>
                        <a:t>Grades K–5</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7108" marR="571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400" dirty="0">
                          <a:solidFill>
                            <a:srgbClr val="000000"/>
                          </a:solidFill>
                          <a:effectLst/>
                          <a:latin typeface="Calibri" panose="020F0502020204030204" pitchFamily="34" charset="0"/>
                          <a:ea typeface="Calibri" panose="020F0502020204030204" pitchFamily="34" charset="0"/>
                          <a:cs typeface="Calibri Light" panose="020F0302020204030204" pitchFamily="34" charset="0"/>
                        </a:rPr>
                        <a:t>½ cup</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7108" marR="571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400" dirty="0">
                          <a:solidFill>
                            <a:srgbClr val="000000"/>
                          </a:solidFill>
                          <a:effectLst/>
                          <a:latin typeface="Calibri" panose="020F0502020204030204" pitchFamily="34" charset="0"/>
                          <a:ea typeface="Calibri" panose="020F0502020204030204" pitchFamily="34" charset="0"/>
                          <a:cs typeface="Calibri Light" panose="020F0302020204030204" pitchFamily="34" charset="0"/>
                        </a:rPr>
                        <a:t>2 ½ cups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7108" marR="571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1755878"/>
                  </a:ext>
                </a:extLst>
              </a:tr>
              <a:tr h="623955">
                <a:tc>
                  <a:txBody>
                    <a:bodyPr/>
                    <a:lstStyle/>
                    <a:p>
                      <a:pPr marL="0" marR="0" algn="ctr">
                        <a:spcBef>
                          <a:spcPts val="0"/>
                        </a:spcBef>
                        <a:spcAft>
                          <a:spcPts val="0"/>
                        </a:spcAft>
                      </a:pPr>
                      <a:r>
                        <a:rPr lang="en-US" sz="2400" b="1" dirty="0">
                          <a:solidFill>
                            <a:srgbClr val="000000"/>
                          </a:solidFill>
                          <a:effectLst/>
                          <a:latin typeface="Calibri" panose="020F0502020204030204" pitchFamily="34" charset="0"/>
                          <a:ea typeface="Calibri" panose="020F0502020204030204" pitchFamily="34" charset="0"/>
                          <a:cs typeface="Calibri Light" panose="020F0302020204030204" pitchFamily="34" charset="0"/>
                        </a:rPr>
                        <a:t>Grades 6–8</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7108" marR="571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400" dirty="0">
                          <a:solidFill>
                            <a:srgbClr val="000000"/>
                          </a:solidFill>
                          <a:effectLst/>
                          <a:latin typeface="Calibri" panose="020F0502020204030204" pitchFamily="34" charset="0"/>
                          <a:ea typeface="Calibri" panose="020F0502020204030204" pitchFamily="34" charset="0"/>
                          <a:cs typeface="Calibri Light" panose="020F0302020204030204" pitchFamily="34" charset="0"/>
                        </a:rPr>
                        <a:t>½ cup</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7108" marR="571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400" dirty="0">
                          <a:solidFill>
                            <a:srgbClr val="000000"/>
                          </a:solidFill>
                          <a:effectLst/>
                          <a:latin typeface="Calibri" panose="020F0502020204030204" pitchFamily="34" charset="0"/>
                          <a:ea typeface="Calibri" panose="020F0502020204030204" pitchFamily="34" charset="0"/>
                          <a:cs typeface="Calibri Light" panose="020F0302020204030204" pitchFamily="34" charset="0"/>
                        </a:rPr>
                        <a:t>2 ½ cups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7108" marR="571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71934423"/>
                  </a:ext>
                </a:extLst>
              </a:tr>
              <a:tr h="648453">
                <a:tc>
                  <a:txBody>
                    <a:bodyPr/>
                    <a:lstStyle/>
                    <a:p>
                      <a:pPr marL="0" marR="0" algn="ctr">
                        <a:spcBef>
                          <a:spcPts val="0"/>
                        </a:spcBef>
                        <a:spcAft>
                          <a:spcPts val="0"/>
                        </a:spcAft>
                      </a:pPr>
                      <a:r>
                        <a:rPr lang="en-US" sz="2400" b="1" dirty="0">
                          <a:solidFill>
                            <a:srgbClr val="000000"/>
                          </a:solidFill>
                          <a:effectLst/>
                          <a:latin typeface="Calibri" panose="020F0502020204030204" pitchFamily="34" charset="0"/>
                          <a:ea typeface="Calibri" panose="020F0502020204030204" pitchFamily="34" charset="0"/>
                          <a:cs typeface="Calibri Light" panose="020F0302020204030204" pitchFamily="34" charset="0"/>
                        </a:rPr>
                        <a:t>Grades</a:t>
                      </a:r>
                      <a:r>
                        <a:rPr lang="en-US" sz="2400" b="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a:solidFill>
                            <a:srgbClr val="000000"/>
                          </a:solidFill>
                          <a:effectLst/>
                          <a:latin typeface="Calibri" panose="020F0502020204030204" pitchFamily="34" charset="0"/>
                          <a:ea typeface="Calibri" panose="020F0502020204030204" pitchFamily="34" charset="0"/>
                          <a:cs typeface="Calibri Light" panose="020F0302020204030204" pitchFamily="34" charset="0"/>
                        </a:rPr>
                        <a:t>9–12</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7108" marR="571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400" dirty="0">
                          <a:solidFill>
                            <a:srgbClr val="000000"/>
                          </a:solidFill>
                          <a:effectLst/>
                          <a:latin typeface="Calibri" panose="020F0502020204030204" pitchFamily="34" charset="0"/>
                          <a:ea typeface="Calibri" panose="020F0502020204030204" pitchFamily="34" charset="0"/>
                          <a:cs typeface="Calibri Light" panose="020F0302020204030204" pitchFamily="34" charset="0"/>
                        </a:rPr>
                        <a:t>1 cup</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7108" marR="571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400" dirty="0">
                          <a:solidFill>
                            <a:srgbClr val="000000"/>
                          </a:solidFill>
                          <a:effectLst/>
                          <a:latin typeface="Calibri" panose="020F0502020204030204" pitchFamily="34" charset="0"/>
                          <a:ea typeface="Calibri" panose="020F0502020204030204" pitchFamily="34" charset="0"/>
                          <a:cs typeface="Calibri Light" panose="020F0302020204030204" pitchFamily="34" charset="0"/>
                        </a:rPr>
                        <a:t>5 cups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7108" marR="571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9622464"/>
                  </a:ext>
                </a:extLst>
              </a:tr>
            </a:tbl>
          </a:graphicData>
        </a:graphic>
      </p:graphicFrame>
    </p:spTree>
    <p:extLst>
      <p:ext uri="{BB962C8B-B14F-4D97-AF65-F5344CB8AC3E}">
        <p14:creationId xmlns:p14="http://schemas.microsoft.com/office/powerpoint/2010/main" val="41359138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School Breakfast Fruit Requirements </a:t>
            </a:r>
          </a:p>
        </p:txBody>
      </p:sp>
      <p:graphicFrame>
        <p:nvGraphicFramePr>
          <p:cNvPr id="4" name="Table 3"/>
          <p:cNvGraphicFramePr>
            <a:graphicFrameLocks noGrp="1"/>
          </p:cNvGraphicFramePr>
          <p:nvPr>
            <p:extLst>
              <p:ext uri="{D42A27DB-BD31-4B8C-83A1-F6EECF244321}">
                <p14:modId xmlns:p14="http://schemas.microsoft.com/office/powerpoint/2010/main" val="2108649099"/>
              </p:ext>
            </p:extLst>
          </p:nvPr>
        </p:nvGraphicFramePr>
        <p:xfrm>
          <a:off x="260604" y="2286000"/>
          <a:ext cx="8622792" cy="3063827"/>
        </p:xfrm>
        <a:graphic>
          <a:graphicData uri="http://schemas.openxmlformats.org/drawingml/2006/table">
            <a:tbl>
              <a:tblPr firstRow="1" firstCol="1" bandRow="1"/>
              <a:tblGrid>
                <a:gridCol w="2040835">
                  <a:extLst>
                    <a:ext uri="{9D8B030D-6E8A-4147-A177-3AD203B41FA5}">
                      <a16:colId xmlns:a16="http://schemas.microsoft.com/office/drawing/2014/main" val="4215338057"/>
                    </a:ext>
                  </a:extLst>
                </a:gridCol>
                <a:gridCol w="3301664">
                  <a:extLst>
                    <a:ext uri="{9D8B030D-6E8A-4147-A177-3AD203B41FA5}">
                      <a16:colId xmlns:a16="http://schemas.microsoft.com/office/drawing/2014/main" val="3647748907"/>
                    </a:ext>
                  </a:extLst>
                </a:gridCol>
                <a:gridCol w="3280293">
                  <a:extLst>
                    <a:ext uri="{9D8B030D-6E8A-4147-A177-3AD203B41FA5}">
                      <a16:colId xmlns:a16="http://schemas.microsoft.com/office/drawing/2014/main" val="725754514"/>
                    </a:ext>
                  </a:extLst>
                </a:gridCol>
              </a:tblGrid>
              <a:tr h="408968">
                <a:tc gridSpan="3">
                  <a:txBody>
                    <a:bodyPr/>
                    <a:lstStyle/>
                    <a:p>
                      <a:pPr marL="0" marR="0" algn="ctr">
                        <a:spcBef>
                          <a:spcPts val="0"/>
                        </a:spcBef>
                        <a:spcAft>
                          <a:spcPts val="0"/>
                        </a:spcAft>
                      </a:pPr>
                      <a:r>
                        <a:rPr lang="en-US" sz="2400" b="1" dirty="0">
                          <a:solidFill>
                            <a:srgbClr val="FFFFFF"/>
                          </a:solidFill>
                          <a:effectLst/>
                          <a:latin typeface="Calibri" panose="020F0502020204030204" pitchFamily="34" charset="0"/>
                          <a:ea typeface="Calibri" panose="020F0502020204030204" pitchFamily="34" charset="0"/>
                          <a:cs typeface="Calibri Light" panose="020F0302020204030204" pitchFamily="34" charset="0"/>
                        </a:rPr>
                        <a:t>Reimbursable School Breakfast Fruit Component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1730" marR="517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68095470"/>
                  </a:ext>
                </a:extLst>
              </a:tr>
              <a:tr h="715694">
                <a:tc>
                  <a:txBody>
                    <a:bodyPr/>
                    <a:lstStyle/>
                    <a:p>
                      <a:pPr marL="0" marR="0" algn="ctr">
                        <a:spcBef>
                          <a:spcPts val="0"/>
                        </a:spcBef>
                        <a:spcAft>
                          <a:spcPts val="0"/>
                        </a:spcAft>
                      </a:pPr>
                      <a:r>
                        <a:rPr lang="en-US" sz="2400" b="1" dirty="0">
                          <a:effectLst/>
                          <a:latin typeface="Calibri" panose="020F0502020204030204" pitchFamily="34" charset="0"/>
                          <a:ea typeface="Calibri" panose="020F0502020204030204" pitchFamily="34" charset="0"/>
                          <a:cs typeface="Calibri Light" panose="020F0302020204030204" pitchFamily="34"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1730" marR="517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400" b="1" dirty="0">
                          <a:solidFill>
                            <a:schemeClr val="tx1"/>
                          </a:solidFill>
                          <a:effectLst/>
                          <a:latin typeface="Calibri" panose="020F0502020204030204" pitchFamily="34" charset="0"/>
                          <a:ea typeface="Calibri" panose="020F0502020204030204" pitchFamily="34" charset="0"/>
                          <a:cs typeface="Calibri Light" panose="020F0302020204030204" pitchFamily="34" charset="0"/>
                        </a:rPr>
                        <a:t>Daily Minimum Requirements Offered</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730" marR="517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400" b="1" dirty="0">
                          <a:solidFill>
                            <a:schemeClr val="tx1"/>
                          </a:solidFill>
                          <a:effectLst/>
                          <a:latin typeface="Calibri" panose="020F0502020204030204" pitchFamily="34" charset="0"/>
                          <a:ea typeface="Calibri" panose="020F0502020204030204" pitchFamily="34" charset="0"/>
                          <a:cs typeface="Calibri Light" panose="020F0302020204030204" pitchFamily="34" charset="0"/>
                        </a:rPr>
                        <a:t>Weekly Minimum Requirements Offered</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730" marR="517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47567431"/>
                  </a:ext>
                </a:extLst>
              </a:tr>
              <a:tr h="641942">
                <a:tc>
                  <a:txBody>
                    <a:bodyPr/>
                    <a:lstStyle/>
                    <a:p>
                      <a:pPr marL="0" marR="0" algn="ctr">
                        <a:spcBef>
                          <a:spcPts val="0"/>
                        </a:spcBef>
                        <a:spcAft>
                          <a:spcPts val="0"/>
                        </a:spcAft>
                      </a:pPr>
                      <a:r>
                        <a:rPr lang="en-US" sz="2400" b="1" dirty="0">
                          <a:solidFill>
                            <a:srgbClr val="000000"/>
                          </a:solidFill>
                          <a:effectLst/>
                          <a:latin typeface="Calibri" panose="020F0502020204030204" pitchFamily="34" charset="0"/>
                          <a:ea typeface="Calibri" panose="020F0502020204030204" pitchFamily="34" charset="0"/>
                          <a:cs typeface="Calibri Light" panose="020F0302020204030204" pitchFamily="34" charset="0"/>
                        </a:rPr>
                        <a:t>Grades K–5</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1730" marR="517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400" dirty="0">
                          <a:solidFill>
                            <a:srgbClr val="000000"/>
                          </a:solidFill>
                          <a:effectLst/>
                          <a:latin typeface="Calibri" panose="020F0502020204030204" pitchFamily="34" charset="0"/>
                          <a:ea typeface="Calibri" panose="020F0502020204030204" pitchFamily="34" charset="0"/>
                          <a:cs typeface="Calibri Light" panose="020F0302020204030204" pitchFamily="34" charset="0"/>
                        </a:rPr>
                        <a:t>1 cup</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1730" marR="517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400" dirty="0">
                          <a:solidFill>
                            <a:srgbClr val="000000"/>
                          </a:solidFill>
                          <a:effectLst/>
                          <a:latin typeface="Calibri" panose="020F0502020204030204" pitchFamily="34" charset="0"/>
                          <a:ea typeface="Calibri" panose="020F0502020204030204" pitchFamily="34" charset="0"/>
                          <a:cs typeface="Calibri Light" panose="020F0302020204030204" pitchFamily="34" charset="0"/>
                        </a:rPr>
                        <a:t>5 cups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1730" marR="517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1755878"/>
                  </a:ext>
                </a:extLst>
              </a:tr>
              <a:tr h="628363">
                <a:tc>
                  <a:txBody>
                    <a:bodyPr/>
                    <a:lstStyle/>
                    <a:p>
                      <a:pPr marL="0" marR="0" algn="ctr">
                        <a:spcBef>
                          <a:spcPts val="0"/>
                        </a:spcBef>
                        <a:spcAft>
                          <a:spcPts val="0"/>
                        </a:spcAft>
                      </a:pPr>
                      <a:r>
                        <a:rPr lang="en-US" sz="2400" b="1" dirty="0">
                          <a:solidFill>
                            <a:srgbClr val="000000"/>
                          </a:solidFill>
                          <a:effectLst/>
                          <a:latin typeface="Calibri" panose="020F0502020204030204" pitchFamily="34" charset="0"/>
                          <a:ea typeface="Calibri" panose="020F0502020204030204" pitchFamily="34" charset="0"/>
                          <a:cs typeface="Calibri Light" panose="020F0302020204030204" pitchFamily="34" charset="0"/>
                        </a:rPr>
                        <a:t>Grades 6–8</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1730" marR="517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400" dirty="0">
                          <a:solidFill>
                            <a:srgbClr val="000000"/>
                          </a:solidFill>
                          <a:effectLst/>
                          <a:latin typeface="Calibri" panose="020F0502020204030204" pitchFamily="34" charset="0"/>
                          <a:ea typeface="Calibri" panose="020F0502020204030204" pitchFamily="34" charset="0"/>
                          <a:cs typeface="Calibri Light" panose="020F0302020204030204" pitchFamily="34" charset="0"/>
                        </a:rPr>
                        <a:t>1 cup</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1730" marR="517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400" dirty="0">
                          <a:solidFill>
                            <a:srgbClr val="000000"/>
                          </a:solidFill>
                          <a:effectLst/>
                          <a:latin typeface="Calibri" panose="020F0502020204030204" pitchFamily="34" charset="0"/>
                          <a:ea typeface="Calibri" panose="020F0502020204030204" pitchFamily="34" charset="0"/>
                          <a:cs typeface="Calibri Light" panose="020F0302020204030204" pitchFamily="34" charset="0"/>
                        </a:rPr>
                        <a:t>5 cups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1730" marR="517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71934423"/>
                  </a:ext>
                </a:extLst>
              </a:tr>
              <a:tr h="653034">
                <a:tc>
                  <a:txBody>
                    <a:bodyPr/>
                    <a:lstStyle/>
                    <a:p>
                      <a:pPr marL="0" marR="0" algn="ctr">
                        <a:spcBef>
                          <a:spcPts val="0"/>
                        </a:spcBef>
                        <a:spcAft>
                          <a:spcPts val="0"/>
                        </a:spcAft>
                      </a:pPr>
                      <a:r>
                        <a:rPr lang="en-US" sz="2400" b="1" dirty="0">
                          <a:solidFill>
                            <a:srgbClr val="000000"/>
                          </a:solidFill>
                          <a:effectLst/>
                          <a:latin typeface="Calibri" panose="020F0502020204030204" pitchFamily="34" charset="0"/>
                          <a:ea typeface="Calibri" panose="020F0502020204030204" pitchFamily="34" charset="0"/>
                          <a:cs typeface="Calibri Light" panose="020F0302020204030204" pitchFamily="34" charset="0"/>
                        </a:rPr>
                        <a:t>Grades</a:t>
                      </a:r>
                      <a:r>
                        <a:rPr lang="en-US" sz="2400" b="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a:solidFill>
                            <a:srgbClr val="000000"/>
                          </a:solidFill>
                          <a:effectLst/>
                          <a:latin typeface="Calibri" panose="020F0502020204030204" pitchFamily="34" charset="0"/>
                          <a:ea typeface="Calibri" panose="020F0502020204030204" pitchFamily="34" charset="0"/>
                          <a:cs typeface="Calibri Light" panose="020F0302020204030204" pitchFamily="34" charset="0"/>
                        </a:rPr>
                        <a:t>9–12</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1730" marR="517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400" dirty="0">
                          <a:solidFill>
                            <a:srgbClr val="000000"/>
                          </a:solidFill>
                          <a:effectLst/>
                          <a:latin typeface="Calibri" panose="020F0502020204030204" pitchFamily="34" charset="0"/>
                          <a:ea typeface="Calibri" panose="020F0502020204030204" pitchFamily="34" charset="0"/>
                          <a:cs typeface="Calibri Light" panose="020F0302020204030204" pitchFamily="34" charset="0"/>
                        </a:rPr>
                        <a:t>1 cup</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1730" marR="517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400" dirty="0">
                          <a:solidFill>
                            <a:srgbClr val="000000"/>
                          </a:solidFill>
                          <a:effectLst/>
                          <a:latin typeface="Calibri" panose="020F0502020204030204" pitchFamily="34" charset="0"/>
                          <a:ea typeface="Calibri" panose="020F0502020204030204" pitchFamily="34" charset="0"/>
                          <a:cs typeface="Calibri Light" panose="020F0302020204030204" pitchFamily="34" charset="0"/>
                        </a:rPr>
                        <a:t>5 cups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1730" marR="517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9622464"/>
                  </a:ext>
                </a:extLst>
              </a:tr>
            </a:tbl>
          </a:graphicData>
        </a:graphic>
      </p:graphicFrame>
    </p:spTree>
    <p:extLst>
      <p:ext uri="{BB962C8B-B14F-4D97-AF65-F5344CB8AC3E}">
        <p14:creationId xmlns:p14="http://schemas.microsoft.com/office/powerpoint/2010/main" val="39847461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Juice</a:t>
            </a:r>
          </a:p>
        </p:txBody>
      </p:sp>
      <p:sp>
        <p:nvSpPr>
          <p:cNvPr id="6" name="Content Placeholder 5"/>
          <p:cNvSpPr>
            <a:spLocks noGrp="1"/>
          </p:cNvSpPr>
          <p:nvPr>
            <p:ph idx="1"/>
          </p:nvPr>
        </p:nvSpPr>
        <p:spPr/>
        <p:txBody>
          <a:bodyPr/>
          <a:lstStyle/>
          <a:p>
            <a:pPr>
              <a:spcAft>
                <a:spcPts val="1200"/>
              </a:spcAft>
              <a:defRPr/>
            </a:pPr>
            <a:r>
              <a:rPr lang="en-US" dirty="0"/>
              <a:t>Pasteurized, 100% full-strength fruit juice may also be offered</a:t>
            </a:r>
          </a:p>
          <a:p>
            <a:pPr>
              <a:spcBef>
                <a:spcPts val="0"/>
              </a:spcBef>
              <a:defRPr/>
            </a:pPr>
            <a:r>
              <a:rPr lang="en-US" dirty="0"/>
              <a:t>No more than half of the weekly fruit offering may be in the form of juice</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2910" y="4590748"/>
            <a:ext cx="2722440" cy="1586215"/>
          </a:xfrm>
          <a:prstGeom prst="rect">
            <a:avLst/>
          </a:prstGeom>
        </p:spPr>
      </p:pic>
    </p:spTree>
    <p:extLst>
      <p:ext uri="{BB962C8B-B14F-4D97-AF65-F5344CB8AC3E}">
        <p14:creationId xmlns:p14="http://schemas.microsoft.com/office/powerpoint/2010/main" val="21285388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Dried Fruit</a:t>
            </a:r>
          </a:p>
        </p:txBody>
      </p:sp>
      <p:sp>
        <p:nvSpPr>
          <p:cNvPr id="6" name="Content Placeholder 5"/>
          <p:cNvSpPr>
            <a:spLocks noGrp="1"/>
          </p:cNvSpPr>
          <p:nvPr>
            <p:ph idx="1"/>
          </p:nvPr>
        </p:nvSpPr>
        <p:spPr/>
        <p:txBody>
          <a:bodyPr/>
          <a:lstStyle/>
          <a:p>
            <a:pPr>
              <a:spcAft>
                <a:spcPts val="1200"/>
              </a:spcAft>
            </a:pPr>
            <a:r>
              <a:rPr lang="en-US" dirty="0"/>
              <a:t>Whole dried fruit pieces credit as twice as much</a:t>
            </a:r>
          </a:p>
          <a:p>
            <a:r>
              <a:rPr lang="en-US" dirty="0"/>
              <a:t>¼ cup raisins contributes ½ cup toward fruit requirements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2910" y="4590748"/>
            <a:ext cx="2722440" cy="1586215"/>
          </a:xfrm>
          <a:prstGeom prst="rect">
            <a:avLst/>
          </a:prstGeom>
        </p:spPr>
      </p:pic>
    </p:spTree>
    <p:extLst>
      <p:ext uri="{BB962C8B-B14F-4D97-AF65-F5344CB8AC3E}">
        <p14:creationId xmlns:p14="http://schemas.microsoft.com/office/powerpoint/2010/main" val="41128943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365125"/>
            <a:ext cx="7772400" cy="1325563"/>
          </a:xfrm>
        </p:spPr>
        <p:txBody>
          <a:bodyPr>
            <a:noAutofit/>
          </a:bodyPr>
          <a:lstStyle/>
          <a:p>
            <a:br>
              <a:rPr lang="en-US" sz="3600" dirty="0"/>
            </a:br>
            <a:r>
              <a:rPr lang="en-US" sz="3600" dirty="0"/>
              <a:t>School Meals Fruit Component Requirements</a:t>
            </a:r>
          </a:p>
        </p:txBody>
      </p:sp>
      <p:sp>
        <p:nvSpPr>
          <p:cNvPr id="6" name="Content Placeholder 5"/>
          <p:cNvSpPr>
            <a:spLocks noGrp="1"/>
          </p:cNvSpPr>
          <p:nvPr>
            <p:ph idx="1"/>
          </p:nvPr>
        </p:nvSpPr>
        <p:spPr>
          <a:xfrm>
            <a:off x="304800" y="2819399"/>
            <a:ext cx="8458200" cy="3357563"/>
          </a:xfrm>
        </p:spPr>
        <p:txBody>
          <a:bodyPr/>
          <a:lstStyle/>
          <a:p>
            <a:pPr marL="0" indent="0">
              <a:buNone/>
            </a:pPr>
            <a:r>
              <a:rPr lang="en-US" dirty="0"/>
              <a:t>Identify if the fruit offered meets the fruit component criteria for a reimbursable breakfast and lunch meal for grades K–5 and grades 6–8.</a:t>
            </a:r>
          </a:p>
          <a:p>
            <a:pPr marL="0" indent="0">
              <a:buNone/>
            </a:pPr>
            <a:endParaRPr lang="en-US" dirty="0"/>
          </a:p>
        </p:txBody>
      </p:sp>
    </p:spTree>
    <p:extLst>
      <p:ext uri="{BB962C8B-B14F-4D97-AF65-F5344CB8AC3E}">
        <p14:creationId xmlns:p14="http://schemas.microsoft.com/office/powerpoint/2010/main" val="18300830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School Lunch Vegetable Requirements </a:t>
            </a:r>
          </a:p>
        </p:txBody>
      </p:sp>
      <p:graphicFrame>
        <p:nvGraphicFramePr>
          <p:cNvPr id="3" name="Table 2"/>
          <p:cNvGraphicFramePr>
            <a:graphicFrameLocks noGrp="1"/>
          </p:cNvGraphicFramePr>
          <p:nvPr>
            <p:extLst>
              <p:ext uri="{D42A27DB-BD31-4B8C-83A1-F6EECF244321}">
                <p14:modId xmlns:p14="http://schemas.microsoft.com/office/powerpoint/2010/main" val="2295077257"/>
              </p:ext>
            </p:extLst>
          </p:nvPr>
        </p:nvGraphicFramePr>
        <p:xfrm>
          <a:off x="260604" y="2286000"/>
          <a:ext cx="8622792" cy="3201858"/>
        </p:xfrm>
        <a:graphic>
          <a:graphicData uri="http://schemas.openxmlformats.org/drawingml/2006/table">
            <a:tbl>
              <a:tblPr firstRow="1" firstCol="1" bandRow="1"/>
              <a:tblGrid>
                <a:gridCol w="2039112">
                  <a:extLst>
                    <a:ext uri="{9D8B030D-6E8A-4147-A177-3AD203B41FA5}">
                      <a16:colId xmlns:a16="http://schemas.microsoft.com/office/drawing/2014/main" val="3022044364"/>
                    </a:ext>
                  </a:extLst>
                </a:gridCol>
                <a:gridCol w="3291840">
                  <a:extLst>
                    <a:ext uri="{9D8B030D-6E8A-4147-A177-3AD203B41FA5}">
                      <a16:colId xmlns:a16="http://schemas.microsoft.com/office/drawing/2014/main" val="69887649"/>
                    </a:ext>
                  </a:extLst>
                </a:gridCol>
                <a:gridCol w="3291840">
                  <a:extLst>
                    <a:ext uri="{9D8B030D-6E8A-4147-A177-3AD203B41FA5}">
                      <a16:colId xmlns:a16="http://schemas.microsoft.com/office/drawing/2014/main" val="295777137"/>
                    </a:ext>
                  </a:extLst>
                </a:gridCol>
              </a:tblGrid>
              <a:tr h="440370">
                <a:tc gridSpan="3">
                  <a:txBody>
                    <a:bodyPr/>
                    <a:lstStyle/>
                    <a:p>
                      <a:pPr marL="0" marR="0" algn="ctr">
                        <a:lnSpc>
                          <a:spcPct val="115000"/>
                        </a:lnSpc>
                        <a:spcBef>
                          <a:spcPts val="0"/>
                        </a:spcBef>
                        <a:spcAft>
                          <a:spcPts val="0"/>
                        </a:spcAft>
                      </a:pPr>
                      <a:r>
                        <a:rPr lang="en-US" sz="2400" b="1" dirty="0">
                          <a:solidFill>
                            <a:srgbClr val="FFFFFF"/>
                          </a:solidFill>
                          <a:effectLst/>
                          <a:latin typeface="+mn-lt"/>
                          <a:ea typeface="Calibri" panose="020F0502020204030204" pitchFamily="34" charset="0"/>
                          <a:cs typeface="Times New Roman" panose="02020603050405020304" pitchFamily="18" charset="0"/>
                        </a:rPr>
                        <a:t>Reimbursable School Lunch Vegetable Component</a:t>
                      </a:r>
                      <a:endParaRPr lang="en-US" sz="24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5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50711034"/>
                  </a:ext>
                </a:extLst>
              </a:tr>
              <a:tr h="713232">
                <a:tc>
                  <a:txBody>
                    <a:bodyPr/>
                    <a:lstStyle/>
                    <a:p>
                      <a:pPr marL="0" marR="0" algn="ctr">
                        <a:lnSpc>
                          <a:spcPct val="115000"/>
                        </a:lnSpc>
                        <a:spcBef>
                          <a:spcPts val="0"/>
                        </a:spcBef>
                        <a:spcAft>
                          <a:spcPts val="0"/>
                        </a:spcAft>
                      </a:pPr>
                      <a:r>
                        <a:rPr lang="en-US" sz="2400" b="1" dirty="0">
                          <a:effectLst/>
                          <a:latin typeface="+mn-lt"/>
                          <a:ea typeface="Calibri" panose="020F0502020204030204" pitchFamily="34" charset="0"/>
                          <a:cs typeface="Times New Roman" panose="02020603050405020304" pitchFamily="18" charset="0"/>
                        </a:rPr>
                        <a:t> </a:t>
                      </a:r>
                      <a:endParaRPr lang="en-US" sz="2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2400" b="1" dirty="0">
                          <a:effectLst/>
                          <a:latin typeface="+mn-lt"/>
                          <a:ea typeface="Calibri" panose="020F0502020204030204" pitchFamily="34" charset="0"/>
                          <a:cs typeface="Times New Roman" panose="02020603050405020304" pitchFamily="18" charset="0"/>
                        </a:rPr>
                        <a:t>Daily Minimum</a:t>
                      </a:r>
                      <a:endParaRPr lang="en-US" sz="2400" dirty="0">
                        <a:effectLst/>
                        <a:latin typeface="+mn-lt"/>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2400" b="1" dirty="0">
                          <a:effectLst/>
                          <a:latin typeface="+mn-lt"/>
                          <a:ea typeface="Calibri" panose="020F0502020204030204" pitchFamily="34" charset="0"/>
                          <a:cs typeface="Times New Roman" panose="02020603050405020304" pitchFamily="18" charset="0"/>
                        </a:rPr>
                        <a:t>Requirements Offered</a:t>
                      </a:r>
                      <a:endParaRPr lang="en-US" sz="2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2400" b="1" dirty="0">
                          <a:effectLst/>
                          <a:latin typeface="+mn-lt"/>
                          <a:ea typeface="Calibri" panose="020F0502020204030204" pitchFamily="34" charset="0"/>
                          <a:cs typeface="Times New Roman" panose="02020603050405020304" pitchFamily="18" charset="0"/>
                        </a:rPr>
                        <a:t>Weekly Minimum Requirements Offered</a:t>
                      </a:r>
                      <a:endParaRPr lang="en-US" sz="2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80918512"/>
                  </a:ext>
                </a:extLst>
              </a:tr>
              <a:tr h="640080">
                <a:tc>
                  <a:txBody>
                    <a:bodyPr/>
                    <a:lstStyle/>
                    <a:p>
                      <a:pPr marL="0" marR="0" algn="ctr">
                        <a:lnSpc>
                          <a:spcPct val="115000"/>
                        </a:lnSpc>
                        <a:spcBef>
                          <a:spcPts val="0"/>
                        </a:spcBef>
                        <a:spcAft>
                          <a:spcPts val="0"/>
                        </a:spcAft>
                      </a:pPr>
                      <a:r>
                        <a:rPr lang="en-US" sz="2400" b="1" dirty="0">
                          <a:solidFill>
                            <a:srgbClr val="000000"/>
                          </a:solidFill>
                          <a:effectLst/>
                          <a:latin typeface="+mn-lt"/>
                          <a:ea typeface="Calibri" panose="020F0502020204030204" pitchFamily="34" charset="0"/>
                          <a:cs typeface="Times New Roman" panose="02020603050405020304" pitchFamily="18" charset="0"/>
                        </a:rPr>
                        <a:t>Grades K–5</a:t>
                      </a:r>
                      <a:endParaRPr lang="en-US" sz="2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2400" dirty="0">
                          <a:solidFill>
                            <a:srgbClr val="000000"/>
                          </a:solidFill>
                          <a:effectLst/>
                          <a:latin typeface="+mn-lt"/>
                          <a:ea typeface="Calibri" panose="020F0502020204030204" pitchFamily="34" charset="0"/>
                          <a:cs typeface="Times New Roman" panose="02020603050405020304" pitchFamily="18" charset="0"/>
                        </a:rPr>
                        <a:t>¾ cup</a:t>
                      </a:r>
                      <a:endParaRPr lang="en-US" sz="2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2400">
                          <a:solidFill>
                            <a:srgbClr val="000000"/>
                          </a:solidFill>
                          <a:effectLst/>
                          <a:latin typeface="+mn-lt"/>
                          <a:ea typeface="Calibri" panose="020F0502020204030204" pitchFamily="34" charset="0"/>
                          <a:cs typeface="Times New Roman" panose="02020603050405020304" pitchFamily="18" charset="0"/>
                        </a:rPr>
                        <a:t>3 ¾ cups</a:t>
                      </a:r>
                      <a:endParaRPr lang="en-US" sz="24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08938692"/>
                  </a:ext>
                </a:extLst>
              </a:tr>
              <a:tr h="640080">
                <a:tc>
                  <a:txBody>
                    <a:bodyPr/>
                    <a:lstStyle/>
                    <a:p>
                      <a:pPr marL="0" marR="0" algn="ctr">
                        <a:lnSpc>
                          <a:spcPct val="115000"/>
                        </a:lnSpc>
                        <a:spcBef>
                          <a:spcPts val="0"/>
                        </a:spcBef>
                        <a:spcAft>
                          <a:spcPts val="0"/>
                        </a:spcAft>
                      </a:pPr>
                      <a:r>
                        <a:rPr lang="en-US" sz="2400" b="1" dirty="0">
                          <a:solidFill>
                            <a:srgbClr val="000000"/>
                          </a:solidFill>
                          <a:effectLst/>
                          <a:latin typeface="+mn-lt"/>
                          <a:ea typeface="Calibri" panose="020F0502020204030204" pitchFamily="34" charset="0"/>
                          <a:cs typeface="Times New Roman" panose="02020603050405020304" pitchFamily="18" charset="0"/>
                        </a:rPr>
                        <a:t>Grades 6–8</a:t>
                      </a:r>
                      <a:endParaRPr lang="en-US" sz="2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2400" dirty="0">
                          <a:solidFill>
                            <a:srgbClr val="000000"/>
                          </a:solidFill>
                          <a:effectLst/>
                          <a:latin typeface="+mn-lt"/>
                          <a:ea typeface="Calibri" panose="020F0502020204030204" pitchFamily="34" charset="0"/>
                          <a:cs typeface="Times New Roman" panose="02020603050405020304" pitchFamily="18" charset="0"/>
                        </a:rPr>
                        <a:t>¾ cup</a:t>
                      </a:r>
                      <a:endParaRPr lang="en-US" sz="2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2400" dirty="0">
                          <a:solidFill>
                            <a:srgbClr val="000000"/>
                          </a:solidFill>
                          <a:effectLst/>
                          <a:latin typeface="+mn-lt"/>
                          <a:ea typeface="Calibri" panose="020F0502020204030204" pitchFamily="34" charset="0"/>
                          <a:cs typeface="Times New Roman" panose="02020603050405020304" pitchFamily="18" charset="0"/>
                        </a:rPr>
                        <a:t>3 ¾ cups</a:t>
                      </a:r>
                      <a:endParaRPr lang="en-US" sz="2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20443885"/>
                  </a:ext>
                </a:extLst>
              </a:tr>
              <a:tr h="640080">
                <a:tc>
                  <a:txBody>
                    <a:bodyPr/>
                    <a:lstStyle/>
                    <a:p>
                      <a:pPr marL="0" marR="0" algn="ctr">
                        <a:lnSpc>
                          <a:spcPct val="115000"/>
                        </a:lnSpc>
                        <a:spcBef>
                          <a:spcPts val="0"/>
                        </a:spcBef>
                        <a:spcAft>
                          <a:spcPts val="0"/>
                        </a:spcAft>
                      </a:pPr>
                      <a:r>
                        <a:rPr lang="en-US" sz="2400" b="1" dirty="0">
                          <a:solidFill>
                            <a:srgbClr val="000000"/>
                          </a:solidFill>
                          <a:effectLst/>
                          <a:latin typeface="+mn-lt"/>
                          <a:ea typeface="Calibri" panose="020F0502020204030204" pitchFamily="34" charset="0"/>
                          <a:cs typeface="Times New Roman" panose="02020603050405020304" pitchFamily="18" charset="0"/>
                        </a:rPr>
                        <a:t>Grades 9–12</a:t>
                      </a:r>
                      <a:endParaRPr lang="en-US" sz="2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2400" dirty="0">
                          <a:solidFill>
                            <a:srgbClr val="000000"/>
                          </a:solidFill>
                          <a:effectLst/>
                          <a:latin typeface="+mn-lt"/>
                          <a:ea typeface="Calibri" panose="020F0502020204030204" pitchFamily="34" charset="0"/>
                          <a:cs typeface="Times New Roman" panose="02020603050405020304" pitchFamily="18" charset="0"/>
                        </a:rPr>
                        <a:t>1 cup</a:t>
                      </a:r>
                      <a:endParaRPr lang="en-US" sz="2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2400" dirty="0">
                          <a:solidFill>
                            <a:srgbClr val="000000"/>
                          </a:solidFill>
                          <a:effectLst/>
                          <a:latin typeface="+mn-lt"/>
                          <a:ea typeface="Calibri" panose="020F0502020204030204" pitchFamily="34" charset="0"/>
                          <a:cs typeface="Times New Roman" panose="02020603050405020304" pitchFamily="18" charset="0"/>
                        </a:rPr>
                        <a:t>5 cups</a:t>
                      </a:r>
                      <a:endParaRPr lang="en-US" sz="2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96775752"/>
                  </a:ext>
                </a:extLst>
              </a:tr>
            </a:tbl>
          </a:graphicData>
        </a:graphic>
      </p:graphicFrame>
    </p:spTree>
    <p:extLst>
      <p:ext uri="{BB962C8B-B14F-4D97-AF65-F5344CB8AC3E}">
        <p14:creationId xmlns:p14="http://schemas.microsoft.com/office/powerpoint/2010/main" val="34542597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Vegetable Subgroups</a:t>
            </a:r>
            <a:endParaRPr lang="en-US" dirty="0"/>
          </a:p>
        </p:txBody>
      </p:sp>
      <p:sp>
        <p:nvSpPr>
          <p:cNvPr id="6" name="Content Placeholder 5"/>
          <p:cNvSpPr>
            <a:spLocks noGrp="1"/>
          </p:cNvSpPr>
          <p:nvPr>
            <p:ph idx="1"/>
          </p:nvPr>
        </p:nvSpPr>
        <p:spPr/>
        <p:txBody>
          <a:bodyPr/>
          <a:lstStyle/>
          <a:p>
            <a:r>
              <a:rPr lang="en-US" dirty="0"/>
              <a:t>Dark Green</a:t>
            </a:r>
          </a:p>
          <a:p>
            <a:r>
              <a:rPr lang="en-US" dirty="0"/>
              <a:t>Red/Orange</a:t>
            </a:r>
          </a:p>
          <a:p>
            <a:r>
              <a:rPr lang="en-US" dirty="0"/>
              <a:t>Legumes (beans/peas)</a:t>
            </a:r>
          </a:p>
          <a:p>
            <a:r>
              <a:rPr lang="en-US" dirty="0"/>
              <a:t>Starchy</a:t>
            </a:r>
          </a:p>
          <a:p>
            <a:r>
              <a:rPr lang="en-US" dirty="0"/>
              <a:t>Other Vegetables</a:t>
            </a:r>
          </a:p>
        </p:txBody>
      </p:sp>
    </p:spTree>
    <p:extLst>
      <p:ext uri="{BB962C8B-B14F-4D97-AF65-F5344CB8AC3E}">
        <p14:creationId xmlns:p14="http://schemas.microsoft.com/office/powerpoint/2010/main" val="27193019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Subgroups</a:t>
            </a:r>
          </a:p>
        </p:txBody>
      </p:sp>
      <p:sp>
        <p:nvSpPr>
          <p:cNvPr id="6" name="Content Placeholder 5"/>
          <p:cNvSpPr>
            <a:spLocks noGrp="1"/>
          </p:cNvSpPr>
          <p:nvPr>
            <p:ph idx="1"/>
          </p:nvPr>
        </p:nvSpPr>
        <p:spPr/>
        <p:txBody>
          <a:bodyPr/>
          <a:lstStyle/>
          <a:p>
            <a:pPr>
              <a:spcAft>
                <a:spcPts val="600"/>
              </a:spcAft>
            </a:pPr>
            <a:r>
              <a:rPr lang="en-US" dirty="0"/>
              <a:t>Must be able to choose all subgroups each week</a:t>
            </a:r>
          </a:p>
          <a:p>
            <a:pPr>
              <a:spcAft>
                <a:spcPts val="600"/>
              </a:spcAft>
            </a:pPr>
            <a:r>
              <a:rPr lang="en-US" dirty="0"/>
              <a:t>Serving less than </a:t>
            </a:r>
            <a:r>
              <a:rPr lang="en-US" sz="3600" dirty="0"/>
              <a:t>⅛</a:t>
            </a:r>
            <a:r>
              <a:rPr lang="en-US" dirty="0"/>
              <a:t> cup cannot be counted  </a:t>
            </a:r>
          </a:p>
          <a:p>
            <a:r>
              <a:rPr lang="en-US" dirty="0"/>
              <a:t>If two subgroups are offered one day and students can only select one choice, both subgroups need to be offered again in the same week</a:t>
            </a:r>
          </a:p>
        </p:txBody>
      </p:sp>
    </p:spTree>
    <p:extLst>
      <p:ext uri="{BB962C8B-B14F-4D97-AF65-F5344CB8AC3E}">
        <p14:creationId xmlns:p14="http://schemas.microsoft.com/office/powerpoint/2010/main" val="6755299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Subgroup Requirements</a:t>
            </a:r>
          </a:p>
        </p:txBody>
      </p:sp>
      <p:graphicFrame>
        <p:nvGraphicFramePr>
          <p:cNvPr id="10" name="Table 9">
            <a:extLst>
              <a:ext uri="{FF2B5EF4-FFF2-40B4-BE49-F238E27FC236}">
                <a16:creationId xmlns:a16="http://schemas.microsoft.com/office/drawing/2014/main" id="{54483946-D97B-7254-6887-348FA09C4680}"/>
              </a:ext>
            </a:extLst>
          </p:cNvPr>
          <p:cNvGraphicFramePr>
            <a:graphicFrameLocks noGrp="1"/>
          </p:cNvGraphicFramePr>
          <p:nvPr>
            <p:extLst>
              <p:ext uri="{D42A27DB-BD31-4B8C-83A1-F6EECF244321}">
                <p14:modId xmlns:p14="http://schemas.microsoft.com/office/powerpoint/2010/main" val="3963717723"/>
              </p:ext>
            </p:extLst>
          </p:nvPr>
        </p:nvGraphicFramePr>
        <p:xfrm>
          <a:off x="533400" y="2514601"/>
          <a:ext cx="8229601" cy="3657601"/>
        </p:xfrm>
        <a:graphic>
          <a:graphicData uri="http://schemas.openxmlformats.org/drawingml/2006/table">
            <a:tbl>
              <a:tblPr firstRow="1" firstCol="1" bandRow="1"/>
              <a:tblGrid>
                <a:gridCol w="1242204">
                  <a:extLst>
                    <a:ext uri="{9D8B030D-6E8A-4147-A177-3AD203B41FA5}">
                      <a16:colId xmlns:a16="http://schemas.microsoft.com/office/drawing/2014/main" val="1775708693"/>
                    </a:ext>
                  </a:extLst>
                </a:gridCol>
                <a:gridCol w="1133511">
                  <a:extLst>
                    <a:ext uri="{9D8B030D-6E8A-4147-A177-3AD203B41FA5}">
                      <a16:colId xmlns:a16="http://schemas.microsoft.com/office/drawing/2014/main" val="1807973017"/>
                    </a:ext>
                  </a:extLst>
                </a:gridCol>
                <a:gridCol w="1195621">
                  <a:extLst>
                    <a:ext uri="{9D8B030D-6E8A-4147-A177-3AD203B41FA5}">
                      <a16:colId xmlns:a16="http://schemas.microsoft.com/office/drawing/2014/main" val="186051323"/>
                    </a:ext>
                  </a:extLst>
                </a:gridCol>
                <a:gridCol w="1071401">
                  <a:extLst>
                    <a:ext uri="{9D8B030D-6E8A-4147-A177-3AD203B41FA5}">
                      <a16:colId xmlns:a16="http://schemas.microsoft.com/office/drawing/2014/main" val="496477318"/>
                    </a:ext>
                  </a:extLst>
                </a:gridCol>
                <a:gridCol w="1133511">
                  <a:extLst>
                    <a:ext uri="{9D8B030D-6E8A-4147-A177-3AD203B41FA5}">
                      <a16:colId xmlns:a16="http://schemas.microsoft.com/office/drawing/2014/main" val="3170420020"/>
                    </a:ext>
                  </a:extLst>
                </a:gridCol>
                <a:gridCol w="1133511">
                  <a:extLst>
                    <a:ext uri="{9D8B030D-6E8A-4147-A177-3AD203B41FA5}">
                      <a16:colId xmlns:a16="http://schemas.microsoft.com/office/drawing/2014/main" val="2774530142"/>
                    </a:ext>
                  </a:extLst>
                </a:gridCol>
                <a:gridCol w="1319842">
                  <a:extLst>
                    <a:ext uri="{9D8B030D-6E8A-4147-A177-3AD203B41FA5}">
                      <a16:colId xmlns:a16="http://schemas.microsoft.com/office/drawing/2014/main" val="988214007"/>
                    </a:ext>
                  </a:extLst>
                </a:gridCol>
              </a:tblGrid>
              <a:tr h="2037953">
                <a:tc>
                  <a:txBody>
                    <a:bodyPr/>
                    <a:lstStyle/>
                    <a:p>
                      <a:pPr marL="0" marR="0" algn="ctr">
                        <a:lnSpc>
                          <a:spcPct val="107000"/>
                        </a:lnSpc>
                        <a:spcAft>
                          <a:spcPts val="800"/>
                        </a:spcAft>
                      </a:pPr>
                      <a:r>
                        <a:rPr lang="en-US" sz="1100" b="1">
                          <a:effectLst/>
                          <a:latin typeface="Arial" panose="020B060402020202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000" b="1" dirty="0">
                          <a:effectLst/>
                          <a:latin typeface="Arial" panose="020B060402020202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Aft>
                          <a:spcPts val="800"/>
                        </a:spcAft>
                      </a:pPr>
                      <a:r>
                        <a:rPr lang="en-US" sz="1000" b="1" dirty="0">
                          <a:effectLst/>
                          <a:latin typeface="Arial" panose="020B060402020202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Aft>
                          <a:spcPts val="800"/>
                        </a:spcAft>
                      </a:pPr>
                      <a:r>
                        <a:rPr lang="en-US" sz="1000" b="1" dirty="0">
                          <a:effectLst/>
                          <a:latin typeface="Arial" panose="020B060402020202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Aft>
                          <a:spcPts val="800"/>
                        </a:spcAft>
                      </a:pPr>
                      <a:r>
                        <a:rPr lang="en-US" sz="1000" b="1" dirty="0">
                          <a:effectLst/>
                          <a:latin typeface="Arial" panose="020B060402020202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Aft>
                          <a:spcPts val="800"/>
                        </a:spcAft>
                      </a:pPr>
                      <a:r>
                        <a:rPr lang="en-US" sz="1000" b="1" dirty="0">
                          <a:effectLst/>
                          <a:latin typeface="Arial" panose="020B060402020202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Aft>
                          <a:spcPts val="800"/>
                        </a:spcAft>
                      </a:pPr>
                      <a:r>
                        <a:rPr lang="en-US" sz="1000" b="1" dirty="0">
                          <a:effectLst/>
                          <a:latin typeface="Arial" panose="020B0604020202020204" pitchFamily="34" charset="0"/>
                          <a:ea typeface="Calibri" panose="020F0502020204030204" pitchFamily="34" charset="0"/>
                          <a:cs typeface="Times New Roman" panose="02020603050405020304" pitchFamily="18" charset="0"/>
                        </a:rPr>
                        <a:t>Dark Green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pPr>
                      <a:r>
                        <a:rPr lang="en-US" sz="1000" b="1" dirty="0">
                          <a:effectLst/>
                          <a:latin typeface="Arial" panose="020B060402020202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Aft>
                          <a:spcPts val="800"/>
                        </a:spcAft>
                      </a:pPr>
                      <a:r>
                        <a:rPr lang="en-US" sz="1000" b="1" dirty="0">
                          <a:effectLst/>
                          <a:latin typeface="Arial" panose="020B0604020202020204" pitchFamily="34" charset="0"/>
                          <a:ea typeface="Calibri" panose="020F0502020204030204" pitchFamily="34" charset="0"/>
                          <a:cs typeface="Times New Roman" panose="02020603050405020304" pitchFamily="18" charset="0"/>
                        </a:rPr>
                        <a:t>Red/Orange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000" b="1">
                          <a:effectLst/>
                          <a:latin typeface="Arial" panose="020B060402020202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Aft>
                          <a:spcPts val="800"/>
                        </a:spcAft>
                      </a:pPr>
                      <a:r>
                        <a:rPr lang="en-US" sz="1000" b="1">
                          <a:effectLst/>
                          <a:latin typeface="Arial" panose="020B0604020202020204" pitchFamily="34" charset="0"/>
                          <a:ea typeface="Calibri" panose="020F0502020204030204" pitchFamily="34" charset="0"/>
                          <a:cs typeface="Times New Roman" panose="02020603050405020304" pitchFamily="18" charset="0"/>
                        </a:rPr>
                        <a:t>Beans, Peas, and Lentils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000" b="1">
                          <a:effectLst/>
                          <a:latin typeface="Arial" panose="020B060402020202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Aft>
                          <a:spcPts val="800"/>
                        </a:spcAft>
                      </a:pPr>
                      <a:r>
                        <a:rPr lang="en-US" sz="1000" b="1">
                          <a:effectLst/>
                          <a:latin typeface="Arial" panose="020B0604020202020204" pitchFamily="34" charset="0"/>
                          <a:ea typeface="Calibri" panose="020F0502020204030204" pitchFamily="34" charset="0"/>
                          <a:cs typeface="Times New Roman" panose="02020603050405020304" pitchFamily="18" charset="0"/>
                        </a:rPr>
                        <a:t>Starchy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000" b="1">
                          <a:effectLst/>
                          <a:latin typeface="Arial" panose="020B060402020202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Aft>
                          <a:spcPts val="800"/>
                        </a:spcAft>
                      </a:pPr>
                      <a:r>
                        <a:rPr lang="en-US" sz="1000" b="1">
                          <a:effectLst/>
                          <a:latin typeface="Arial" panose="020B0604020202020204" pitchFamily="34" charset="0"/>
                          <a:ea typeface="Calibri" panose="020F0502020204030204" pitchFamily="34" charset="0"/>
                          <a:cs typeface="Times New Roman" panose="02020603050405020304" pitchFamily="18" charset="0"/>
                        </a:rPr>
                        <a:t>Other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000" b="1">
                          <a:effectLst/>
                          <a:latin typeface="Arial" panose="020B0604020202020204" pitchFamily="34" charset="0"/>
                          <a:ea typeface="Calibri" panose="020F0502020204030204" pitchFamily="34" charset="0"/>
                          <a:cs typeface="Times New Roman" panose="02020603050405020304" pitchFamily="18" charset="0"/>
                        </a:rPr>
                        <a:t>Additional vegetables to meet weekly requirements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13231874"/>
                  </a:ext>
                </a:extLst>
              </a:tr>
              <a:tr h="420233">
                <a:tc>
                  <a:txBody>
                    <a:bodyPr/>
                    <a:lstStyle/>
                    <a:p>
                      <a:pPr marL="0" marR="0" algn="ctr">
                        <a:lnSpc>
                          <a:spcPct val="107000"/>
                        </a:lnSpc>
                        <a:spcAft>
                          <a:spcPts val="800"/>
                        </a:spcAft>
                      </a:pPr>
                      <a:r>
                        <a:rPr lang="en-US" sz="1000" b="1">
                          <a:effectLst/>
                          <a:latin typeface="Arial" panose="020B0604020202020204" pitchFamily="34" charset="0"/>
                          <a:ea typeface="Calibri" panose="020F0502020204030204" pitchFamily="34" charset="0"/>
                          <a:cs typeface="Times New Roman" panose="02020603050405020304" pitchFamily="18" charset="0"/>
                        </a:rPr>
                        <a:t>Grades K–5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½ cup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¾ cup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800">
                          <a:effectLst/>
                          <a:latin typeface="Arial" panose="020B0604020202020204" pitchFamily="34" charset="0"/>
                          <a:ea typeface="Calibri" panose="020F0502020204030204" pitchFamily="34" charset="0"/>
                          <a:cs typeface="Times New Roman" panose="02020603050405020304" pitchFamily="18" charset="0"/>
                        </a:rPr>
                        <a:t>½ cup</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800">
                          <a:effectLst/>
                          <a:latin typeface="Arial" panose="020B0604020202020204" pitchFamily="34" charset="0"/>
                          <a:ea typeface="Calibri" panose="020F0502020204030204" pitchFamily="34" charset="0"/>
                          <a:cs typeface="Times New Roman" panose="02020603050405020304" pitchFamily="18" charset="0"/>
                        </a:rPr>
                        <a:t>½ cup</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800">
                          <a:effectLst/>
                          <a:latin typeface="Arial" panose="020B0604020202020204" pitchFamily="34" charset="0"/>
                          <a:ea typeface="Calibri" panose="020F0502020204030204" pitchFamily="34" charset="0"/>
                          <a:cs typeface="Times New Roman" panose="02020603050405020304" pitchFamily="18" charset="0"/>
                        </a:rPr>
                        <a:t>½ cup</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800">
                          <a:effectLst/>
                          <a:latin typeface="Arial" panose="020B0604020202020204" pitchFamily="34" charset="0"/>
                          <a:ea typeface="Calibri" panose="020F0502020204030204" pitchFamily="34" charset="0"/>
                          <a:cs typeface="Times New Roman" panose="02020603050405020304" pitchFamily="18" charset="0"/>
                        </a:rPr>
                        <a:t>1 cup</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22164802"/>
                  </a:ext>
                </a:extLst>
              </a:tr>
              <a:tr h="420233">
                <a:tc>
                  <a:txBody>
                    <a:bodyPr/>
                    <a:lstStyle/>
                    <a:p>
                      <a:pPr marL="0" marR="0" algn="ctr">
                        <a:lnSpc>
                          <a:spcPct val="107000"/>
                        </a:lnSpc>
                        <a:spcAft>
                          <a:spcPts val="800"/>
                        </a:spcAft>
                      </a:pPr>
                      <a:r>
                        <a:rPr lang="en-US" sz="1000" b="1">
                          <a:effectLst/>
                          <a:latin typeface="Arial" panose="020B0604020202020204" pitchFamily="34" charset="0"/>
                          <a:ea typeface="Calibri" panose="020F0502020204030204" pitchFamily="34" charset="0"/>
                          <a:cs typeface="Times New Roman" panose="02020603050405020304" pitchFamily="18" charset="0"/>
                        </a:rPr>
                        <a:t>Grades 6–8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800">
                          <a:effectLst/>
                          <a:latin typeface="Arial" panose="020B0604020202020204" pitchFamily="34" charset="0"/>
                          <a:ea typeface="Calibri" panose="020F0502020204030204" pitchFamily="34" charset="0"/>
                          <a:cs typeface="Times New Roman" panose="02020603050405020304" pitchFamily="18" charset="0"/>
                        </a:rPr>
                        <a:t>½ cup</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¾ cup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½ cup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800">
                          <a:effectLst/>
                          <a:latin typeface="Arial" panose="020B0604020202020204" pitchFamily="34" charset="0"/>
                          <a:ea typeface="Calibri" panose="020F0502020204030204" pitchFamily="34" charset="0"/>
                          <a:cs typeface="Times New Roman" panose="02020603050405020304" pitchFamily="18" charset="0"/>
                        </a:rPr>
                        <a:t>½ cup</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800">
                          <a:effectLst/>
                          <a:latin typeface="Arial" panose="020B0604020202020204" pitchFamily="34" charset="0"/>
                          <a:ea typeface="Calibri" panose="020F0502020204030204" pitchFamily="34" charset="0"/>
                          <a:cs typeface="Times New Roman" panose="02020603050405020304" pitchFamily="18" charset="0"/>
                        </a:rPr>
                        <a:t>½ cup</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800">
                          <a:effectLst/>
                          <a:latin typeface="Arial" panose="020B0604020202020204" pitchFamily="34" charset="0"/>
                          <a:ea typeface="Calibri" panose="020F0502020204030204" pitchFamily="34" charset="0"/>
                          <a:cs typeface="Times New Roman" panose="02020603050405020304" pitchFamily="18" charset="0"/>
                        </a:rPr>
                        <a:t>1 cup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29423495"/>
                  </a:ext>
                </a:extLst>
              </a:tr>
              <a:tr h="779182">
                <a:tc>
                  <a:txBody>
                    <a:bodyPr/>
                    <a:lstStyle/>
                    <a:p>
                      <a:pPr marL="0" marR="0" algn="ctr">
                        <a:lnSpc>
                          <a:spcPct val="107000"/>
                        </a:lnSpc>
                        <a:spcAft>
                          <a:spcPts val="800"/>
                        </a:spcAft>
                      </a:pPr>
                      <a:r>
                        <a:rPr lang="en-US" sz="1000" b="1">
                          <a:effectLst/>
                          <a:latin typeface="Arial" panose="020B0604020202020204" pitchFamily="34" charset="0"/>
                          <a:ea typeface="Calibri" panose="020F0502020204030204" pitchFamily="34" charset="0"/>
                          <a:cs typeface="Times New Roman" panose="02020603050405020304" pitchFamily="18" charset="0"/>
                        </a:rPr>
                        <a:t>Grades 9–12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½  cup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800">
                          <a:effectLst/>
                          <a:latin typeface="Arial" panose="020B0604020202020204" pitchFamily="34" charset="0"/>
                          <a:ea typeface="Calibri" panose="020F0502020204030204" pitchFamily="34" charset="0"/>
                          <a:cs typeface="Times New Roman" panose="02020603050405020304" pitchFamily="18" charset="0"/>
                        </a:rPr>
                        <a:t>1 ¼ cups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800">
                          <a:effectLst/>
                          <a:latin typeface="Arial" panose="020B0604020202020204" pitchFamily="34" charset="0"/>
                          <a:ea typeface="Calibri" panose="020F0502020204030204" pitchFamily="34" charset="0"/>
                          <a:cs typeface="Times New Roman" panose="02020603050405020304" pitchFamily="18" charset="0"/>
                        </a:rPr>
                        <a:t>½ cup</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½ cup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3/4 cup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1 cup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54923677"/>
                  </a:ext>
                </a:extLst>
              </a:tr>
            </a:tbl>
          </a:graphicData>
        </a:graphic>
      </p:graphicFrame>
      <p:pic>
        <p:nvPicPr>
          <p:cNvPr id="11" name="Picture 10">
            <a:extLst>
              <a:ext uri="{FF2B5EF4-FFF2-40B4-BE49-F238E27FC236}">
                <a16:creationId xmlns:a16="http://schemas.microsoft.com/office/drawing/2014/main" id="{48315CAA-971A-C1AA-B8C9-8521B8A9AF2D}"/>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bwMode="auto">
          <a:xfrm>
            <a:off x="1943731" y="2581275"/>
            <a:ext cx="857250" cy="847725"/>
          </a:xfrm>
          <a:prstGeom prst="rect">
            <a:avLst/>
          </a:prstGeom>
          <a:ln>
            <a:noFill/>
          </a:ln>
          <a:extLst>
            <a:ext uri="{53640926-AAD7-44D8-BBD7-CCE9431645EC}">
              <a14:shadowObscured xmlns:a14="http://schemas.microsoft.com/office/drawing/2010/main"/>
            </a:ext>
          </a:extLst>
        </p:spPr>
      </p:pic>
      <p:pic>
        <p:nvPicPr>
          <p:cNvPr id="12" name="Picture 11">
            <a:extLst>
              <a:ext uri="{FF2B5EF4-FFF2-40B4-BE49-F238E27FC236}">
                <a16:creationId xmlns:a16="http://schemas.microsoft.com/office/drawing/2014/main" id="{87DFDEB1-417C-AF88-AE51-49F8BB450272}"/>
              </a:ext>
            </a:extLst>
          </p:cNvPr>
          <p:cNvPicPr>
            <a:picLocks noChangeAspect="1"/>
          </p:cNvPicPr>
          <p:nvPr/>
        </p:nvPicPr>
        <p:blipFill rotWithShape="1">
          <a:blip r:embed="rId3">
            <a:extLst>
              <a:ext uri="{28A0092B-C50C-407E-A947-70E740481C1C}">
                <a14:useLocalDpi xmlns:a14="http://schemas.microsoft.com/office/drawing/2010/main" val="0"/>
              </a:ext>
            </a:extLst>
          </a:blip>
          <a:srcRect t="5541" b="6746"/>
          <a:stretch/>
        </p:blipFill>
        <p:spPr bwMode="auto">
          <a:xfrm>
            <a:off x="3148019" y="2581275"/>
            <a:ext cx="895963" cy="838200"/>
          </a:xfrm>
          <a:prstGeom prst="rect">
            <a:avLst/>
          </a:prstGeom>
          <a:ln>
            <a:noFill/>
          </a:ln>
          <a:extLst>
            <a:ext uri="{53640926-AAD7-44D8-BBD7-CCE9431645EC}">
              <a14:shadowObscured xmlns:a14="http://schemas.microsoft.com/office/drawing/2010/main"/>
            </a:ext>
          </a:extLst>
        </p:spPr>
      </p:pic>
      <p:pic>
        <p:nvPicPr>
          <p:cNvPr id="13" name="Picture 12">
            <a:extLst>
              <a:ext uri="{FF2B5EF4-FFF2-40B4-BE49-F238E27FC236}">
                <a16:creationId xmlns:a16="http://schemas.microsoft.com/office/drawing/2014/main" id="{AEB310AB-729A-06B1-D436-16721786097F}"/>
              </a:ext>
            </a:extLst>
          </p:cNvPr>
          <p:cNvPicPr>
            <a:picLocks noChangeAspect="1"/>
          </p:cNvPicPr>
          <p:nvPr/>
        </p:nvPicPr>
        <p:blipFill rotWithShape="1">
          <a:blip r:embed="rId4">
            <a:extLst>
              <a:ext uri="{28A0092B-C50C-407E-A947-70E740481C1C}">
                <a14:useLocalDpi xmlns:a14="http://schemas.microsoft.com/office/drawing/2010/main" val="0"/>
              </a:ext>
            </a:extLst>
          </a:blip>
          <a:srcRect l="4658" t="4637" b="7207"/>
          <a:stretch/>
        </p:blipFill>
        <p:spPr bwMode="auto">
          <a:xfrm>
            <a:off x="5322366" y="2585720"/>
            <a:ext cx="795020" cy="829310"/>
          </a:xfrm>
          <a:prstGeom prst="rect">
            <a:avLst/>
          </a:prstGeom>
          <a:ln>
            <a:noFill/>
          </a:ln>
          <a:extLst>
            <a:ext uri="{53640926-AAD7-44D8-BBD7-CCE9431645EC}">
              <a14:shadowObscured xmlns:a14="http://schemas.microsoft.com/office/drawing/2010/main"/>
            </a:ext>
          </a:extLst>
        </p:spPr>
      </p:pic>
      <p:pic>
        <p:nvPicPr>
          <p:cNvPr id="14" name="Picture 13">
            <a:extLst>
              <a:ext uri="{FF2B5EF4-FFF2-40B4-BE49-F238E27FC236}">
                <a16:creationId xmlns:a16="http://schemas.microsoft.com/office/drawing/2014/main" id="{0A4E92B5-9720-132F-2D13-DCFCFA8C864D}"/>
              </a:ext>
            </a:extLst>
          </p:cNvPr>
          <p:cNvPicPr>
            <a:picLocks noChangeAspect="1"/>
          </p:cNvPicPr>
          <p:nvPr/>
        </p:nvPicPr>
        <p:blipFill rotWithShape="1">
          <a:blip r:embed="rId5">
            <a:extLst>
              <a:ext uri="{28A0092B-C50C-407E-A947-70E740481C1C}">
                <a14:useLocalDpi xmlns:a14="http://schemas.microsoft.com/office/drawing/2010/main" val="0"/>
              </a:ext>
            </a:extLst>
          </a:blip>
          <a:srcRect l="3664" t="4640" r="3413" b="3931"/>
          <a:stretch/>
        </p:blipFill>
        <p:spPr bwMode="auto">
          <a:xfrm>
            <a:off x="4269775" y="2585720"/>
            <a:ext cx="826797" cy="829310"/>
          </a:xfrm>
          <a:prstGeom prst="rect">
            <a:avLst/>
          </a:prstGeom>
          <a:ln>
            <a:noFill/>
          </a:ln>
          <a:extLst>
            <a:ext uri="{53640926-AAD7-44D8-BBD7-CCE9431645EC}">
              <a14:shadowObscured xmlns:a14="http://schemas.microsoft.com/office/drawing/2010/main"/>
            </a:ext>
          </a:extLst>
        </p:spPr>
      </p:pic>
      <p:pic>
        <p:nvPicPr>
          <p:cNvPr id="15" name="Picture 14">
            <a:extLst>
              <a:ext uri="{FF2B5EF4-FFF2-40B4-BE49-F238E27FC236}">
                <a16:creationId xmlns:a16="http://schemas.microsoft.com/office/drawing/2014/main" id="{A51E8869-6A98-4D1D-38D6-51E98C7DEBF4}"/>
              </a:ext>
            </a:extLst>
          </p:cNvPr>
          <p:cNvPicPr>
            <a:picLocks noChangeAspect="1"/>
          </p:cNvPicPr>
          <p:nvPr/>
        </p:nvPicPr>
        <p:blipFill rotWithShape="1">
          <a:blip r:embed="rId6">
            <a:extLst>
              <a:ext uri="{28A0092B-C50C-407E-A947-70E740481C1C}">
                <a14:useLocalDpi xmlns:a14="http://schemas.microsoft.com/office/drawing/2010/main" val="0"/>
              </a:ext>
            </a:extLst>
          </a:blip>
          <a:srcRect l="-1" r="3226" b="4445"/>
          <a:stretch/>
        </p:blipFill>
        <p:spPr bwMode="auto">
          <a:xfrm>
            <a:off x="6475445" y="2581275"/>
            <a:ext cx="831850" cy="8382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850542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Dark Green Vegetables</a:t>
            </a:r>
          </a:p>
        </p:txBody>
      </p:sp>
      <p:pic>
        <p:nvPicPr>
          <p:cNvPr id="4" name="Picture 3" descr="P:\Graphics\Pictures\iStock photo\Reimbursable Meal\iStock_000000484607Medium.jpg"/>
          <p:cNvPicPr/>
          <p:nvPr/>
        </p:nvPicPr>
        <p:blipFill rotWithShape="1">
          <a:blip r:embed="rId2" cstate="screen">
            <a:extLst>
              <a:ext uri="{28A0092B-C50C-407E-A947-70E740481C1C}">
                <a14:useLocalDpi xmlns:a14="http://schemas.microsoft.com/office/drawing/2010/main" val="0"/>
              </a:ext>
            </a:extLst>
          </a:blip>
          <a:srcRect l="-13935" t="-10110" r="5737" b="3248"/>
          <a:stretch/>
        </p:blipFill>
        <p:spPr bwMode="auto">
          <a:xfrm>
            <a:off x="6288804" y="1914054"/>
            <a:ext cx="2016731" cy="1533966"/>
          </a:xfrm>
          <a:prstGeom prst="rect">
            <a:avLst/>
          </a:prstGeom>
          <a:noFill/>
          <a:ln>
            <a:noFill/>
          </a:ln>
          <a:extLst>
            <a:ext uri="{53640926-AAD7-44D8-BBD7-CCE9431645EC}">
              <a14:shadowObscured xmlns:a14="http://schemas.microsoft.com/office/drawing/2010/main"/>
            </a:ext>
          </a:extLst>
        </p:spPr>
      </p:pic>
      <p:sp>
        <p:nvSpPr>
          <p:cNvPr id="7" name="Rectangle 6"/>
          <p:cNvSpPr/>
          <p:nvPr/>
        </p:nvSpPr>
        <p:spPr>
          <a:xfrm>
            <a:off x="5962342" y="3501265"/>
            <a:ext cx="3029998" cy="338554"/>
          </a:xfrm>
          <a:prstGeom prst="rect">
            <a:avLst/>
          </a:prstGeom>
        </p:spPr>
        <p:txBody>
          <a:bodyPr wrap="square">
            <a:spAutoFit/>
          </a:bodyPr>
          <a:lstStyle/>
          <a:p>
            <a:pPr algn="ctr"/>
            <a:r>
              <a:rPr lang="en-US" sz="1600" b="1" dirty="0"/>
              <a:t>Dark Green Leafy Lettuce</a:t>
            </a:r>
            <a:endParaRPr lang="en-US" sz="1600" dirty="0"/>
          </a:p>
        </p:txBody>
      </p:sp>
      <p:pic>
        <p:nvPicPr>
          <p:cNvPr id="8" name="Picture 7" descr="P:\Graphics\Pictures\iStock photo\Reimbursable Meal\iStock_000000539179Medium.jpg"/>
          <p:cNvPicPr/>
          <p:nvPr/>
        </p:nvPicPr>
        <p:blipFill rotWithShape="1">
          <a:blip r:embed="rId3" cstate="screen">
            <a:extLst>
              <a:ext uri="{28A0092B-C50C-407E-A947-70E740481C1C}">
                <a14:useLocalDpi xmlns:a14="http://schemas.microsoft.com/office/drawing/2010/main" val="0"/>
              </a:ext>
            </a:extLst>
          </a:blip>
          <a:srcRect l="417" t="3073" r="7433" b="5882"/>
          <a:stretch/>
        </p:blipFill>
        <p:spPr bwMode="auto">
          <a:xfrm>
            <a:off x="2438400" y="2098620"/>
            <a:ext cx="1772914" cy="1364221"/>
          </a:xfrm>
          <a:prstGeom prst="rect">
            <a:avLst/>
          </a:prstGeom>
          <a:noFill/>
          <a:ln>
            <a:noFill/>
          </a:ln>
          <a:extLst>
            <a:ext uri="{53640926-AAD7-44D8-BBD7-CCE9431645EC}">
              <a14:shadowObscured xmlns:a14="http://schemas.microsoft.com/office/drawing/2010/main"/>
            </a:ext>
          </a:extLst>
        </p:spPr>
      </p:pic>
      <p:sp>
        <p:nvSpPr>
          <p:cNvPr id="9" name="Rectangle 8"/>
          <p:cNvSpPr/>
          <p:nvPr/>
        </p:nvSpPr>
        <p:spPr>
          <a:xfrm>
            <a:off x="2652124" y="3512370"/>
            <a:ext cx="1770456" cy="338554"/>
          </a:xfrm>
          <a:prstGeom prst="rect">
            <a:avLst/>
          </a:prstGeom>
        </p:spPr>
        <p:txBody>
          <a:bodyPr wrap="square">
            <a:spAutoFit/>
          </a:bodyPr>
          <a:lstStyle/>
          <a:p>
            <a:r>
              <a:rPr lang="en-US" sz="1600" b="1" dirty="0"/>
              <a:t>Mustard Greens</a:t>
            </a:r>
            <a:endParaRPr lang="en-US" sz="1600" dirty="0"/>
          </a:p>
        </p:txBody>
      </p:sp>
      <p:pic>
        <p:nvPicPr>
          <p:cNvPr id="10" name="Picture 9" descr="P:\Graphics\Pictures\iStock photo\Reimbursable Meal\iStock_000005261321Medium.jpg"/>
          <p:cNvPicPr/>
          <p:nvPr/>
        </p:nvPicPr>
        <p:blipFill>
          <a:blip r:embed="rId4" cstate="screen">
            <a:extLst>
              <a:ext uri="{28A0092B-C50C-407E-A947-70E740481C1C}">
                <a14:useLocalDpi xmlns:a14="http://schemas.microsoft.com/office/drawing/2010/main" val="0"/>
              </a:ext>
            </a:extLst>
          </a:blip>
          <a:srcRect/>
          <a:stretch>
            <a:fillRect/>
          </a:stretch>
        </p:blipFill>
        <p:spPr bwMode="auto">
          <a:xfrm rot="5400000">
            <a:off x="4390654" y="1933927"/>
            <a:ext cx="1708108" cy="1557751"/>
          </a:xfrm>
          <a:prstGeom prst="rect">
            <a:avLst/>
          </a:prstGeom>
          <a:noFill/>
          <a:ln>
            <a:noFill/>
          </a:ln>
        </p:spPr>
      </p:pic>
      <p:sp>
        <p:nvSpPr>
          <p:cNvPr id="11" name="Rectangle 10"/>
          <p:cNvSpPr/>
          <p:nvPr/>
        </p:nvSpPr>
        <p:spPr>
          <a:xfrm>
            <a:off x="4849621" y="3448020"/>
            <a:ext cx="1258825" cy="338554"/>
          </a:xfrm>
          <a:prstGeom prst="rect">
            <a:avLst/>
          </a:prstGeom>
        </p:spPr>
        <p:txBody>
          <a:bodyPr wrap="square">
            <a:spAutoFit/>
          </a:bodyPr>
          <a:lstStyle/>
          <a:p>
            <a:r>
              <a:rPr lang="en-US" sz="1600" b="1" dirty="0"/>
              <a:t>Spinach</a:t>
            </a:r>
            <a:endParaRPr lang="en-US" sz="1600" dirty="0"/>
          </a:p>
        </p:txBody>
      </p:sp>
      <p:pic>
        <p:nvPicPr>
          <p:cNvPr id="12" name="Picture 11" descr="P:\Graphics\Pictures\iStock photo\Reimbursable Meal\iStock_000015018642Medium.jpg"/>
          <p:cNvPicPr/>
          <p:nvPr/>
        </p:nvPicPr>
        <p:blipFill rotWithShape="1">
          <a:blip r:embed="rId5" cstate="screen">
            <a:extLst>
              <a:ext uri="{28A0092B-C50C-407E-A947-70E740481C1C}">
                <a14:useLocalDpi xmlns:a14="http://schemas.microsoft.com/office/drawing/2010/main" val="0"/>
              </a:ext>
            </a:extLst>
          </a:blip>
          <a:srcRect l="9804" t="8527" r="8309" b="7728"/>
          <a:stretch/>
        </p:blipFill>
        <p:spPr bwMode="auto">
          <a:xfrm>
            <a:off x="2718326" y="4091271"/>
            <a:ext cx="1683792" cy="1280828"/>
          </a:xfrm>
          <a:prstGeom prst="rect">
            <a:avLst/>
          </a:prstGeom>
          <a:noFill/>
          <a:ln>
            <a:noFill/>
          </a:ln>
          <a:extLst>
            <a:ext uri="{53640926-AAD7-44D8-BBD7-CCE9431645EC}">
              <a14:shadowObscured xmlns:a14="http://schemas.microsoft.com/office/drawing/2010/main"/>
            </a:ext>
          </a:extLst>
        </p:spPr>
      </p:pic>
      <p:sp>
        <p:nvSpPr>
          <p:cNvPr id="13" name="Rectangle 12"/>
          <p:cNvSpPr/>
          <p:nvPr/>
        </p:nvSpPr>
        <p:spPr>
          <a:xfrm>
            <a:off x="3040233" y="5464284"/>
            <a:ext cx="1611716" cy="338554"/>
          </a:xfrm>
          <a:prstGeom prst="rect">
            <a:avLst/>
          </a:prstGeom>
        </p:spPr>
        <p:txBody>
          <a:bodyPr wrap="square">
            <a:spAutoFit/>
          </a:bodyPr>
          <a:lstStyle/>
          <a:p>
            <a:r>
              <a:rPr lang="en-US" sz="1600" b="1" dirty="0"/>
              <a:t>Broccoli</a:t>
            </a:r>
            <a:endParaRPr lang="en-US" sz="1600" dirty="0"/>
          </a:p>
        </p:txBody>
      </p:sp>
      <p:pic>
        <p:nvPicPr>
          <p:cNvPr id="14" name="Picture 13" descr="P:\Graphics\Pictures\iStock photo\Reimbursable Meal\iStock_000018676027Medium.jpg"/>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6611632" y="4173013"/>
            <a:ext cx="2093303" cy="1418332"/>
          </a:xfrm>
          <a:prstGeom prst="rect">
            <a:avLst/>
          </a:prstGeom>
          <a:noFill/>
          <a:ln>
            <a:noFill/>
          </a:ln>
        </p:spPr>
      </p:pic>
      <p:sp>
        <p:nvSpPr>
          <p:cNvPr id="15" name="Rectangle 14"/>
          <p:cNvSpPr/>
          <p:nvPr/>
        </p:nvSpPr>
        <p:spPr>
          <a:xfrm>
            <a:off x="7477341" y="5464284"/>
            <a:ext cx="755860" cy="338554"/>
          </a:xfrm>
          <a:prstGeom prst="rect">
            <a:avLst/>
          </a:prstGeom>
        </p:spPr>
        <p:txBody>
          <a:bodyPr wrap="square">
            <a:spAutoFit/>
          </a:bodyPr>
          <a:lstStyle/>
          <a:p>
            <a:r>
              <a:rPr lang="en-US" sz="1600" b="1" dirty="0"/>
              <a:t>Kale</a:t>
            </a:r>
            <a:endParaRPr lang="en-US" sz="1600" dirty="0"/>
          </a:p>
        </p:txBody>
      </p:sp>
      <p:pic>
        <p:nvPicPr>
          <p:cNvPr id="16" name="Picture 15" descr="P:\Graphics\Pictures\iStock photo\Reimbursable Meal\iStock_000016175479Medium.jpg"/>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150422" y="2045822"/>
            <a:ext cx="2074661" cy="1402198"/>
          </a:xfrm>
          <a:prstGeom prst="rect">
            <a:avLst/>
          </a:prstGeom>
          <a:noFill/>
          <a:ln>
            <a:noFill/>
          </a:ln>
        </p:spPr>
      </p:pic>
      <p:sp>
        <p:nvSpPr>
          <p:cNvPr id="17" name="Rectangle 16"/>
          <p:cNvSpPr/>
          <p:nvPr/>
        </p:nvSpPr>
        <p:spPr>
          <a:xfrm>
            <a:off x="245745" y="3512370"/>
            <a:ext cx="1988303" cy="338554"/>
          </a:xfrm>
          <a:prstGeom prst="rect">
            <a:avLst/>
          </a:prstGeom>
        </p:spPr>
        <p:txBody>
          <a:bodyPr wrap="square">
            <a:spAutoFit/>
          </a:bodyPr>
          <a:lstStyle/>
          <a:p>
            <a:r>
              <a:rPr lang="en-US" sz="1600" b="1" dirty="0"/>
              <a:t>Romaine Lettuce</a:t>
            </a:r>
            <a:endParaRPr lang="en-US" sz="1600" dirty="0"/>
          </a:p>
        </p:txBody>
      </p:sp>
      <p:pic>
        <p:nvPicPr>
          <p:cNvPr id="18" name="Picture 17" descr="P:\Graphics\Pictures\iStock photo\Reimbursable Meal\iStock_000020443490Medium.jpg"/>
          <p:cNvPicPr/>
          <p:nvPr/>
        </p:nvPicPr>
        <p:blipFill rotWithShape="1">
          <a:blip r:embed="rId8" cstate="screen">
            <a:extLst>
              <a:ext uri="{28A0092B-C50C-407E-A947-70E740481C1C}">
                <a14:useLocalDpi xmlns:a14="http://schemas.microsoft.com/office/drawing/2010/main" val="0"/>
              </a:ext>
            </a:extLst>
          </a:blip>
          <a:srcRect l="3070" t="13954" r="3324" b="6976"/>
          <a:stretch/>
        </p:blipFill>
        <p:spPr bwMode="auto">
          <a:xfrm>
            <a:off x="349652" y="4173013"/>
            <a:ext cx="2179699" cy="1214622"/>
          </a:xfrm>
          <a:prstGeom prst="rect">
            <a:avLst/>
          </a:prstGeom>
          <a:noFill/>
          <a:ln>
            <a:noFill/>
          </a:ln>
          <a:extLst>
            <a:ext uri="{53640926-AAD7-44D8-BBD7-CCE9431645EC}">
              <a14:shadowObscured xmlns:a14="http://schemas.microsoft.com/office/drawing/2010/main"/>
            </a:ext>
          </a:extLst>
        </p:spPr>
      </p:pic>
      <p:sp>
        <p:nvSpPr>
          <p:cNvPr id="19" name="Rectangle 18"/>
          <p:cNvSpPr/>
          <p:nvPr/>
        </p:nvSpPr>
        <p:spPr>
          <a:xfrm>
            <a:off x="608728" y="5464284"/>
            <a:ext cx="1661546" cy="338554"/>
          </a:xfrm>
          <a:prstGeom prst="rect">
            <a:avLst/>
          </a:prstGeom>
        </p:spPr>
        <p:txBody>
          <a:bodyPr wrap="square">
            <a:spAutoFit/>
          </a:bodyPr>
          <a:lstStyle/>
          <a:p>
            <a:r>
              <a:rPr lang="en-US" sz="1600" b="1" dirty="0"/>
              <a:t>Swiss Chard</a:t>
            </a:r>
            <a:endParaRPr lang="en-US" sz="1600" dirty="0"/>
          </a:p>
        </p:txBody>
      </p:sp>
      <p:pic>
        <p:nvPicPr>
          <p:cNvPr id="20"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95804" y="4231619"/>
            <a:ext cx="1637639" cy="1136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Rectangle 20"/>
          <p:cNvSpPr/>
          <p:nvPr/>
        </p:nvSpPr>
        <p:spPr>
          <a:xfrm>
            <a:off x="4918279" y="5510383"/>
            <a:ext cx="1693353" cy="338554"/>
          </a:xfrm>
          <a:prstGeom prst="rect">
            <a:avLst/>
          </a:prstGeom>
        </p:spPr>
        <p:txBody>
          <a:bodyPr wrap="square">
            <a:spAutoFit/>
          </a:bodyPr>
          <a:lstStyle/>
          <a:p>
            <a:r>
              <a:rPr lang="en-US" sz="1600" b="1" dirty="0"/>
              <a:t>Turnip Greens</a:t>
            </a:r>
            <a:endParaRPr lang="en-US" sz="1600" dirty="0"/>
          </a:p>
        </p:txBody>
      </p:sp>
    </p:spTree>
    <p:extLst>
      <p:ext uri="{BB962C8B-B14F-4D97-AF65-F5344CB8AC3E}">
        <p14:creationId xmlns:p14="http://schemas.microsoft.com/office/powerpoint/2010/main" val="21907686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Crediting Dark Green Vegetables</a:t>
            </a:r>
          </a:p>
        </p:txBody>
      </p:sp>
      <p:sp>
        <p:nvSpPr>
          <p:cNvPr id="6" name="Content Placeholder 5"/>
          <p:cNvSpPr>
            <a:spLocks noGrp="1"/>
          </p:cNvSpPr>
          <p:nvPr>
            <p:ph idx="1"/>
          </p:nvPr>
        </p:nvSpPr>
        <p:spPr/>
        <p:txBody>
          <a:bodyPr/>
          <a:lstStyle/>
          <a:p>
            <a:pPr>
              <a:spcAft>
                <a:spcPts val="600"/>
              </a:spcAft>
            </a:pPr>
            <a:r>
              <a:rPr lang="en-US" dirty="0"/>
              <a:t>Raw leafy greens are credited as half the volume served</a:t>
            </a:r>
          </a:p>
          <a:p>
            <a:pPr>
              <a:spcAft>
                <a:spcPts val="600"/>
              </a:spcAft>
            </a:pPr>
            <a:r>
              <a:rPr lang="en-US" dirty="0"/>
              <a:t>Cooked leafy green vegetables are credited as volume as served</a:t>
            </a:r>
          </a:p>
          <a:p>
            <a:r>
              <a:rPr lang="en-US" dirty="0"/>
              <a:t>Other dark green vegetables are credited at the same volume served </a:t>
            </a:r>
          </a:p>
          <a:p>
            <a:pPr marL="0" indent="0">
              <a:buNone/>
            </a:pP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2911" y="4590748"/>
            <a:ext cx="2722439" cy="1586215"/>
          </a:xfrm>
          <a:prstGeom prst="rect">
            <a:avLst/>
          </a:prstGeom>
        </p:spPr>
      </p:pic>
    </p:spTree>
    <p:extLst>
      <p:ext uri="{BB962C8B-B14F-4D97-AF65-F5344CB8AC3E}">
        <p14:creationId xmlns:p14="http://schemas.microsoft.com/office/powerpoint/2010/main" val="11237856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Red/Orange Vegetables</a:t>
            </a:r>
          </a:p>
        </p:txBody>
      </p:sp>
      <p:pic>
        <p:nvPicPr>
          <p:cNvPr id="7" name="Content Placeholder 9" descr="P:\Graphics\Pictures\iStock photo\Reimbursable Meal\iStock_000001621877Medium.jpg"/>
          <p:cNvPicPr>
            <a:picLocks noGrp="1"/>
          </p:cNvPicPr>
          <p:nvPr>
            <p:ph idx="1"/>
          </p:nvPr>
        </p:nvPicPr>
        <p:blipFill>
          <a:blip r:embed="rId2" cstate="screen">
            <a:extLst>
              <a:ext uri="{28A0092B-C50C-407E-A947-70E740481C1C}">
                <a14:useLocalDpi xmlns:a14="http://schemas.microsoft.com/office/drawing/2010/main" val="0"/>
              </a:ext>
            </a:extLst>
          </a:blip>
          <a:srcRect/>
          <a:stretch>
            <a:fillRect/>
          </a:stretch>
        </p:blipFill>
        <p:spPr bwMode="auto">
          <a:xfrm>
            <a:off x="567765" y="2031280"/>
            <a:ext cx="1729047" cy="1226127"/>
          </a:xfrm>
          <a:prstGeom prst="rect">
            <a:avLst/>
          </a:prstGeom>
          <a:noFill/>
          <a:ln>
            <a:noFill/>
          </a:ln>
        </p:spPr>
      </p:pic>
      <p:pic>
        <p:nvPicPr>
          <p:cNvPr id="8" name="Picture 7" descr="P:\Graphics\Pictures\iStock photo\Reimbursable Meal\iStock_000007213933Medium.jpg"/>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6841952" y="1917946"/>
            <a:ext cx="1850390" cy="1389743"/>
          </a:xfrm>
          <a:prstGeom prst="rect">
            <a:avLst/>
          </a:prstGeom>
          <a:noFill/>
          <a:ln>
            <a:noFill/>
          </a:ln>
        </p:spPr>
      </p:pic>
      <p:pic>
        <p:nvPicPr>
          <p:cNvPr id="9" name="Picture 8" descr="P:\Graphics\Pictures\iStock photo\Reimbursable Meal\iStock_000008483575Medium.jpg"/>
          <p:cNvPicPr/>
          <p:nvPr/>
        </p:nvPicPr>
        <p:blipFill rotWithShape="1">
          <a:blip r:embed="rId4" cstate="screen">
            <a:extLst>
              <a:ext uri="{28A0092B-C50C-407E-A947-70E740481C1C}">
                <a14:useLocalDpi xmlns:a14="http://schemas.microsoft.com/office/drawing/2010/main" val="0"/>
              </a:ext>
            </a:extLst>
          </a:blip>
          <a:srcRect l="4709" t="5426" r="-37" b="13954"/>
          <a:stretch/>
        </p:blipFill>
        <p:spPr bwMode="auto">
          <a:xfrm rot="10800000" flipV="1">
            <a:off x="4938300" y="1994403"/>
            <a:ext cx="2069465" cy="1329055"/>
          </a:xfrm>
          <a:prstGeom prst="rect">
            <a:avLst/>
          </a:prstGeom>
          <a:noFill/>
          <a:ln>
            <a:noFill/>
          </a:ln>
          <a:extLst>
            <a:ext uri="{53640926-AAD7-44D8-BBD7-CCE9431645EC}">
              <a14:shadowObscured xmlns:a14="http://schemas.microsoft.com/office/drawing/2010/main"/>
            </a:ext>
          </a:extLst>
        </p:spPr>
      </p:pic>
      <p:pic>
        <p:nvPicPr>
          <p:cNvPr id="10" name="Picture 9" descr="P:\Graphics\Pictures\iStock photo\Reimbursable Meal\iStock_000014522303Medium.jpg"/>
          <p:cNvPicPr/>
          <p:nvPr/>
        </p:nvPicPr>
        <p:blipFill rotWithShape="1">
          <a:blip r:embed="rId5" cstate="screen">
            <a:extLst>
              <a:ext uri="{28A0092B-C50C-407E-A947-70E740481C1C}">
                <a14:useLocalDpi xmlns:a14="http://schemas.microsoft.com/office/drawing/2010/main" val="0"/>
              </a:ext>
            </a:extLst>
          </a:blip>
          <a:srcRect l="12790" r="6396"/>
          <a:stretch/>
        </p:blipFill>
        <p:spPr bwMode="auto">
          <a:xfrm>
            <a:off x="567765" y="3963157"/>
            <a:ext cx="1690370" cy="1459230"/>
          </a:xfrm>
          <a:prstGeom prst="rect">
            <a:avLst/>
          </a:prstGeom>
          <a:noFill/>
          <a:ln>
            <a:noFill/>
          </a:ln>
          <a:extLst>
            <a:ext uri="{53640926-AAD7-44D8-BBD7-CCE9431645EC}">
              <a14:shadowObscured xmlns:a14="http://schemas.microsoft.com/office/drawing/2010/main"/>
            </a:ext>
          </a:extLst>
        </p:spPr>
      </p:pic>
      <p:pic>
        <p:nvPicPr>
          <p:cNvPr id="11" name="Picture 10" descr="P:\Graphics\Pictures\iStock photo\Reimbursable Meal\iStock_000015723632Medium.jpg"/>
          <p:cNvPicPr/>
          <p:nvPr/>
        </p:nvPicPr>
        <p:blipFill rotWithShape="1">
          <a:blip r:embed="rId6" cstate="screen">
            <a:extLst>
              <a:ext uri="{28A0092B-C50C-407E-A947-70E740481C1C}">
                <a14:useLocalDpi xmlns:a14="http://schemas.microsoft.com/office/drawing/2010/main" val="0"/>
              </a:ext>
            </a:extLst>
          </a:blip>
          <a:srcRect l="11373" t="4651" r="13151" b="5403"/>
          <a:stretch/>
        </p:blipFill>
        <p:spPr bwMode="auto">
          <a:xfrm>
            <a:off x="2999869" y="2003498"/>
            <a:ext cx="1758950" cy="1397635"/>
          </a:xfrm>
          <a:prstGeom prst="rect">
            <a:avLst/>
          </a:prstGeom>
          <a:noFill/>
          <a:ln>
            <a:noFill/>
          </a:ln>
          <a:extLst>
            <a:ext uri="{53640926-AAD7-44D8-BBD7-CCE9431645EC}">
              <a14:shadowObscured xmlns:a14="http://schemas.microsoft.com/office/drawing/2010/main"/>
            </a:ext>
          </a:extLst>
        </p:spPr>
      </p:pic>
      <p:pic>
        <p:nvPicPr>
          <p:cNvPr id="12" name="Picture 11" descr="P:\Graphics\Pictures\iStock photo\Reimbursable Meal\iStock_000017083827Medium.jpg"/>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6979959" y="3921760"/>
            <a:ext cx="1488440" cy="1488440"/>
          </a:xfrm>
          <a:prstGeom prst="rect">
            <a:avLst/>
          </a:prstGeom>
          <a:noFill/>
          <a:ln>
            <a:noFill/>
          </a:ln>
        </p:spPr>
      </p:pic>
      <p:sp>
        <p:nvSpPr>
          <p:cNvPr id="13" name="Rectangle 12"/>
          <p:cNvSpPr/>
          <p:nvPr/>
        </p:nvSpPr>
        <p:spPr>
          <a:xfrm>
            <a:off x="-53170" y="3307689"/>
            <a:ext cx="3053039" cy="338554"/>
          </a:xfrm>
          <a:prstGeom prst="rect">
            <a:avLst/>
          </a:prstGeom>
        </p:spPr>
        <p:txBody>
          <a:bodyPr wrap="square">
            <a:spAutoFit/>
          </a:bodyPr>
          <a:lstStyle/>
          <a:p>
            <a:pPr algn="ctr"/>
            <a:r>
              <a:rPr lang="en-US" sz="1600" b="1" dirty="0"/>
              <a:t>Red and Orange Peppers</a:t>
            </a:r>
            <a:endParaRPr lang="en-US" sz="1600" dirty="0"/>
          </a:p>
        </p:txBody>
      </p:sp>
      <p:sp>
        <p:nvSpPr>
          <p:cNvPr id="14" name="Rectangle 13"/>
          <p:cNvSpPr/>
          <p:nvPr/>
        </p:nvSpPr>
        <p:spPr>
          <a:xfrm>
            <a:off x="7254339" y="5341883"/>
            <a:ext cx="939681" cy="338554"/>
          </a:xfrm>
          <a:prstGeom prst="rect">
            <a:avLst/>
          </a:prstGeom>
        </p:spPr>
        <p:txBody>
          <a:bodyPr wrap="none">
            <a:spAutoFit/>
          </a:bodyPr>
          <a:lstStyle/>
          <a:p>
            <a:r>
              <a:rPr lang="en-US" sz="1600" b="1" dirty="0"/>
              <a:t>Pumpkin</a:t>
            </a:r>
            <a:endParaRPr lang="en-US" sz="1600" dirty="0"/>
          </a:p>
        </p:txBody>
      </p:sp>
      <p:sp>
        <p:nvSpPr>
          <p:cNvPr id="15" name="Rectangle 14"/>
          <p:cNvSpPr/>
          <p:nvPr/>
        </p:nvSpPr>
        <p:spPr>
          <a:xfrm>
            <a:off x="3494467" y="3310908"/>
            <a:ext cx="1007776" cy="338554"/>
          </a:xfrm>
          <a:prstGeom prst="rect">
            <a:avLst/>
          </a:prstGeom>
        </p:spPr>
        <p:txBody>
          <a:bodyPr wrap="none">
            <a:spAutoFit/>
          </a:bodyPr>
          <a:lstStyle/>
          <a:p>
            <a:r>
              <a:rPr lang="en-US" sz="1600" b="1" dirty="0"/>
              <a:t>Tomatoes</a:t>
            </a:r>
            <a:endParaRPr lang="en-US" sz="1600" dirty="0"/>
          </a:p>
        </p:txBody>
      </p:sp>
      <p:sp>
        <p:nvSpPr>
          <p:cNvPr id="16" name="Rectangle 15"/>
          <p:cNvSpPr/>
          <p:nvPr/>
        </p:nvSpPr>
        <p:spPr>
          <a:xfrm>
            <a:off x="7069571" y="3344528"/>
            <a:ext cx="1484574" cy="338554"/>
          </a:xfrm>
          <a:prstGeom prst="rect">
            <a:avLst/>
          </a:prstGeom>
        </p:spPr>
        <p:txBody>
          <a:bodyPr wrap="none">
            <a:spAutoFit/>
          </a:bodyPr>
          <a:lstStyle/>
          <a:p>
            <a:r>
              <a:rPr lang="en-US" sz="1600" b="1" dirty="0"/>
              <a:t>Cherry Peppers</a:t>
            </a:r>
            <a:endParaRPr lang="en-US" sz="1600" dirty="0"/>
          </a:p>
        </p:txBody>
      </p:sp>
      <p:sp>
        <p:nvSpPr>
          <p:cNvPr id="17" name="Rectangle 16"/>
          <p:cNvSpPr/>
          <p:nvPr/>
        </p:nvSpPr>
        <p:spPr>
          <a:xfrm>
            <a:off x="567765" y="5341883"/>
            <a:ext cx="1499385" cy="338554"/>
          </a:xfrm>
          <a:prstGeom prst="rect">
            <a:avLst/>
          </a:prstGeom>
        </p:spPr>
        <p:txBody>
          <a:bodyPr wrap="none">
            <a:spAutoFit/>
          </a:bodyPr>
          <a:lstStyle/>
          <a:p>
            <a:r>
              <a:rPr lang="en-US" sz="1600" b="1" dirty="0"/>
              <a:t>Sweet Potatoes</a:t>
            </a:r>
            <a:endParaRPr lang="en-US" sz="1600" dirty="0"/>
          </a:p>
        </p:txBody>
      </p:sp>
      <p:sp>
        <p:nvSpPr>
          <p:cNvPr id="18" name="Rectangle 17"/>
          <p:cNvSpPr/>
          <p:nvPr/>
        </p:nvSpPr>
        <p:spPr>
          <a:xfrm>
            <a:off x="5636183" y="3318944"/>
            <a:ext cx="802527" cy="338554"/>
          </a:xfrm>
          <a:prstGeom prst="rect">
            <a:avLst/>
          </a:prstGeom>
        </p:spPr>
        <p:txBody>
          <a:bodyPr wrap="none">
            <a:spAutoFit/>
          </a:bodyPr>
          <a:lstStyle/>
          <a:p>
            <a:r>
              <a:rPr lang="en-US" sz="1600" b="1" dirty="0"/>
              <a:t>Carrots</a:t>
            </a:r>
            <a:endParaRPr lang="en-US" sz="1600" dirty="0"/>
          </a:p>
        </p:txBody>
      </p:sp>
      <p:pic>
        <p:nvPicPr>
          <p:cNvPr id="19" name="Picture 18" descr="P:\Graphics\Pictures\iStock photo\Reimbursable Meal\iStock_000014667718Medium.jpg"/>
          <p:cNvPicPr/>
          <p:nvPr/>
        </p:nvPicPr>
        <p:blipFill rotWithShape="1">
          <a:blip r:embed="rId8" cstate="screen">
            <a:extLst>
              <a:ext uri="{28A0092B-C50C-407E-A947-70E740481C1C}">
                <a14:useLocalDpi xmlns:a14="http://schemas.microsoft.com/office/drawing/2010/main" val="0"/>
              </a:ext>
            </a:extLst>
          </a:blip>
          <a:srcRect l="8029" t="5437" r="7975" b="12459"/>
          <a:stretch/>
        </p:blipFill>
        <p:spPr bwMode="auto">
          <a:xfrm>
            <a:off x="2756997" y="3981995"/>
            <a:ext cx="1626235" cy="1255395"/>
          </a:xfrm>
          <a:prstGeom prst="rect">
            <a:avLst/>
          </a:prstGeom>
          <a:noFill/>
          <a:ln>
            <a:noFill/>
          </a:ln>
          <a:extLst>
            <a:ext uri="{53640926-AAD7-44D8-BBD7-CCE9431645EC}">
              <a14:shadowObscured xmlns:a14="http://schemas.microsoft.com/office/drawing/2010/main"/>
            </a:ext>
          </a:extLst>
        </p:spPr>
      </p:pic>
      <p:sp>
        <p:nvSpPr>
          <p:cNvPr id="20" name="Rectangle 19"/>
          <p:cNvSpPr/>
          <p:nvPr/>
        </p:nvSpPr>
        <p:spPr>
          <a:xfrm>
            <a:off x="2789589" y="5341883"/>
            <a:ext cx="1349024" cy="338554"/>
          </a:xfrm>
          <a:prstGeom prst="rect">
            <a:avLst/>
          </a:prstGeom>
        </p:spPr>
        <p:txBody>
          <a:bodyPr wrap="none">
            <a:spAutoFit/>
          </a:bodyPr>
          <a:lstStyle/>
          <a:p>
            <a:r>
              <a:rPr lang="en-US" sz="1600" b="1" dirty="0"/>
              <a:t>Acorn Squash</a:t>
            </a:r>
            <a:endParaRPr lang="en-US" sz="1600" dirty="0"/>
          </a:p>
        </p:txBody>
      </p:sp>
      <p:pic>
        <p:nvPicPr>
          <p:cNvPr id="21" name="Picture 20" descr="P:\Graphics\Pictures\iStock photo\Reimbursable Meal\iStock_000007443623Medium.jpg"/>
          <p:cNvPicPr/>
          <p:nvPr/>
        </p:nvPicPr>
        <p:blipFill>
          <a:blip r:embed="rId9" cstate="screen">
            <a:extLst>
              <a:ext uri="{BEBA8EAE-BF5A-486C-A8C5-ECC9F3942E4B}">
                <a14:imgProps xmlns:a14="http://schemas.microsoft.com/office/drawing/2010/main">
                  <a14:imgLayer r:embed="rId10">
                    <a14:imgEffect>
                      <a14:artisticMarker/>
                    </a14:imgEffect>
                  </a14:imgLayer>
                </a14:imgProps>
              </a:ext>
              <a:ext uri="{28A0092B-C50C-407E-A947-70E740481C1C}">
                <a14:useLocalDpi xmlns:a14="http://schemas.microsoft.com/office/drawing/2010/main" val="0"/>
              </a:ext>
            </a:extLst>
          </a:blip>
          <a:srcRect/>
          <a:stretch>
            <a:fillRect/>
          </a:stretch>
        </p:blipFill>
        <p:spPr bwMode="auto">
          <a:xfrm rot="16200000" flipH="1">
            <a:off x="5012857" y="4048760"/>
            <a:ext cx="1264920" cy="1457960"/>
          </a:xfrm>
          <a:prstGeom prst="rect">
            <a:avLst/>
          </a:prstGeom>
          <a:noFill/>
          <a:ln>
            <a:noFill/>
          </a:ln>
          <a:scene3d>
            <a:camera prst="orthographicFront">
              <a:rot lat="300000" lon="0" rev="0"/>
            </a:camera>
            <a:lightRig rig="threePt" dir="t"/>
          </a:scene3d>
        </p:spPr>
      </p:pic>
      <p:sp>
        <p:nvSpPr>
          <p:cNvPr id="22" name="Rectangle 21"/>
          <p:cNvSpPr/>
          <p:nvPr/>
        </p:nvSpPr>
        <p:spPr>
          <a:xfrm>
            <a:off x="4842184" y="5341883"/>
            <a:ext cx="1587999" cy="338554"/>
          </a:xfrm>
          <a:prstGeom prst="rect">
            <a:avLst/>
          </a:prstGeom>
        </p:spPr>
        <p:txBody>
          <a:bodyPr wrap="none">
            <a:spAutoFit/>
          </a:bodyPr>
          <a:lstStyle/>
          <a:p>
            <a:r>
              <a:rPr lang="en-US" sz="1600" b="1" dirty="0"/>
              <a:t>Hubbard Squash</a:t>
            </a:r>
            <a:endParaRPr lang="en-US" sz="1600" dirty="0"/>
          </a:p>
        </p:txBody>
      </p:sp>
    </p:spTree>
    <p:extLst>
      <p:ext uri="{BB962C8B-B14F-4D97-AF65-F5344CB8AC3E}">
        <p14:creationId xmlns:p14="http://schemas.microsoft.com/office/powerpoint/2010/main" val="25635938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365125"/>
            <a:ext cx="7239000" cy="1325563"/>
          </a:xfrm>
        </p:spPr>
        <p:txBody>
          <a:bodyPr/>
          <a:lstStyle/>
          <a:p>
            <a:r>
              <a:rPr lang="en-US" dirty="0"/>
              <a:t>Beans, Peas, and Lentils Vegetable Subgroups</a:t>
            </a:r>
          </a:p>
        </p:txBody>
      </p:sp>
      <p:sp>
        <p:nvSpPr>
          <p:cNvPr id="6" name="Content Placeholder 5"/>
          <p:cNvSpPr>
            <a:spLocks noGrp="1"/>
          </p:cNvSpPr>
          <p:nvPr>
            <p:ph idx="1"/>
          </p:nvPr>
        </p:nvSpPr>
        <p:spPr/>
        <p:txBody>
          <a:bodyPr/>
          <a:lstStyle/>
          <a:p>
            <a:pPr>
              <a:spcAft>
                <a:spcPts val="600"/>
              </a:spcAft>
            </a:pPr>
            <a:r>
              <a:rPr lang="en-US" dirty="0"/>
              <a:t>Excellent source of dietary fiber, folate, and potassium</a:t>
            </a:r>
          </a:p>
          <a:p>
            <a:pPr>
              <a:spcAft>
                <a:spcPts val="600"/>
              </a:spcAft>
            </a:pPr>
            <a:r>
              <a:rPr lang="en-US" dirty="0"/>
              <a:t>Edamame will contribute to the beans/peas (legumes) vegetable subgroup</a:t>
            </a:r>
          </a:p>
          <a:p>
            <a:pPr>
              <a:spcAft>
                <a:spcPts val="600"/>
              </a:spcAft>
            </a:pPr>
            <a:r>
              <a:rPr lang="en-US" dirty="0"/>
              <a:t>Fresh beans are credited as vegetables</a:t>
            </a:r>
          </a:p>
          <a:p>
            <a:r>
              <a:rPr lang="en-US" dirty="0"/>
              <a:t>They don’t have a high protein content</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0561" y="5271785"/>
            <a:ext cx="2722439" cy="1586215"/>
          </a:xfrm>
          <a:prstGeom prst="rect">
            <a:avLst/>
          </a:prstGeom>
        </p:spPr>
      </p:pic>
    </p:spTree>
    <p:extLst>
      <p:ext uri="{BB962C8B-B14F-4D97-AF65-F5344CB8AC3E}">
        <p14:creationId xmlns:p14="http://schemas.microsoft.com/office/powerpoint/2010/main" val="27847455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Beans, Peas, and Lentils</a:t>
            </a:r>
          </a:p>
        </p:txBody>
      </p:sp>
      <p:pic>
        <p:nvPicPr>
          <p:cNvPr id="4" name="Picture 3" descr="P:\Graphics\Pictures\iStock photo\Reimbursable Meal\iStock_000019594780Medium.jpg"/>
          <p:cNvPicPr/>
          <p:nvPr/>
        </p:nvPicPr>
        <p:blipFill rotWithShape="1">
          <a:blip r:embed="rId2" cstate="screen">
            <a:extLst>
              <a:ext uri="{28A0092B-C50C-407E-A947-70E740481C1C}">
                <a14:useLocalDpi xmlns:a14="http://schemas.microsoft.com/office/drawing/2010/main" val="0"/>
              </a:ext>
            </a:extLst>
          </a:blip>
          <a:srcRect l="3618" t="23255" r="6218" b="9888"/>
          <a:stretch/>
        </p:blipFill>
        <p:spPr bwMode="auto">
          <a:xfrm>
            <a:off x="2195917" y="2226162"/>
            <a:ext cx="1905000" cy="988695"/>
          </a:xfrm>
          <a:prstGeom prst="rect">
            <a:avLst/>
          </a:prstGeom>
          <a:noFill/>
          <a:ln>
            <a:noFill/>
          </a:ln>
          <a:extLst>
            <a:ext uri="{53640926-AAD7-44D8-BBD7-CCE9431645EC}">
              <a14:shadowObscured xmlns:a14="http://schemas.microsoft.com/office/drawing/2010/main"/>
            </a:ext>
          </a:extLst>
        </p:spPr>
      </p:pic>
      <p:sp>
        <p:nvSpPr>
          <p:cNvPr id="7" name="Rectangle 6"/>
          <p:cNvSpPr/>
          <p:nvPr/>
        </p:nvSpPr>
        <p:spPr>
          <a:xfrm>
            <a:off x="2562262" y="3335720"/>
            <a:ext cx="1172309" cy="338554"/>
          </a:xfrm>
          <a:prstGeom prst="rect">
            <a:avLst/>
          </a:prstGeom>
        </p:spPr>
        <p:txBody>
          <a:bodyPr wrap="none">
            <a:spAutoFit/>
          </a:bodyPr>
          <a:lstStyle/>
          <a:p>
            <a:r>
              <a:rPr lang="en-US" sz="1600" b="1" dirty="0"/>
              <a:t>Navy Beans</a:t>
            </a:r>
            <a:endParaRPr lang="en-US" sz="1600" dirty="0"/>
          </a:p>
        </p:txBody>
      </p:sp>
      <p:sp>
        <p:nvSpPr>
          <p:cNvPr id="8" name="Rectangle 7"/>
          <p:cNvSpPr/>
          <p:nvPr/>
        </p:nvSpPr>
        <p:spPr>
          <a:xfrm>
            <a:off x="6711304" y="3214857"/>
            <a:ext cx="1109599" cy="338554"/>
          </a:xfrm>
          <a:prstGeom prst="rect">
            <a:avLst/>
          </a:prstGeom>
        </p:spPr>
        <p:txBody>
          <a:bodyPr wrap="none">
            <a:spAutoFit/>
          </a:bodyPr>
          <a:lstStyle/>
          <a:p>
            <a:r>
              <a:rPr lang="en-US" sz="1600" b="1" dirty="0"/>
              <a:t>Pink Beans</a:t>
            </a:r>
            <a:endParaRPr lang="en-US" sz="1600" dirty="0"/>
          </a:p>
        </p:txBody>
      </p:sp>
      <p:pic>
        <p:nvPicPr>
          <p:cNvPr id="9" name="Picture 8" descr="P:\Graphics\Pictures\iStock photo\Reimbursable Meal\iStock_000012024614Medium.jpg"/>
          <p:cNvPicPr/>
          <p:nvPr/>
        </p:nvPicPr>
        <p:blipFill rotWithShape="1">
          <a:blip r:embed="rId3" cstate="screen">
            <a:extLst>
              <a:ext uri="{28A0092B-C50C-407E-A947-70E740481C1C}">
                <a14:useLocalDpi xmlns:a14="http://schemas.microsoft.com/office/drawing/2010/main" val="0"/>
              </a:ext>
            </a:extLst>
          </a:blip>
          <a:srcRect t="28333"/>
          <a:stretch/>
        </p:blipFill>
        <p:spPr bwMode="auto">
          <a:xfrm>
            <a:off x="6373219" y="5247838"/>
            <a:ext cx="1877923" cy="988695"/>
          </a:xfrm>
          <a:prstGeom prst="rect">
            <a:avLst/>
          </a:prstGeom>
          <a:noFill/>
          <a:ln>
            <a:noFill/>
          </a:ln>
          <a:extLst>
            <a:ext uri="{53640926-AAD7-44D8-BBD7-CCE9431645EC}">
              <a14:shadowObscured xmlns:a14="http://schemas.microsoft.com/office/drawing/2010/main"/>
            </a:ext>
          </a:extLst>
        </p:spPr>
      </p:pic>
      <p:sp>
        <p:nvSpPr>
          <p:cNvPr id="10" name="Rectangle 9"/>
          <p:cNvSpPr/>
          <p:nvPr/>
        </p:nvSpPr>
        <p:spPr>
          <a:xfrm>
            <a:off x="6945092" y="6236533"/>
            <a:ext cx="734175" cy="338554"/>
          </a:xfrm>
          <a:prstGeom prst="rect">
            <a:avLst/>
          </a:prstGeom>
        </p:spPr>
        <p:txBody>
          <a:bodyPr wrap="none">
            <a:spAutoFit/>
          </a:bodyPr>
          <a:lstStyle/>
          <a:p>
            <a:r>
              <a:rPr lang="en-US" sz="1600" b="1" dirty="0"/>
              <a:t>Lentils</a:t>
            </a:r>
            <a:endParaRPr lang="en-US" sz="1600" dirty="0"/>
          </a:p>
        </p:txBody>
      </p:sp>
      <p:sp>
        <p:nvSpPr>
          <p:cNvPr id="11" name="Rectangle 10"/>
          <p:cNvSpPr/>
          <p:nvPr/>
        </p:nvSpPr>
        <p:spPr>
          <a:xfrm>
            <a:off x="4666585" y="3364319"/>
            <a:ext cx="1029641" cy="338554"/>
          </a:xfrm>
          <a:prstGeom prst="rect">
            <a:avLst/>
          </a:prstGeom>
        </p:spPr>
        <p:txBody>
          <a:bodyPr wrap="none">
            <a:spAutoFit/>
          </a:bodyPr>
          <a:lstStyle/>
          <a:p>
            <a:r>
              <a:rPr lang="en-US" sz="1600" b="1" dirty="0"/>
              <a:t>Edamame</a:t>
            </a:r>
            <a:endParaRPr lang="en-US" sz="1600" dirty="0"/>
          </a:p>
        </p:txBody>
      </p:sp>
      <p:pic>
        <p:nvPicPr>
          <p:cNvPr id="12" name="Picture 11" descr="P:\Graphics\Pictures\iStock photo\Reimbursable Meal\iStock_000008016732Medium.jpg"/>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53084" y="1992433"/>
            <a:ext cx="1894840" cy="1371600"/>
          </a:xfrm>
          <a:prstGeom prst="rect">
            <a:avLst/>
          </a:prstGeom>
          <a:noFill/>
          <a:ln>
            <a:noFill/>
          </a:ln>
        </p:spPr>
      </p:pic>
      <p:sp>
        <p:nvSpPr>
          <p:cNvPr id="13" name="Rectangle 12"/>
          <p:cNvSpPr/>
          <p:nvPr/>
        </p:nvSpPr>
        <p:spPr>
          <a:xfrm>
            <a:off x="306170" y="3360240"/>
            <a:ext cx="1324080" cy="338554"/>
          </a:xfrm>
          <a:prstGeom prst="rect">
            <a:avLst/>
          </a:prstGeom>
        </p:spPr>
        <p:txBody>
          <a:bodyPr wrap="none">
            <a:spAutoFit/>
          </a:bodyPr>
          <a:lstStyle/>
          <a:p>
            <a:r>
              <a:rPr lang="en-US" sz="1600" b="1" dirty="0"/>
              <a:t>Kidney Beans</a:t>
            </a:r>
            <a:endParaRPr lang="en-US" sz="1600" dirty="0"/>
          </a:p>
        </p:txBody>
      </p:sp>
      <p:pic>
        <p:nvPicPr>
          <p:cNvPr id="14" name="Picture 13" descr="P:\Graphics\Pictures\iStock photo\Reimbursable Meal\iStock_000013250345Medium.jpg"/>
          <p:cNvPicPr/>
          <p:nvPr/>
        </p:nvPicPr>
        <p:blipFill rotWithShape="1">
          <a:blip r:embed="rId5" cstate="screen">
            <a:extLst>
              <a:ext uri="{28A0092B-C50C-407E-A947-70E740481C1C}">
                <a14:useLocalDpi xmlns:a14="http://schemas.microsoft.com/office/drawing/2010/main" val="0"/>
              </a:ext>
            </a:extLst>
          </a:blip>
          <a:srcRect l="3067" t="14775" r="4191" b="6165"/>
          <a:stretch/>
        </p:blipFill>
        <p:spPr bwMode="auto">
          <a:xfrm>
            <a:off x="4306073" y="4312157"/>
            <a:ext cx="1729105" cy="972185"/>
          </a:xfrm>
          <a:prstGeom prst="rect">
            <a:avLst/>
          </a:prstGeom>
          <a:noFill/>
          <a:ln>
            <a:noFill/>
          </a:ln>
          <a:extLst>
            <a:ext uri="{53640926-AAD7-44D8-BBD7-CCE9431645EC}">
              <a14:shadowObscured xmlns:a14="http://schemas.microsoft.com/office/drawing/2010/main"/>
            </a:ext>
          </a:extLst>
        </p:spPr>
      </p:pic>
      <p:sp>
        <p:nvSpPr>
          <p:cNvPr id="15" name="Rectangle 14"/>
          <p:cNvSpPr/>
          <p:nvPr/>
        </p:nvSpPr>
        <p:spPr>
          <a:xfrm>
            <a:off x="4075478" y="5281679"/>
            <a:ext cx="2203088" cy="584775"/>
          </a:xfrm>
          <a:prstGeom prst="rect">
            <a:avLst/>
          </a:prstGeom>
        </p:spPr>
        <p:txBody>
          <a:bodyPr wrap="square">
            <a:spAutoFit/>
          </a:bodyPr>
          <a:lstStyle/>
          <a:p>
            <a:pPr algn="ctr"/>
            <a:r>
              <a:rPr lang="en-US" sz="1600" b="1" dirty="0"/>
              <a:t>Garbanzo Beans (Chickpeas)</a:t>
            </a:r>
            <a:endParaRPr lang="en-US" sz="1600" dirty="0"/>
          </a:p>
        </p:txBody>
      </p:sp>
      <p:pic>
        <p:nvPicPr>
          <p:cNvPr id="16" name="Picture 15" descr="P:\Graphics\Pictures\iStock photo\Reimbursable Meal\iStock_000012052756Medium.jpg"/>
          <p:cNvPicPr/>
          <p:nvPr/>
        </p:nvPicPr>
        <p:blipFill rotWithShape="1">
          <a:blip r:embed="rId6" cstate="screen">
            <a:extLst>
              <a:ext uri="{28A0092B-C50C-407E-A947-70E740481C1C}">
                <a14:useLocalDpi xmlns:a14="http://schemas.microsoft.com/office/drawing/2010/main" val="0"/>
              </a:ext>
            </a:extLst>
          </a:blip>
          <a:srcRect l="4639" t="26393"/>
          <a:stretch/>
        </p:blipFill>
        <p:spPr bwMode="auto">
          <a:xfrm>
            <a:off x="141979" y="4204569"/>
            <a:ext cx="1952655" cy="1092835"/>
          </a:xfrm>
          <a:prstGeom prst="rect">
            <a:avLst/>
          </a:prstGeom>
          <a:noFill/>
          <a:ln>
            <a:noFill/>
          </a:ln>
          <a:extLst>
            <a:ext uri="{53640926-AAD7-44D8-BBD7-CCE9431645EC}">
              <a14:shadowObscured xmlns:a14="http://schemas.microsoft.com/office/drawing/2010/main"/>
            </a:ext>
          </a:extLst>
        </p:spPr>
      </p:pic>
      <p:sp>
        <p:nvSpPr>
          <p:cNvPr id="17" name="Rectangle 16"/>
          <p:cNvSpPr/>
          <p:nvPr/>
        </p:nvSpPr>
        <p:spPr>
          <a:xfrm>
            <a:off x="177190" y="5247838"/>
            <a:ext cx="2048155" cy="584775"/>
          </a:xfrm>
          <a:prstGeom prst="rect">
            <a:avLst/>
          </a:prstGeom>
        </p:spPr>
        <p:txBody>
          <a:bodyPr wrap="square">
            <a:spAutoFit/>
          </a:bodyPr>
          <a:lstStyle/>
          <a:p>
            <a:pPr algn="ctr"/>
            <a:r>
              <a:rPr lang="en-US" sz="1600" b="1" dirty="0"/>
              <a:t>Black-Eyed Peas, Dry, Mature</a:t>
            </a:r>
            <a:endParaRPr lang="en-US" sz="1600" dirty="0"/>
          </a:p>
        </p:txBody>
      </p:sp>
      <p:pic>
        <p:nvPicPr>
          <p:cNvPr id="18" name="Picture 17" descr="P:\Graphics\Pictures\iStock photo\Reimbursable Meal\iStock_000015373922Medium.jpg"/>
          <p:cNvPicPr/>
          <p:nvPr/>
        </p:nvPicPr>
        <p:blipFill rotWithShape="1">
          <a:blip r:embed="rId7" cstate="screen">
            <a:extLst>
              <a:ext uri="{28A0092B-C50C-407E-A947-70E740481C1C}">
                <a14:useLocalDpi xmlns:a14="http://schemas.microsoft.com/office/drawing/2010/main" val="0"/>
              </a:ext>
            </a:extLst>
          </a:blip>
          <a:srcRect l="15509" r="15032" b="7752"/>
          <a:stretch/>
        </p:blipFill>
        <p:spPr bwMode="auto">
          <a:xfrm>
            <a:off x="2455940" y="4050205"/>
            <a:ext cx="1562735" cy="1384300"/>
          </a:xfrm>
          <a:prstGeom prst="rect">
            <a:avLst/>
          </a:prstGeom>
          <a:noFill/>
          <a:ln>
            <a:noFill/>
          </a:ln>
          <a:extLst>
            <a:ext uri="{53640926-AAD7-44D8-BBD7-CCE9431645EC}">
              <a14:shadowObscured xmlns:a14="http://schemas.microsoft.com/office/drawing/2010/main"/>
            </a:ext>
          </a:extLst>
        </p:spPr>
      </p:pic>
      <p:sp>
        <p:nvSpPr>
          <p:cNvPr id="19" name="Rectangle 18"/>
          <p:cNvSpPr/>
          <p:nvPr/>
        </p:nvSpPr>
        <p:spPr>
          <a:xfrm>
            <a:off x="2568683" y="5490156"/>
            <a:ext cx="1192955" cy="338554"/>
          </a:xfrm>
          <a:prstGeom prst="rect">
            <a:avLst/>
          </a:prstGeom>
        </p:spPr>
        <p:txBody>
          <a:bodyPr wrap="none">
            <a:spAutoFit/>
          </a:bodyPr>
          <a:lstStyle/>
          <a:p>
            <a:r>
              <a:rPr lang="en-US" sz="1600" b="1" dirty="0"/>
              <a:t>Black Beans</a:t>
            </a:r>
            <a:endParaRPr lang="en-US" sz="1600" dirty="0"/>
          </a:p>
        </p:txBody>
      </p:sp>
      <p:pic>
        <p:nvPicPr>
          <p:cNvPr id="20" name="Picture 19" descr="P:\Graphics\Pictures\iStock photo\Reimbursable Meal\iStock_000007280181Medium.jpg"/>
          <p:cNvPicPr/>
          <p:nvPr/>
        </p:nvPicPr>
        <p:blipFill>
          <a:blip r:embed="rId8" cstate="screen">
            <a:extLst>
              <a:ext uri="{28A0092B-C50C-407E-A947-70E740481C1C}">
                <a14:useLocalDpi xmlns:a14="http://schemas.microsoft.com/office/drawing/2010/main" val="0"/>
              </a:ext>
            </a:extLst>
          </a:blip>
          <a:srcRect/>
          <a:stretch>
            <a:fillRect/>
          </a:stretch>
        </p:blipFill>
        <p:spPr bwMode="auto">
          <a:xfrm>
            <a:off x="6830117" y="2404398"/>
            <a:ext cx="964124" cy="797478"/>
          </a:xfrm>
          <a:prstGeom prst="rect">
            <a:avLst/>
          </a:prstGeom>
          <a:noFill/>
          <a:ln>
            <a:noFill/>
          </a:ln>
        </p:spPr>
      </p:pic>
      <p:pic>
        <p:nvPicPr>
          <p:cNvPr id="21" name="Picture 20" descr="P:\Graphics\Pictures\iStock photo\Reimbursable Meal\iStock_000005951589Medium.jpg"/>
          <p:cNvPicPr/>
          <p:nvPr/>
        </p:nvPicPr>
        <p:blipFill>
          <a:blip r:embed="rId9" cstate="screen">
            <a:extLst>
              <a:ext uri="{28A0092B-C50C-407E-A947-70E740481C1C}">
                <a14:useLocalDpi xmlns:a14="http://schemas.microsoft.com/office/drawing/2010/main" val="0"/>
              </a:ext>
            </a:extLst>
          </a:blip>
          <a:srcRect/>
          <a:stretch>
            <a:fillRect/>
          </a:stretch>
        </p:blipFill>
        <p:spPr bwMode="auto">
          <a:xfrm>
            <a:off x="4230336" y="1985141"/>
            <a:ext cx="2033906" cy="1371600"/>
          </a:xfrm>
          <a:prstGeom prst="rect">
            <a:avLst/>
          </a:prstGeom>
          <a:noFill/>
          <a:ln>
            <a:noFill/>
          </a:ln>
        </p:spPr>
      </p:pic>
      <p:pic>
        <p:nvPicPr>
          <p:cNvPr id="22" name="Picture 21" descr="P:\Graphics\Pictures\iStock photo\Reimbursable Meal\iStock_000005224804Medium.jpg"/>
          <p:cNvPicPr/>
          <p:nvPr/>
        </p:nvPicPr>
        <p:blipFill>
          <a:blip r:embed="rId10" cstate="screen">
            <a:extLst>
              <a:ext uri="{28A0092B-C50C-407E-A947-70E740481C1C}">
                <a14:useLocalDpi xmlns:a14="http://schemas.microsoft.com/office/drawing/2010/main" val="0"/>
              </a:ext>
            </a:extLst>
          </a:blip>
          <a:srcRect/>
          <a:stretch>
            <a:fillRect/>
          </a:stretch>
        </p:blipFill>
        <p:spPr bwMode="auto">
          <a:xfrm>
            <a:off x="6188662" y="3549566"/>
            <a:ext cx="2062480" cy="1430655"/>
          </a:xfrm>
          <a:prstGeom prst="rect">
            <a:avLst/>
          </a:prstGeom>
          <a:noFill/>
          <a:ln>
            <a:noFill/>
          </a:ln>
        </p:spPr>
      </p:pic>
      <p:sp>
        <p:nvSpPr>
          <p:cNvPr id="23" name="Rectangle 22"/>
          <p:cNvSpPr/>
          <p:nvPr/>
        </p:nvSpPr>
        <p:spPr>
          <a:xfrm>
            <a:off x="6817883" y="4867642"/>
            <a:ext cx="1000467" cy="338554"/>
          </a:xfrm>
          <a:prstGeom prst="rect">
            <a:avLst/>
          </a:prstGeom>
        </p:spPr>
        <p:txBody>
          <a:bodyPr wrap="none">
            <a:spAutoFit/>
          </a:bodyPr>
          <a:lstStyle/>
          <a:p>
            <a:r>
              <a:rPr lang="en-US" sz="1600" b="1" dirty="0"/>
              <a:t>Spilt Peas</a:t>
            </a:r>
            <a:endParaRPr lang="en-US" sz="1600" dirty="0"/>
          </a:p>
        </p:txBody>
      </p:sp>
    </p:spTree>
    <p:extLst>
      <p:ext uri="{BB962C8B-B14F-4D97-AF65-F5344CB8AC3E}">
        <p14:creationId xmlns:p14="http://schemas.microsoft.com/office/powerpoint/2010/main" val="34010082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Starchy Vegetables</a:t>
            </a:r>
          </a:p>
        </p:txBody>
      </p:sp>
      <p:pic>
        <p:nvPicPr>
          <p:cNvPr id="4" name="Picture 3" descr="P:\Graphics\Pictures\iStock photo\Reimbursable Meal\iStock_000017431144Medium.jpg"/>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2861149" y="4533780"/>
            <a:ext cx="1753870" cy="1309915"/>
          </a:xfrm>
          <a:prstGeom prst="rect">
            <a:avLst/>
          </a:prstGeom>
          <a:noFill/>
          <a:ln>
            <a:noFill/>
          </a:ln>
        </p:spPr>
      </p:pic>
      <p:pic>
        <p:nvPicPr>
          <p:cNvPr id="7" name="Picture 6" descr="P:\Graphics\Pictures\iStock photo\Reimbursable Meal\iStock_000005311114Medium.jpg"/>
          <p:cNvPicPr/>
          <p:nvPr/>
        </p:nvPicPr>
        <p:blipFill rotWithShape="1">
          <a:blip r:embed="rId3" cstate="screen">
            <a:extLst>
              <a:ext uri="{28A0092B-C50C-407E-A947-70E740481C1C}">
                <a14:useLocalDpi xmlns:a14="http://schemas.microsoft.com/office/drawing/2010/main" val="0"/>
              </a:ext>
            </a:extLst>
          </a:blip>
          <a:srcRect l="7237" t="21729" r="11842" b="6864"/>
          <a:stretch/>
        </p:blipFill>
        <p:spPr bwMode="auto">
          <a:xfrm>
            <a:off x="6324600" y="4352790"/>
            <a:ext cx="1839541" cy="1284181"/>
          </a:xfrm>
          <a:prstGeom prst="rect">
            <a:avLst/>
          </a:prstGeom>
          <a:noFill/>
          <a:ln>
            <a:noFill/>
          </a:ln>
          <a:extLst>
            <a:ext uri="{53640926-AAD7-44D8-BBD7-CCE9431645EC}">
              <a14:shadowObscured xmlns:a14="http://schemas.microsoft.com/office/drawing/2010/main"/>
            </a:ext>
          </a:extLst>
        </p:spPr>
      </p:pic>
      <p:sp>
        <p:nvSpPr>
          <p:cNvPr id="8" name="TextBox 7"/>
          <p:cNvSpPr txBox="1"/>
          <p:nvPr/>
        </p:nvSpPr>
        <p:spPr>
          <a:xfrm>
            <a:off x="6207499" y="5832618"/>
            <a:ext cx="1956643" cy="369332"/>
          </a:xfrm>
          <a:prstGeom prst="rect">
            <a:avLst/>
          </a:prstGeom>
          <a:noFill/>
        </p:spPr>
        <p:txBody>
          <a:bodyPr wrap="square" rtlCol="0">
            <a:spAutoFit/>
          </a:bodyPr>
          <a:lstStyle/>
          <a:p>
            <a:pPr algn="ctr"/>
            <a:r>
              <a:rPr lang="en-US" b="1" dirty="0"/>
              <a:t>Taro (Malanga</a:t>
            </a:r>
            <a:r>
              <a:rPr lang="en-US" dirty="0"/>
              <a:t>)</a:t>
            </a:r>
          </a:p>
        </p:txBody>
      </p:sp>
      <p:sp>
        <p:nvSpPr>
          <p:cNvPr id="9" name="TextBox 8"/>
          <p:cNvSpPr txBox="1"/>
          <p:nvPr/>
        </p:nvSpPr>
        <p:spPr>
          <a:xfrm>
            <a:off x="3508849" y="5844185"/>
            <a:ext cx="1295400" cy="369332"/>
          </a:xfrm>
          <a:prstGeom prst="rect">
            <a:avLst/>
          </a:prstGeom>
          <a:noFill/>
        </p:spPr>
        <p:txBody>
          <a:bodyPr wrap="square" rtlCol="0">
            <a:spAutoFit/>
          </a:bodyPr>
          <a:lstStyle/>
          <a:p>
            <a:r>
              <a:rPr lang="en-US" b="1" dirty="0"/>
              <a:t>Corn</a:t>
            </a:r>
          </a:p>
        </p:txBody>
      </p:sp>
      <p:sp>
        <p:nvSpPr>
          <p:cNvPr id="10" name="TextBox 9"/>
          <p:cNvSpPr txBox="1"/>
          <p:nvPr/>
        </p:nvSpPr>
        <p:spPr>
          <a:xfrm>
            <a:off x="4824160" y="3585857"/>
            <a:ext cx="1752600" cy="369332"/>
          </a:xfrm>
          <a:prstGeom prst="rect">
            <a:avLst/>
          </a:prstGeom>
          <a:noFill/>
        </p:spPr>
        <p:txBody>
          <a:bodyPr wrap="square" rtlCol="0">
            <a:spAutoFit/>
          </a:bodyPr>
          <a:lstStyle/>
          <a:p>
            <a:pPr algn="ctr"/>
            <a:r>
              <a:rPr lang="en-US" b="1" dirty="0"/>
              <a:t>Plantain</a:t>
            </a:r>
          </a:p>
        </p:txBody>
      </p:sp>
      <p:pic>
        <p:nvPicPr>
          <p:cNvPr id="11" name="Picture 10" descr="P:\Graphics\Pictures\iStock photo\Reimbursable Meal\iStock_000013902560Medium.jpg"/>
          <p:cNvPicPr/>
          <p:nvPr/>
        </p:nvPicPr>
        <p:blipFill rotWithShape="1">
          <a:blip r:embed="rId4" cstate="screen">
            <a:extLst>
              <a:ext uri="{28A0092B-C50C-407E-A947-70E740481C1C}">
                <a14:useLocalDpi xmlns:a14="http://schemas.microsoft.com/office/drawing/2010/main" val="0"/>
              </a:ext>
            </a:extLst>
          </a:blip>
          <a:srcRect l="2876" t="6977" r="4664" b="8071"/>
          <a:stretch/>
        </p:blipFill>
        <p:spPr bwMode="auto">
          <a:xfrm>
            <a:off x="982554" y="2254888"/>
            <a:ext cx="1729104" cy="1158875"/>
          </a:xfrm>
          <a:prstGeom prst="rect">
            <a:avLst/>
          </a:prstGeom>
          <a:noFill/>
          <a:ln>
            <a:noFill/>
          </a:ln>
          <a:extLst>
            <a:ext uri="{53640926-AAD7-44D8-BBD7-CCE9431645EC}">
              <a14:shadowObscured xmlns:a14="http://schemas.microsoft.com/office/drawing/2010/main"/>
            </a:ext>
          </a:extLst>
        </p:spPr>
      </p:pic>
      <p:sp>
        <p:nvSpPr>
          <p:cNvPr id="12" name="TextBox 11"/>
          <p:cNvSpPr txBox="1"/>
          <p:nvPr/>
        </p:nvSpPr>
        <p:spPr>
          <a:xfrm>
            <a:off x="1225758" y="3651338"/>
            <a:ext cx="1676400" cy="369332"/>
          </a:xfrm>
          <a:prstGeom prst="rect">
            <a:avLst/>
          </a:prstGeom>
          <a:noFill/>
        </p:spPr>
        <p:txBody>
          <a:bodyPr wrap="square" rtlCol="0">
            <a:spAutoFit/>
          </a:bodyPr>
          <a:lstStyle/>
          <a:p>
            <a:pPr algn="ctr"/>
            <a:r>
              <a:rPr lang="en-US" b="1" dirty="0"/>
              <a:t>Jicama</a:t>
            </a:r>
          </a:p>
        </p:txBody>
      </p:sp>
      <p:pic>
        <p:nvPicPr>
          <p:cNvPr id="13" name="Picture 12" descr="P:\Graphics\Pictures\iStock photo\Reimbursable Meal\iStock_000003258506Medium.jpg"/>
          <p:cNvPicPr/>
          <p:nvPr/>
        </p:nvPicPr>
        <p:blipFill rotWithShape="1">
          <a:blip r:embed="rId5" cstate="screen">
            <a:extLst>
              <a:ext uri="{BEBA8EAE-BF5A-486C-A8C5-ECC9F3942E4B}">
                <a14:imgProps xmlns:a14="http://schemas.microsoft.com/office/drawing/2010/main">
                  <a14:imgLayer r:embed="rId6">
                    <a14:imgEffect>
                      <a14:backgroundRemoval t="1465" b="89011" l="4096" r="97590"/>
                    </a14:imgEffect>
                  </a14:imgLayer>
                </a14:imgProps>
              </a:ext>
              <a:ext uri="{28A0092B-C50C-407E-A947-70E740481C1C}">
                <a14:useLocalDpi xmlns:a14="http://schemas.microsoft.com/office/drawing/2010/main" val="0"/>
              </a:ext>
            </a:extLst>
          </a:blip>
          <a:srcRect t="2296" b="2296"/>
          <a:stretch/>
        </p:blipFill>
        <p:spPr bwMode="auto">
          <a:xfrm>
            <a:off x="4625908" y="2216548"/>
            <a:ext cx="1950853" cy="140902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334939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Other Vegetables</a:t>
            </a:r>
          </a:p>
        </p:txBody>
      </p:sp>
      <p:pic>
        <p:nvPicPr>
          <p:cNvPr id="4" name="Picture 3" descr="P:\Graphics\Pictures\iStock photo\Reimbursable Meal\iStock_000000422153Medium.jpg"/>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3846196" y="4252540"/>
            <a:ext cx="1691640" cy="1280160"/>
          </a:xfrm>
          <a:prstGeom prst="rect">
            <a:avLst/>
          </a:prstGeom>
          <a:noFill/>
          <a:ln>
            <a:noFill/>
          </a:ln>
        </p:spPr>
      </p:pic>
      <p:sp>
        <p:nvSpPr>
          <p:cNvPr id="7" name="TextBox 6"/>
          <p:cNvSpPr txBox="1"/>
          <p:nvPr/>
        </p:nvSpPr>
        <p:spPr>
          <a:xfrm>
            <a:off x="3846196" y="5601732"/>
            <a:ext cx="1828800" cy="369332"/>
          </a:xfrm>
          <a:prstGeom prst="rect">
            <a:avLst/>
          </a:prstGeom>
          <a:noFill/>
        </p:spPr>
        <p:txBody>
          <a:bodyPr wrap="square" rtlCol="0">
            <a:spAutoFit/>
          </a:bodyPr>
          <a:lstStyle/>
          <a:p>
            <a:r>
              <a:rPr lang="en-US" b="1" dirty="0"/>
              <a:t>Belgian Endive</a:t>
            </a:r>
          </a:p>
        </p:txBody>
      </p:sp>
      <p:pic>
        <p:nvPicPr>
          <p:cNvPr id="8" name="Picture 7" descr="P:\Graphics\Pictures\iStock photo\Reimbursable Meal\iStock_000006914429Medium.jpg"/>
          <p:cNvPicPr/>
          <p:nvPr/>
        </p:nvPicPr>
        <p:blipFill rotWithShape="1">
          <a:blip r:embed="rId3" cstate="screen">
            <a:extLst>
              <a:ext uri="{28A0092B-C50C-407E-A947-70E740481C1C}">
                <a14:useLocalDpi xmlns:a14="http://schemas.microsoft.com/office/drawing/2010/main" val="0"/>
              </a:ext>
            </a:extLst>
          </a:blip>
          <a:srcRect l="4800" t="13953" r="4005" b="13178"/>
          <a:stretch/>
        </p:blipFill>
        <p:spPr bwMode="auto">
          <a:xfrm>
            <a:off x="4661414" y="2174173"/>
            <a:ext cx="1722120" cy="1216660"/>
          </a:xfrm>
          <a:prstGeom prst="rect">
            <a:avLst/>
          </a:prstGeom>
          <a:noFill/>
          <a:ln>
            <a:noFill/>
          </a:ln>
          <a:extLst>
            <a:ext uri="{53640926-AAD7-44D8-BBD7-CCE9431645EC}">
              <a14:shadowObscured xmlns:a14="http://schemas.microsoft.com/office/drawing/2010/main"/>
            </a:ext>
          </a:extLst>
        </p:spPr>
      </p:pic>
      <p:sp>
        <p:nvSpPr>
          <p:cNvPr id="9" name="TextBox 8"/>
          <p:cNvSpPr txBox="1"/>
          <p:nvPr/>
        </p:nvSpPr>
        <p:spPr>
          <a:xfrm>
            <a:off x="4887551" y="3409657"/>
            <a:ext cx="1334857" cy="369332"/>
          </a:xfrm>
          <a:prstGeom prst="rect">
            <a:avLst/>
          </a:prstGeom>
          <a:noFill/>
        </p:spPr>
        <p:txBody>
          <a:bodyPr wrap="square" rtlCol="0">
            <a:spAutoFit/>
          </a:bodyPr>
          <a:lstStyle/>
          <a:p>
            <a:pPr algn="ctr"/>
            <a:r>
              <a:rPr lang="en-US" b="1" dirty="0"/>
              <a:t>Avocado</a:t>
            </a:r>
          </a:p>
        </p:txBody>
      </p:sp>
      <p:pic>
        <p:nvPicPr>
          <p:cNvPr id="10" name="Picture 9" descr="P:\Graphics\Pictures\iStock photo\Reimbursable Meal\iStock_000008557763Medium.jpg"/>
          <p:cNvPicPr/>
          <p:nvPr/>
        </p:nvPicPr>
        <p:blipFill rotWithShape="1">
          <a:blip r:embed="rId4" cstate="screen">
            <a:extLst>
              <a:ext uri="{28A0092B-C50C-407E-A947-70E740481C1C}">
                <a14:useLocalDpi xmlns:a14="http://schemas.microsoft.com/office/drawing/2010/main" val="0"/>
              </a:ext>
            </a:extLst>
          </a:blip>
          <a:srcRect l="3419" t="7030" r="3142" b="7313"/>
          <a:stretch/>
        </p:blipFill>
        <p:spPr bwMode="auto">
          <a:xfrm>
            <a:off x="229126" y="2133866"/>
            <a:ext cx="1772135" cy="1240155"/>
          </a:xfrm>
          <a:prstGeom prst="rect">
            <a:avLst/>
          </a:prstGeom>
          <a:noFill/>
          <a:ln>
            <a:noFill/>
          </a:ln>
          <a:extLst>
            <a:ext uri="{53640926-AAD7-44D8-BBD7-CCE9431645EC}">
              <a14:shadowObscured xmlns:a14="http://schemas.microsoft.com/office/drawing/2010/main"/>
            </a:ext>
          </a:extLst>
        </p:spPr>
      </p:pic>
      <p:pic>
        <p:nvPicPr>
          <p:cNvPr id="11" name="Picture 10" descr="P:\Graphics\Pictures\iStock photo\Reimbursable Meal\iStock_000008880159Medium.jpg"/>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1285709" y="4247739"/>
            <a:ext cx="1980248" cy="1371600"/>
          </a:xfrm>
          <a:prstGeom prst="rect">
            <a:avLst/>
          </a:prstGeom>
          <a:noFill/>
          <a:ln>
            <a:noFill/>
          </a:ln>
        </p:spPr>
      </p:pic>
      <p:pic>
        <p:nvPicPr>
          <p:cNvPr id="12" name="Picture 11" descr="P:\Graphics\Pictures\iStock photo\Reimbursable Meal\iStock_000017918451Medium.jpg"/>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6400800" y="4133686"/>
            <a:ext cx="1371600" cy="1414780"/>
          </a:xfrm>
          <a:prstGeom prst="rect">
            <a:avLst/>
          </a:prstGeom>
          <a:noFill/>
          <a:ln>
            <a:noFill/>
          </a:ln>
        </p:spPr>
      </p:pic>
      <p:sp>
        <p:nvSpPr>
          <p:cNvPr id="13" name="TextBox 12"/>
          <p:cNvSpPr txBox="1"/>
          <p:nvPr/>
        </p:nvSpPr>
        <p:spPr>
          <a:xfrm>
            <a:off x="6416566" y="5601732"/>
            <a:ext cx="1126593" cy="369332"/>
          </a:xfrm>
          <a:prstGeom prst="rect">
            <a:avLst/>
          </a:prstGeom>
          <a:noFill/>
        </p:spPr>
        <p:txBody>
          <a:bodyPr wrap="square" rtlCol="0">
            <a:spAutoFit/>
          </a:bodyPr>
          <a:lstStyle/>
          <a:p>
            <a:pPr algn="ctr"/>
            <a:r>
              <a:rPr lang="en-US" b="1" dirty="0"/>
              <a:t>Onion</a:t>
            </a:r>
          </a:p>
        </p:txBody>
      </p:sp>
      <p:sp>
        <p:nvSpPr>
          <p:cNvPr id="14" name="TextBox 13"/>
          <p:cNvSpPr txBox="1"/>
          <p:nvPr/>
        </p:nvSpPr>
        <p:spPr>
          <a:xfrm>
            <a:off x="1219200" y="5601732"/>
            <a:ext cx="2081617" cy="369332"/>
          </a:xfrm>
          <a:prstGeom prst="rect">
            <a:avLst/>
          </a:prstGeom>
          <a:noFill/>
        </p:spPr>
        <p:txBody>
          <a:bodyPr wrap="square" rtlCol="0">
            <a:spAutoFit/>
          </a:bodyPr>
          <a:lstStyle/>
          <a:p>
            <a:pPr algn="ctr"/>
            <a:r>
              <a:rPr lang="en-US" b="1" dirty="0"/>
              <a:t>Cucumber</a:t>
            </a:r>
          </a:p>
        </p:txBody>
      </p:sp>
      <p:sp>
        <p:nvSpPr>
          <p:cNvPr id="15" name="TextBox 14"/>
          <p:cNvSpPr txBox="1"/>
          <p:nvPr/>
        </p:nvSpPr>
        <p:spPr>
          <a:xfrm>
            <a:off x="124593" y="3461544"/>
            <a:ext cx="1981200" cy="369332"/>
          </a:xfrm>
          <a:prstGeom prst="rect">
            <a:avLst/>
          </a:prstGeom>
          <a:noFill/>
        </p:spPr>
        <p:txBody>
          <a:bodyPr wrap="square" rtlCol="0">
            <a:spAutoFit/>
          </a:bodyPr>
          <a:lstStyle/>
          <a:p>
            <a:pPr algn="ctr"/>
            <a:r>
              <a:rPr lang="en-US" b="1" dirty="0"/>
              <a:t>Zucchini</a:t>
            </a:r>
          </a:p>
        </p:txBody>
      </p:sp>
      <p:pic>
        <p:nvPicPr>
          <p:cNvPr id="16" name="Picture 15" descr="P:\Graphics\Pictures\iStock photo\Reimbursable Meal\iStock_000010167217Medium.jpg"/>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2458666" y="1991797"/>
            <a:ext cx="1745343" cy="1537970"/>
          </a:xfrm>
          <a:prstGeom prst="rect">
            <a:avLst/>
          </a:prstGeom>
          <a:noFill/>
          <a:ln>
            <a:noFill/>
          </a:ln>
        </p:spPr>
      </p:pic>
      <p:sp>
        <p:nvSpPr>
          <p:cNvPr id="17" name="TextBox 16"/>
          <p:cNvSpPr txBox="1"/>
          <p:nvPr/>
        </p:nvSpPr>
        <p:spPr>
          <a:xfrm>
            <a:off x="2450579" y="3461544"/>
            <a:ext cx="1752600" cy="369332"/>
          </a:xfrm>
          <a:prstGeom prst="rect">
            <a:avLst/>
          </a:prstGeom>
          <a:noFill/>
        </p:spPr>
        <p:txBody>
          <a:bodyPr wrap="square" rtlCol="0">
            <a:spAutoFit/>
          </a:bodyPr>
          <a:lstStyle/>
          <a:p>
            <a:pPr algn="ctr"/>
            <a:r>
              <a:rPr lang="en-US" b="1" dirty="0"/>
              <a:t>Okra</a:t>
            </a:r>
          </a:p>
        </p:txBody>
      </p:sp>
      <p:sp>
        <p:nvSpPr>
          <p:cNvPr id="18" name="TextBox 17"/>
          <p:cNvSpPr txBox="1"/>
          <p:nvPr/>
        </p:nvSpPr>
        <p:spPr>
          <a:xfrm>
            <a:off x="6817956" y="3414912"/>
            <a:ext cx="1781629" cy="369332"/>
          </a:xfrm>
          <a:prstGeom prst="rect">
            <a:avLst/>
          </a:prstGeom>
          <a:noFill/>
        </p:spPr>
        <p:txBody>
          <a:bodyPr wrap="square" rtlCol="0">
            <a:spAutoFit/>
          </a:bodyPr>
          <a:lstStyle/>
          <a:p>
            <a:pPr algn="ctr"/>
            <a:r>
              <a:rPr lang="en-US" b="1" dirty="0"/>
              <a:t>Cauliflower</a:t>
            </a:r>
          </a:p>
        </p:txBody>
      </p:sp>
      <p:pic>
        <p:nvPicPr>
          <p:cNvPr id="19" name="Picture 18" descr="P:\Graphics\Pictures\iStock photo\Reimbursable Meal\iStock_000015874573Medium.jpg"/>
          <p:cNvPicPr/>
          <p:nvPr/>
        </p:nvPicPr>
        <p:blipFill rotWithShape="1">
          <a:blip r:embed="rId8" cstate="screen">
            <a:extLst>
              <a:ext uri="{28A0092B-C50C-407E-A947-70E740481C1C}">
                <a14:useLocalDpi xmlns:a14="http://schemas.microsoft.com/office/drawing/2010/main" val="0"/>
              </a:ext>
            </a:extLst>
          </a:blip>
          <a:srcRect l="9926" t="9302" r="7331" b="16121"/>
          <a:stretch/>
        </p:blipFill>
        <p:spPr bwMode="auto">
          <a:xfrm>
            <a:off x="6818786" y="2165692"/>
            <a:ext cx="1912076" cy="124396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327451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Vegetables Mixtures</a:t>
            </a:r>
          </a:p>
        </p:txBody>
      </p:sp>
      <p:sp>
        <p:nvSpPr>
          <p:cNvPr id="6" name="Content Placeholder 5"/>
          <p:cNvSpPr>
            <a:spLocks noGrp="1"/>
          </p:cNvSpPr>
          <p:nvPr>
            <p:ph idx="1"/>
          </p:nvPr>
        </p:nvSpPr>
        <p:spPr/>
        <p:txBody>
          <a:bodyPr/>
          <a:lstStyle/>
          <a:p>
            <a:pPr>
              <a:spcAft>
                <a:spcPts val="600"/>
              </a:spcAft>
            </a:pPr>
            <a:r>
              <a:rPr lang="en-US" dirty="0"/>
              <a:t>Same vegetable subgroup mixture counts as subgroup</a:t>
            </a:r>
          </a:p>
          <a:p>
            <a:pPr>
              <a:spcAft>
                <a:spcPts val="600"/>
              </a:spcAft>
            </a:pPr>
            <a:r>
              <a:rPr lang="en-US" dirty="0"/>
              <a:t>Different vegetable subgroups (minimum</a:t>
            </a:r>
            <a:br>
              <a:rPr lang="en-US" dirty="0"/>
            </a:br>
            <a:r>
              <a:rPr lang="en-US" dirty="0"/>
              <a:t> ⅛ cup) count as the different subgroups</a:t>
            </a:r>
          </a:p>
          <a:p>
            <a:r>
              <a:rPr lang="en-US" dirty="0"/>
              <a:t>If the quantities of vegetables is unknown, count as other vegetable subgroup</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2911" y="5105400"/>
            <a:ext cx="2722439" cy="1586215"/>
          </a:xfrm>
          <a:prstGeom prst="rect">
            <a:avLst/>
          </a:prstGeom>
        </p:spPr>
      </p:pic>
    </p:spTree>
    <p:extLst>
      <p:ext uri="{BB962C8B-B14F-4D97-AF65-F5344CB8AC3E}">
        <p14:creationId xmlns:p14="http://schemas.microsoft.com/office/powerpoint/2010/main" val="7152166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3600" dirty="0"/>
              <a:t>Vegetables K–8 Menu</a:t>
            </a:r>
          </a:p>
        </p:txBody>
      </p:sp>
      <p:sp>
        <p:nvSpPr>
          <p:cNvPr id="6" name="Content Placeholder 5"/>
          <p:cNvSpPr>
            <a:spLocks noGrp="1"/>
          </p:cNvSpPr>
          <p:nvPr>
            <p:ph idx="1"/>
          </p:nvPr>
        </p:nvSpPr>
        <p:spPr>
          <a:xfrm>
            <a:off x="304800" y="3047999"/>
            <a:ext cx="8458200" cy="3128963"/>
          </a:xfrm>
        </p:spPr>
        <p:txBody>
          <a:bodyPr/>
          <a:lstStyle/>
          <a:p>
            <a:pPr marL="0" indent="0">
              <a:buNone/>
            </a:pPr>
            <a:r>
              <a:rPr lang="en-US" dirty="0"/>
              <a:t>Identify the name of all the vegetables, portion sizes, and the appropriate vegetable subgroup.</a:t>
            </a:r>
          </a:p>
          <a:p>
            <a:pPr marL="0" indent="0">
              <a:buNone/>
            </a:pPr>
            <a:endParaRPr lang="en-US" dirty="0"/>
          </a:p>
        </p:txBody>
      </p:sp>
    </p:spTree>
    <p:extLst>
      <p:ext uri="{BB962C8B-B14F-4D97-AF65-F5344CB8AC3E}">
        <p14:creationId xmlns:p14="http://schemas.microsoft.com/office/powerpoint/2010/main" val="23910864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School Lunch Grains Requirements</a:t>
            </a:r>
          </a:p>
        </p:txBody>
      </p:sp>
      <p:graphicFrame>
        <p:nvGraphicFramePr>
          <p:cNvPr id="4" name="Table 3"/>
          <p:cNvGraphicFramePr>
            <a:graphicFrameLocks noGrp="1"/>
          </p:cNvGraphicFramePr>
          <p:nvPr>
            <p:extLst>
              <p:ext uri="{D42A27DB-BD31-4B8C-83A1-F6EECF244321}">
                <p14:modId xmlns:p14="http://schemas.microsoft.com/office/powerpoint/2010/main" val="1434587726"/>
              </p:ext>
            </p:extLst>
          </p:nvPr>
        </p:nvGraphicFramePr>
        <p:xfrm>
          <a:off x="126489" y="1981200"/>
          <a:ext cx="8891022" cy="4028168"/>
        </p:xfrm>
        <a:graphic>
          <a:graphicData uri="http://schemas.openxmlformats.org/drawingml/2006/table">
            <a:tbl>
              <a:tblPr firstRow="1" firstCol="1" bandRow="1"/>
              <a:tblGrid>
                <a:gridCol w="2104319">
                  <a:extLst>
                    <a:ext uri="{9D8B030D-6E8A-4147-A177-3AD203B41FA5}">
                      <a16:colId xmlns:a16="http://schemas.microsoft.com/office/drawing/2014/main" val="4215338057"/>
                    </a:ext>
                  </a:extLst>
                </a:gridCol>
                <a:gridCol w="3404369">
                  <a:extLst>
                    <a:ext uri="{9D8B030D-6E8A-4147-A177-3AD203B41FA5}">
                      <a16:colId xmlns:a16="http://schemas.microsoft.com/office/drawing/2014/main" val="3647748907"/>
                    </a:ext>
                  </a:extLst>
                </a:gridCol>
                <a:gridCol w="3382334">
                  <a:extLst>
                    <a:ext uri="{9D8B030D-6E8A-4147-A177-3AD203B41FA5}">
                      <a16:colId xmlns:a16="http://schemas.microsoft.com/office/drawing/2014/main" val="725754514"/>
                    </a:ext>
                  </a:extLst>
                </a:gridCol>
              </a:tblGrid>
              <a:tr h="366962">
                <a:tc gridSpan="3">
                  <a:txBody>
                    <a:bodyPr/>
                    <a:lstStyle/>
                    <a:p>
                      <a:pPr marL="0" marR="0" algn="ctr">
                        <a:spcBef>
                          <a:spcPts val="0"/>
                        </a:spcBef>
                        <a:spcAft>
                          <a:spcPts val="0"/>
                        </a:spcAft>
                      </a:pPr>
                      <a:r>
                        <a:rPr lang="en-US" sz="2400" b="1" dirty="0">
                          <a:solidFill>
                            <a:srgbClr val="FFFFFF"/>
                          </a:solidFill>
                          <a:effectLst/>
                          <a:latin typeface="+mn-lt"/>
                          <a:ea typeface="Calibri" panose="020F0502020204030204" pitchFamily="34" charset="0"/>
                          <a:cs typeface="Calibri Light" panose="020F0302020204030204" pitchFamily="34" charset="0"/>
                        </a:rPr>
                        <a:t>Reimbursable School Lunch Grains</a:t>
                      </a:r>
                      <a:r>
                        <a:rPr lang="en-US" sz="2400" b="1" baseline="0" dirty="0">
                          <a:solidFill>
                            <a:srgbClr val="FFFFFF"/>
                          </a:solidFill>
                          <a:effectLst/>
                          <a:latin typeface="+mn-lt"/>
                          <a:ea typeface="Calibri" panose="020F0502020204030204" pitchFamily="34" charset="0"/>
                          <a:cs typeface="Calibri Light" panose="020F0302020204030204" pitchFamily="34" charset="0"/>
                        </a:rPr>
                        <a:t> </a:t>
                      </a:r>
                      <a:r>
                        <a:rPr lang="en-US" sz="2400" b="1" dirty="0">
                          <a:solidFill>
                            <a:srgbClr val="FFFFFF"/>
                          </a:solidFill>
                          <a:effectLst/>
                          <a:latin typeface="+mn-lt"/>
                          <a:ea typeface="Calibri" panose="020F0502020204030204" pitchFamily="34" charset="0"/>
                          <a:cs typeface="Calibri Light" panose="020F0302020204030204" pitchFamily="34" charset="0"/>
                        </a:rPr>
                        <a:t>Component</a:t>
                      </a:r>
                      <a:endParaRPr lang="en-US" sz="2400" dirty="0">
                        <a:effectLst/>
                        <a:latin typeface="+mn-lt"/>
                        <a:ea typeface="Calibri" panose="020F0502020204030204" pitchFamily="34" charset="0"/>
                        <a:cs typeface="Times New Roman" panose="02020603050405020304" pitchFamily="18" charset="0"/>
                      </a:endParaRPr>
                    </a:p>
                  </a:txBody>
                  <a:tcPr marL="59493" marR="594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68095470"/>
                  </a:ext>
                </a:extLst>
              </a:tr>
              <a:tr h="616497">
                <a:tc>
                  <a:txBody>
                    <a:bodyPr/>
                    <a:lstStyle/>
                    <a:p>
                      <a:pPr marL="0" marR="0" algn="ctr">
                        <a:spcBef>
                          <a:spcPts val="0"/>
                        </a:spcBef>
                        <a:spcAft>
                          <a:spcPts val="0"/>
                        </a:spcAft>
                      </a:pPr>
                      <a:r>
                        <a:rPr lang="en-US" sz="2400" b="1" dirty="0">
                          <a:effectLst/>
                          <a:latin typeface="+mn-lt"/>
                          <a:ea typeface="Calibri" panose="020F0502020204030204" pitchFamily="34" charset="0"/>
                          <a:cs typeface="Calibri Light" panose="020F0302020204030204" pitchFamily="34" charset="0"/>
                        </a:rPr>
                        <a:t> </a:t>
                      </a:r>
                      <a:endParaRPr lang="en-US" sz="2400" dirty="0">
                        <a:effectLst/>
                        <a:latin typeface="+mn-lt"/>
                        <a:ea typeface="Calibri" panose="020F0502020204030204" pitchFamily="34" charset="0"/>
                        <a:cs typeface="Times New Roman" panose="02020603050405020304" pitchFamily="18" charset="0"/>
                      </a:endParaRPr>
                    </a:p>
                  </a:txBody>
                  <a:tcPr marL="59493" marR="59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400" b="1" dirty="0">
                          <a:solidFill>
                            <a:schemeClr val="tx1"/>
                          </a:solidFill>
                          <a:effectLst/>
                          <a:latin typeface="+mn-lt"/>
                          <a:ea typeface="Calibri" panose="020F0502020204030204" pitchFamily="34" charset="0"/>
                          <a:cs typeface="Calibri Light" panose="020F0302020204030204" pitchFamily="34" charset="0"/>
                        </a:rPr>
                        <a:t>Daily Minimum </a:t>
                      </a:r>
                    </a:p>
                    <a:p>
                      <a:pPr marL="0" marR="0" algn="ctr">
                        <a:spcBef>
                          <a:spcPts val="0"/>
                        </a:spcBef>
                        <a:spcAft>
                          <a:spcPts val="0"/>
                        </a:spcAft>
                      </a:pPr>
                      <a:r>
                        <a:rPr lang="en-US" sz="2400" b="1" dirty="0">
                          <a:solidFill>
                            <a:schemeClr val="tx1"/>
                          </a:solidFill>
                          <a:effectLst/>
                          <a:latin typeface="+mn-lt"/>
                          <a:ea typeface="Calibri" panose="020F0502020204030204" pitchFamily="34" charset="0"/>
                          <a:cs typeface="Calibri Light" panose="020F0302020204030204" pitchFamily="34" charset="0"/>
                        </a:rPr>
                        <a:t>Requirements Offered</a:t>
                      </a:r>
                      <a:endParaRPr lang="en-US" sz="2400" dirty="0">
                        <a:solidFill>
                          <a:schemeClr val="tx1"/>
                        </a:solidFill>
                        <a:effectLst/>
                        <a:latin typeface="+mn-lt"/>
                        <a:ea typeface="Calibri" panose="020F0502020204030204" pitchFamily="34" charset="0"/>
                        <a:cs typeface="Times New Roman" panose="02020603050405020304" pitchFamily="18" charset="0"/>
                      </a:endParaRPr>
                    </a:p>
                  </a:txBody>
                  <a:tcPr marL="59493" marR="594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400" b="1" dirty="0">
                          <a:solidFill>
                            <a:schemeClr val="tx1"/>
                          </a:solidFill>
                          <a:effectLst/>
                          <a:latin typeface="+mn-lt"/>
                          <a:ea typeface="Calibri" panose="020F0502020204030204" pitchFamily="34" charset="0"/>
                          <a:cs typeface="Calibri Light" panose="020F0302020204030204" pitchFamily="34" charset="0"/>
                        </a:rPr>
                        <a:t>Weekly Minimum Requirements Offered</a:t>
                      </a:r>
                      <a:endParaRPr lang="en-US" sz="2400" dirty="0">
                        <a:solidFill>
                          <a:schemeClr val="tx1"/>
                        </a:solidFill>
                        <a:effectLst/>
                        <a:latin typeface="+mn-lt"/>
                        <a:ea typeface="Calibri" panose="020F0502020204030204" pitchFamily="34" charset="0"/>
                        <a:cs typeface="Times New Roman" panose="02020603050405020304" pitchFamily="18" charset="0"/>
                      </a:endParaRPr>
                    </a:p>
                  </a:txBody>
                  <a:tcPr marL="59493" marR="594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47567431"/>
                  </a:ext>
                </a:extLst>
              </a:tr>
              <a:tr h="366962">
                <a:tc>
                  <a:txBody>
                    <a:bodyPr/>
                    <a:lstStyle/>
                    <a:p>
                      <a:pPr marL="0" marR="0" algn="ctr">
                        <a:spcBef>
                          <a:spcPts val="0"/>
                        </a:spcBef>
                        <a:spcAft>
                          <a:spcPts val="0"/>
                        </a:spcAft>
                      </a:pPr>
                      <a:r>
                        <a:rPr lang="en-US" sz="2400" b="1" dirty="0">
                          <a:solidFill>
                            <a:srgbClr val="000000"/>
                          </a:solidFill>
                          <a:effectLst/>
                          <a:latin typeface="+mn-lt"/>
                          <a:ea typeface="Calibri" panose="020F0502020204030204" pitchFamily="34" charset="0"/>
                          <a:cs typeface="Calibri Light" panose="020F0302020204030204" pitchFamily="34" charset="0"/>
                        </a:rPr>
                        <a:t>Grades K–5</a:t>
                      </a:r>
                      <a:endParaRPr lang="en-US" sz="2400" dirty="0">
                        <a:effectLst/>
                        <a:latin typeface="+mn-lt"/>
                        <a:ea typeface="Calibri" panose="020F0502020204030204" pitchFamily="34" charset="0"/>
                        <a:cs typeface="Times New Roman" panose="02020603050405020304" pitchFamily="18" charset="0"/>
                      </a:endParaRPr>
                    </a:p>
                  </a:txBody>
                  <a:tcPr marL="59493" marR="59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0000"/>
                        </a:lnSpc>
                        <a:spcBef>
                          <a:spcPts val="0"/>
                        </a:spcBef>
                        <a:spcAft>
                          <a:spcPts val="0"/>
                        </a:spcAft>
                      </a:pPr>
                      <a:r>
                        <a:rPr lang="en-US" sz="2400" dirty="0">
                          <a:effectLst/>
                          <a:latin typeface="+mn-lt"/>
                          <a:ea typeface="Calibri" panose="020F0502020204030204" pitchFamily="34" charset="0"/>
                          <a:cs typeface="Calibri Light" panose="020F0302020204030204" pitchFamily="34" charset="0"/>
                        </a:rPr>
                        <a:t>1 ounce equivalent</a:t>
                      </a:r>
                      <a:endParaRPr lang="en-US" sz="2400" dirty="0">
                        <a:effectLst/>
                        <a:latin typeface="+mn-lt"/>
                        <a:ea typeface="Calibri" panose="020F0502020204030204" pitchFamily="34" charset="0"/>
                        <a:cs typeface="Times New Roman" panose="02020603050405020304" pitchFamily="18" charset="0"/>
                      </a:endParaRPr>
                    </a:p>
                  </a:txBody>
                  <a:tcPr marL="59493" marR="59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0000"/>
                        </a:lnSpc>
                        <a:spcBef>
                          <a:spcPts val="0"/>
                        </a:spcBef>
                        <a:spcAft>
                          <a:spcPts val="0"/>
                        </a:spcAft>
                      </a:pPr>
                      <a:r>
                        <a:rPr lang="en-US" sz="2400" dirty="0">
                          <a:effectLst/>
                          <a:latin typeface="+mn-lt"/>
                          <a:ea typeface="Calibri" panose="020F0502020204030204" pitchFamily="34" charset="0"/>
                          <a:cs typeface="Calibri Light" panose="020F0302020204030204" pitchFamily="34" charset="0"/>
                        </a:rPr>
                        <a:t>8–9 ounce equivalents</a:t>
                      </a:r>
                      <a:endParaRPr lang="en-US" sz="2400" dirty="0">
                        <a:effectLst/>
                        <a:latin typeface="+mn-lt"/>
                        <a:ea typeface="Calibri" panose="020F0502020204030204" pitchFamily="34" charset="0"/>
                        <a:cs typeface="Times New Roman" panose="02020603050405020304" pitchFamily="18" charset="0"/>
                      </a:endParaRPr>
                    </a:p>
                  </a:txBody>
                  <a:tcPr marL="59493" marR="59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1755878"/>
                  </a:ext>
                </a:extLst>
              </a:tr>
              <a:tr h="366962">
                <a:tc>
                  <a:txBody>
                    <a:bodyPr/>
                    <a:lstStyle/>
                    <a:p>
                      <a:pPr marL="0" marR="0" algn="ctr">
                        <a:spcBef>
                          <a:spcPts val="0"/>
                        </a:spcBef>
                        <a:spcAft>
                          <a:spcPts val="0"/>
                        </a:spcAft>
                      </a:pPr>
                      <a:r>
                        <a:rPr lang="en-US" sz="2400" b="1" dirty="0">
                          <a:solidFill>
                            <a:srgbClr val="000000"/>
                          </a:solidFill>
                          <a:effectLst/>
                          <a:latin typeface="+mn-lt"/>
                          <a:ea typeface="Calibri" panose="020F0502020204030204" pitchFamily="34" charset="0"/>
                          <a:cs typeface="Calibri Light" panose="020F0302020204030204" pitchFamily="34" charset="0"/>
                        </a:rPr>
                        <a:t>Grades 6–8</a:t>
                      </a:r>
                      <a:endParaRPr lang="en-US" sz="2400" dirty="0">
                        <a:effectLst/>
                        <a:latin typeface="+mn-lt"/>
                        <a:ea typeface="Calibri" panose="020F0502020204030204" pitchFamily="34" charset="0"/>
                        <a:cs typeface="Times New Roman" panose="02020603050405020304" pitchFamily="18" charset="0"/>
                      </a:endParaRPr>
                    </a:p>
                  </a:txBody>
                  <a:tcPr marL="59493" marR="59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0000"/>
                        </a:lnSpc>
                        <a:spcBef>
                          <a:spcPts val="0"/>
                        </a:spcBef>
                        <a:spcAft>
                          <a:spcPts val="0"/>
                        </a:spcAft>
                      </a:pPr>
                      <a:r>
                        <a:rPr lang="en-US" sz="2400" dirty="0">
                          <a:effectLst/>
                          <a:latin typeface="+mn-lt"/>
                          <a:ea typeface="Calibri" panose="020F0502020204030204" pitchFamily="34" charset="0"/>
                          <a:cs typeface="Calibri Light" panose="020F0302020204030204" pitchFamily="34" charset="0"/>
                        </a:rPr>
                        <a:t>1 ounce equivalent</a:t>
                      </a:r>
                      <a:endParaRPr lang="en-US" sz="2400" dirty="0">
                        <a:effectLst/>
                        <a:latin typeface="+mn-lt"/>
                        <a:ea typeface="Calibri" panose="020F0502020204030204" pitchFamily="34" charset="0"/>
                        <a:cs typeface="Times New Roman" panose="02020603050405020304" pitchFamily="18" charset="0"/>
                      </a:endParaRPr>
                    </a:p>
                  </a:txBody>
                  <a:tcPr marL="59493" marR="59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0000"/>
                        </a:lnSpc>
                        <a:spcBef>
                          <a:spcPts val="0"/>
                        </a:spcBef>
                        <a:spcAft>
                          <a:spcPts val="0"/>
                        </a:spcAft>
                      </a:pPr>
                      <a:r>
                        <a:rPr lang="en-US" sz="2400" dirty="0">
                          <a:effectLst/>
                          <a:latin typeface="+mn-lt"/>
                          <a:ea typeface="Calibri" panose="020F0502020204030204" pitchFamily="34" charset="0"/>
                          <a:cs typeface="Calibri Light" panose="020F0302020204030204" pitchFamily="34" charset="0"/>
                        </a:rPr>
                        <a:t>8–10 ounce equivalents</a:t>
                      </a:r>
                      <a:endParaRPr lang="en-US" sz="2400" dirty="0">
                        <a:effectLst/>
                        <a:latin typeface="+mn-lt"/>
                        <a:ea typeface="Calibri" panose="020F0502020204030204" pitchFamily="34" charset="0"/>
                        <a:cs typeface="Times New Roman" panose="02020603050405020304" pitchFamily="18" charset="0"/>
                      </a:endParaRPr>
                    </a:p>
                  </a:txBody>
                  <a:tcPr marL="59493" marR="59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71934423"/>
                  </a:ext>
                </a:extLst>
              </a:tr>
              <a:tr h="366962">
                <a:tc>
                  <a:txBody>
                    <a:bodyPr/>
                    <a:lstStyle/>
                    <a:p>
                      <a:pPr marL="0" marR="0" algn="ctr">
                        <a:spcBef>
                          <a:spcPts val="0"/>
                        </a:spcBef>
                        <a:spcAft>
                          <a:spcPts val="0"/>
                        </a:spcAft>
                      </a:pPr>
                      <a:r>
                        <a:rPr lang="en-US" sz="2400" b="1" dirty="0">
                          <a:solidFill>
                            <a:srgbClr val="000000"/>
                          </a:solidFill>
                          <a:effectLst/>
                          <a:latin typeface="+mn-lt"/>
                          <a:ea typeface="Calibri" panose="020F0502020204030204" pitchFamily="34" charset="0"/>
                          <a:cs typeface="Calibri Light" panose="020F0302020204030204" pitchFamily="34" charset="0"/>
                        </a:rPr>
                        <a:t>Grades</a:t>
                      </a:r>
                      <a:r>
                        <a:rPr lang="en-US" sz="2400" b="0" baseline="0" dirty="0">
                          <a:solidFill>
                            <a:schemeClr val="tx1"/>
                          </a:solidFill>
                          <a:effectLst/>
                          <a:latin typeface="+mn-lt"/>
                          <a:ea typeface="Calibri" panose="020F0502020204030204" pitchFamily="34" charset="0"/>
                          <a:cs typeface="Times New Roman" panose="02020603050405020304" pitchFamily="18" charset="0"/>
                        </a:rPr>
                        <a:t> </a:t>
                      </a:r>
                      <a:r>
                        <a:rPr lang="en-US" sz="2400" b="1" dirty="0">
                          <a:solidFill>
                            <a:srgbClr val="000000"/>
                          </a:solidFill>
                          <a:effectLst/>
                          <a:latin typeface="+mn-lt"/>
                          <a:ea typeface="Calibri" panose="020F0502020204030204" pitchFamily="34" charset="0"/>
                          <a:cs typeface="Calibri Light" panose="020F0302020204030204" pitchFamily="34" charset="0"/>
                        </a:rPr>
                        <a:t>9–12</a:t>
                      </a:r>
                      <a:endParaRPr lang="en-US" sz="2400" dirty="0">
                        <a:effectLst/>
                        <a:latin typeface="+mn-lt"/>
                        <a:ea typeface="Calibri" panose="020F0502020204030204" pitchFamily="34" charset="0"/>
                        <a:cs typeface="Times New Roman" panose="02020603050405020304" pitchFamily="18" charset="0"/>
                      </a:endParaRPr>
                    </a:p>
                  </a:txBody>
                  <a:tcPr marL="59493" marR="59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0000"/>
                        </a:lnSpc>
                        <a:spcBef>
                          <a:spcPts val="0"/>
                        </a:spcBef>
                        <a:spcAft>
                          <a:spcPts val="0"/>
                        </a:spcAft>
                      </a:pPr>
                      <a:r>
                        <a:rPr lang="en-US" sz="2400" dirty="0">
                          <a:effectLst/>
                          <a:latin typeface="+mn-lt"/>
                          <a:ea typeface="Calibri" panose="020F0502020204030204" pitchFamily="34" charset="0"/>
                          <a:cs typeface="Calibri Light" panose="020F0302020204030204" pitchFamily="34" charset="0"/>
                        </a:rPr>
                        <a:t>2 ounce equivalent</a:t>
                      </a:r>
                      <a:endParaRPr lang="en-US" sz="2400" dirty="0">
                        <a:effectLst/>
                        <a:latin typeface="+mn-lt"/>
                        <a:ea typeface="Calibri" panose="020F0502020204030204" pitchFamily="34" charset="0"/>
                        <a:cs typeface="Times New Roman" panose="02020603050405020304" pitchFamily="18" charset="0"/>
                      </a:endParaRPr>
                    </a:p>
                  </a:txBody>
                  <a:tcPr marL="59493" marR="59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0000"/>
                        </a:lnSpc>
                        <a:spcBef>
                          <a:spcPts val="0"/>
                        </a:spcBef>
                        <a:spcAft>
                          <a:spcPts val="0"/>
                        </a:spcAft>
                      </a:pPr>
                      <a:r>
                        <a:rPr lang="en-US" sz="2400" dirty="0">
                          <a:effectLst/>
                          <a:latin typeface="+mn-lt"/>
                          <a:ea typeface="Calibri" panose="020F0502020204030204" pitchFamily="34" charset="0"/>
                          <a:cs typeface="Calibri Light" panose="020F0302020204030204" pitchFamily="34" charset="0"/>
                        </a:rPr>
                        <a:t>10–12 ounce equivalents</a:t>
                      </a:r>
                      <a:endParaRPr lang="en-US" sz="2400" dirty="0">
                        <a:effectLst/>
                        <a:latin typeface="+mn-lt"/>
                        <a:ea typeface="Calibri" panose="020F0502020204030204" pitchFamily="34" charset="0"/>
                        <a:cs typeface="Times New Roman" panose="02020603050405020304" pitchFamily="18" charset="0"/>
                      </a:endParaRPr>
                    </a:p>
                  </a:txBody>
                  <a:tcPr marL="59493" marR="59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9622464"/>
                  </a:ext>
                </a:extLst>
              </a:tr>
              <a:tr h="902192">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baseline="0" dirty="0">
                          <a:solidFill>
                            <a:schemeClr val="tx1"/>
                          </a:solidFill>
                          <a:latin typeface="+mn-lt"/>
                          <a:ea typeface="+mn-ea"/>
                          <a:cs typeface="+mn-cs"/>
                        </a:rPr>
                        <a:t>Schools are only required to meet the daily and weekly minimum requirements for this food component. To meet the minimum weekly requirements, grades K–5, grades 6–8, and grades 9–12 will need to offer more than the minimum daily requirements on some days during the week. 	</a:t>
                      </a:r>
                    </a:p>
                  </a:txBody>
                  <a:tcPr marL="59493" marR="59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marL="0" marR="0" algn="ctr">
                        <a:lnSpc>
                          <a:spcPct val="100000"/>
                        </a:lnSpc>
                        <a:spcBef>
                          <a:spcPts val="0"/>
                        </a:spcBef>
                        <a:spcAft>
                          <a:spcPts val="0"/>
                        </a:spcAft>
                      </a:pPr>
                      <a:endParaRPr lang="en-US" sz="20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marL="0" marR="0" algn="ctr">
                        <a:lnSpc>
                          <a:spcPct val="100000"/>
                        </a:lnSpc>
                        <a:spcBef>
                          <a:spcPts val="0"/>
                        </a:spcBef>
                        <a:spcAft>
                          <a:spcPts val="0"/>
                        </a:spcAft>
                      </a:pPr>
                      <a:endParaRPr lang="en-US" sz="20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04860505"/>
                  </a:ext>
                </a:extLst>
              </a:tr>
            </a:tbl>
          </a:graphicData>
        </a:graphic>
      </p:graphicFrame>
    </p:spTree>
    <p:extLst>
      <p:ext uri="{BB962C8B-B14F-4D97-AF65-F5344CB8AC3E}">
        <p14:creationId xmlns:p14="http://schemas.microsoft.com/office/powerpoint/2010/main" val="1518558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School Breakfast Grains Requirements</a:t>
            </a:r>
          </a:p>
        </p:txBody>
      </p:sp>
      <p:graphicFrame>
        <p:nvGraphicFramePr>
          <p:cNvPr id="4" name="Table 3"/>
          <p:cNvGraphicFramePr>
            <a:graphicFrameLocks noGrp="1"/>
          </p:cNvGraphicFramePr>
          <p:nvPr>
            <p:extLst>
              <p:ext uri="{D42A27DB-BD31-4B8C-83A1-F6EECF244321}">
                <p14:modId xmlns:p14="http://schemas.microsoft.com/office/powerpoint/2010/main" val="2196614786"/>
              </p:ext>
            </p:extLst>
          </p:nvPr>
        </p:nvGraphicFramePr>
        <p:xfrm>
          <a:off x="128016" y="1981200"/>
          <a:ext cx="8887968" cy="4039543"/>
        </p:xfrm>
        <a:graphic>
          <a:graphicData uri="http://schemas.openxmlformats.org/drawingml/2006/table">
            <a:tbl>
              <a:tblPr firstRow="1" firstCol="1" bandRow="1"/>
              <a:tblGrid>
                <a:gridCol w="2103596">
                  <a:extLst>
                    <a:ext uri="{9D8B030D-6E8A-4147-A177-3AD203B41FA5}">
                      <a16:colId xmlns:a16="http://schemas.microsoft.com/office/drawing/2014/main" val="4215338057"/>
                    </a:ext>
                  </a:extLst>
                </a:gridCol>
                <a:gridCol w="3403200">
                  <a:extLst>
                    <a:ext uri="{9D8B030D-6E8A-4147-A177-3AD203B41FA5}">
                      <a16:colId xmlns:a16="http://schemas.microsoft.com/office/drawing/2014/main" val="3647748907"/>
                    </a:ext>
                  </a:extLst>
                </a:gridCol>
                <a:gridCol w="3381172">
                  <a:extLst>
                    <a:ext uri="{9D8B030D-6E8A-4147-A177-3AD203B41FA5}">
                      <a16:colId xmlns:a16="http://schemas.microsoft.com/office/drawing/2014/main" val="725754514"/>
                    </a:ext>
                  </a:extLst>
                </a:gridCol>
              </a:tblGrid>
              <a:tr h="365760">
                <a:tc gridSpan="3">
                  <a:txBody>
                    <a:bodyPr/>
                    <a:lstStyle/>
                    <a:p>
                      <a:pPr marL="0" marR="0" algn="ctr">
                        <a:spcBef>
                          <a:spcPts val="0"/>
                        </a:spcBef>
                        <a:spcAft>
                          <a:spcPts val="0"/>
                        </a:spcAft>
                      </a:pPr>
                      <a:r>
                        <a:rPr lang="en-US" sz="2400" b="1" dirty="0">
                          <a:solidFill>
                            <a:srgbClr val="FFFFFF"/>
                          </a:solidFill>
                          <a:effectLst/>
                          <a:latin typeface="+mn-lt"/>
                          <a:ea typeface="Calibri" panose="020F0502020204030204" pitchFamily="34" charset="0"/>
                          <a:cs typeface="Calibri Light" panose="020F0302020204030204" pitchFamily="34" charset="0"/>
                        </a:rPr>
                        <a:t>Reimbursable School Breakfast Grains</a:t>
                      </a:r>
                      <a:r>
                        <a:rPr lang="en-US" sz="2400" b="1" baseline="0" dirty="0">
                          <a:solidFill>
                            <a:srgbClr val="FFFFFF"/>
                          </a:solidFill>
                          <a:effectLst/>
                          <a:latin typeface="+mn-lt"/>
                          <a:ea typeface="Calibri" panose="020F0502020204030204" pitchFamily="34" charset="0"/>
                          <a:cs typeface="Calibri Light" panose="020F0302020204030204" pitchFamily="34" charset="0"/>
                        </a:rPr>
                        <a:t> </a:t>
                      </a:r>
                      <a:r>
                        <a:rPr lang="en-US" sz="2400" b="1" dirty="0">
                          <a:solidFill>
                            <a:srgbClr val="FFFFFF"/>
                          </a:solidFill>
                          <a:effectLst/>
                          <a:latin typeface="+mn-lt"/>
                          <a:ea typeface="Calibri" panose="020F0502020204030204" pitchFamily="34" charset="0"/>
                          <a:cs typeface="Calibri Light" panose="020F0302020204030204" pitchFamily="34" charset="0"/>
                        </a:rPr>
                        <a:t>Component</a:t>
                      </a:r>
                      <a:endParaRPr lang="en-US" sz="2400" dirty="0">
                        <a:effectLst/>
                        <a:latin typeface="+mn-lt"/>
                        <a:ea typeface="Calibri" panose="020F0502020204030204" pitchFamily="34" charset="0"/>
                        <a:cs typeface="Times New Roman" panose="02020603050405020304" pitchFamily="18" charset="0"/>
                      </a:endParaRPr>
                    </a:p>
                  </a:txBody>
                  <a:tcPr marL="59147" marR="591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68095470"/>
                  </a:ext>
                </a:extLst>
              </a:tr>
              <a:tr h="630902">
                <a:tc>
                  <a:txBody>
                    <a:bodyPr/>
                    <a:lstStyle/>
                    <a:p>
                      <a:pPr marL="0" marR="0" algn="ctr">
                        <a:spcBef>
                          <a:spcPts val="0"/>
                        </a:spcBef>
                        <a:spcAft>
                          <a:spcPts val="0"/>
                        </a:spcAft>
                      </a:pPr>
                      <a:r>
                        <a:rPr lang="en-US" sz="2400" b="1" dirty="0">
                          <a:effectLst/>
                          <a:latin typeface="+mn-lt"/>
                          <a:ea typeface="Calibri" panose="020F0502020204030204" pitchFamily="34" charset="0"/>
                          <a:cs typeface="Calibri Light" panose="020F0302020204030204" pitchFamily="34" charset="0"/>
                        </a:rPr>
                        <a:t> </a:t>
                      </a:r>
                      <a:endParaRPr lang="en-US" sz="2400" dirty="0">
                        <a:effectLst/>
                        <a:latin typeface="+mn-lt"/>
                        <a:ea typeface="Calibri" panose="020F0502020204030204" pitchFamily="34" charset="0"/>
                        <a:cs typeface="Times New Roman" panose="02020603050405020304" pitchFamily="18" charset="0"/>
                      </a:endParaRPr>
                    </a:p>
                  </a:txBody>
                  <a:tcPr marL="59147" marR="59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400" b="1" dirty="0">
                          <a:solidFill>
                            <a:schemeClr val="tx1"/>
                          </a:solidFill>
                          <a:effectLst/>
                          <a:latin typeface="+mn-lt"/>
                          <a:ea typeface="Calibri" panose="020F0502020204030204" pitchFamily="34" charset="0"/>
                          <a:cs typeface="Calibri Light" panose="020F0302020204030204" pitchFamily="34" charset="0"/>
                        </a:rPr>
                        <a:t>Daily Minimum </a:t>
                      </a:r>
                    </a:p>
                    <a:p>
                      <a:pPr marL="0" marR="0" algn="ctr">
                        <a:spcBef>
                          <a:spcPts val="0"/>
                        </a:spcBef>
                        <a:spcAft>
                          <a:spcPts val="0"/>
                        </a:spcAft>
                      </a:pPr>
                      <a:r>
                        <a:rPr lang="en-US" sz="2400" b="1" dirty="0">
                          <a:solidFill>
                            <a:schemeClr val="tx1"/>
                          </a:solidFill>
                          <a:effectLst/>
                          <a:latin typeface="+mn-lt"/>
                          <a:ea typeface="Calibri" panose="020F0502020204030204" pitchFamily="34" charset="0"/>
                          <a:cs typeface="Calibri Light" panose="020F0302020204030204" pitchFamily="34" charset="0"/>
                        </a:rPr>
                        <a:t>Requirements Offered</a:t>
                      </a:r>
                      <a:endParaRPr lang="en-US" sz="2400" dirty="0">
                        <a:solidFill>
                          <a:schemeClr val="tx1"/>
                        </a:solidFill>
                        <a:effectLst/>
                        <a:latin typeface="+mn-lt"/>
                        <a:ea typeface="Calibri" panose="020F0502020204030204" pitchFamily="34" charset="0"/>
                        <a:cs typeface="Times New Roman" panose="02020603050405020304" pitchFamily="18" charset="0"/>
                      </a:endParaRPr>
                    </a:p>
                  </a:txBody>
                  <a:tcPr marL="59147" marR="591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400" b="1" dirty="0">
                          <a:solidFill>
                            <a:schemeClr val="tx1"/>
                          </a:solidFill>
                          <a:effectLst/>
                          <a:latin typeface="+mn-lt"/>
                          <a:ea typeface="Calibri" panose="020F0502020204030204" pitchFamily="34" charset="0"/>
                          <a:cs typeface="Calibri Light" panose="020F0302020204030204" pitchFamily="34" charset="0"/>
                        </a:rPr>
                        <a:t>Weekly Minimum Requirements Offered</a:t>
                      </a:r>
                      <a:endParaRPr lang="en-US" sz="2400" dirty="0">
                        <a:solidFill>
                          <a:schemeClr val="tx1"/>
                        </a:solidFill>
                        <a:effectLst/>
                        <a:latin typeface="+mn-lt"/>
                        <a:ea typeface="Calibri" panose="020F0502020204030204" pitchFamily="34" charset="0"/>
                        <a:cs typeface="Times New Roman" panose="02020603050405020304" pitchFamily="18" charset="0"/>
                      </a:endParaRPr>
                    </a:p>
                  </a:txBody>
                  <a:tcPr marL="59147" marR="591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47567431"/>
                  </a:ext>
                </a:extLst>
              </a:tr>
              <a:tr h="377411">
                <a:tc>
                  <a:txBody>
                    <a:bodyPr/>
                    <a:lstStyle/>
                    <a:p>
                      <a:pPr marL="0" marR="0" algn="ctr">
                        <a:spcBef>
                          <a:spcPts val="0"/>
                        </a:spcBef>
                        <a:spcAft>
                          <a:spcPts val="0"/>
                        </a:spcAft>
                      </a:pPr>
                      <a:r>
                        <a:rPr lang="en-US" sz="2400" b="1" dirty="0">
                          <a:solidFill>
                            <a:srgbClr val="000000"/>
                          </a:solidFill>
                          <a:effectLst/>
                          <a:latin typeface="+mn-lt"/>
                          <a:ea typeface="Calibri" panose="020F0502020204030204" pitchFamily="34" charset="0"/>
                          <a:cs typeface="Calibri Light" panose="020F0302020204030204" pitchFamily="34" charset="0"/>
                        </a:rPr>
                        <a:t>Grades K–5</a:t>
                      </a:r>
                      <a:endParaRPr lang="en-US" sz="2400" dirty="0">
                        <a:effectLst/>
                        <a:latin typeface="+mn-lt"/>
                        <a:ea typeface="Calibri" panose="020F0502020204030204" pitchFamily="34" charset="0"/>
                        <a:cs typeface="Times New Roman" panose="02020603050405020304" pitchFamily="18" charset="0"/>
                      </a:endParaRPr>
                    </a:p>
                  </a:txBody>
                  <a:tcPr marL="59147" marR="59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0000"/>
                        </a:lnSpc>
                        <a:spcBef>
                          <a:spcPts val="0"/>
                        </a:spcBef>
                        <a:spcAft>
                          <a:spcPts val="0"/>
                        </a:spcAft>
                      </a:pPr>
                      <a:r>
                        <a:rPr lang="en-US" sz="2400" dirty="0">
                          <a:effectLst/>
                          <a:latin typeface="+mn-lt"/>
                          <a:ea typeface="Calibri" panose="020F0502020204030204" pitchFamily="34" charset="0"/>
                          <a:cs typeface="Calibri Light" panose="020F0302020204030204" pitchFamily="34" charset="0"/>
                        </a:rPr>
                        <a:t>1 ounce equivalent</a:t>
                      </a:r>
                      <a:endParaRPr lang="en-US" sz="2400" dirty="0">
                        <a:effectLst/>
                        <a:latin typeface="+mn-lt"/>
                        <a:ea typeface="Calibri" panose="020F0502020204030204" pitchFamily="34" charset="0"/>
                        <a:cs typeface="Times New Roman" panose="02020603050405020304" pitchFamily="18" charset="0"/>
                      </a:endParaRPr>
                    </a:p>
                  </a:txBody>
                  <a:tcPr marL="59147" marR="59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0000"/>
                        </a:lnSpc>
                        <a:spcBef>
                          <a:spcPts val="0"/>
                        </a:spcBef>
                        <a:spcAft>
                          <a:spcPts val="0"/>
                        </a:spcAft>
                      </a:pPr>
                      <a:r>
                        <a:rPr lang="en-US" sz="2400" dirty="0">
                          <a:effectLst/>
                          <a:latin typeface="+mn-lt"/>
                          <a:ea typeface="Calibri" panose="020F0502020204030204" pitchFamily="34" charset="0"/>
                          <a:cs typeface="Calibri Light" panose="020F0302020204030204" pitchFamily="34" charset="0"/>
                        </a:rPr>
                        <a:t>7–10 ounce equivalents</a:t>
                      </a:r>
                      <a:endParaRPr lang="en-US" sz="2400" dirty="0">
                        <a:effectLst/>
                        <a:latin typeface="+mn-lt"/>
                        <a:ea typeface="Calibri" panose="020F0502020204030204" pitchFamily="34" charset="0"/>
                        <a:cs typeface="Times New Roman" panose="02020603050405020304" pitchFamily="18" charset="0"/>
                      </a:endParaRPr>
                    </a:p>
                  </a:txBody>
                  <a:tcPr marL="59147" marR="59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1755878"/>
                  </a:ext>
                </a:extLst>
              </a:tr>
              <a:tr h="368026">
                <a:tc>
                  <a:txBody>
                    <a:bodyPr/>
                    <a:lstStyle/>
                    <a:p>
                      <a:pPr marL="0" marR="0" algn="ctr">
                        <a:spcBef>
                          <a:spcPts val="0"/>
                        </a:spcBef>
                        <a:spcAft>
                          <a:spcPts val="0"/>
                        </a:spcAft>
                      </a:pPr>
                      <a:r>
                        <a:rPr lang="en-US" sz="2400" b="1" dirty="0">
                          <a:solidFill>
                            <a:srgbClr val="000000"/>
                          </a:solidFill>
                          <a:effectLst/>
                          <a:latin typeface="+mn-lt"/>
                          <a:ea typeface="Calibri" panose="020F0502020204030204" pitchFamily="34" charset="0"/>
                          <a:cs typeface="Calibri Light" panose="020F0302020204030204" pitchFamily="34" charset="0"/>
                        </a:rPr>
                        <a:t>Grades 6–8</a:t>
                      </a:r>
                      <a:endParaRPr lang="en-US" sz="2400" dirty="0">
                        <a:effectLst/>
                        <a:latin typeface="+mn-lt"/>
                        <a:ea typeface="Calibri" panose="020F0502020204030204" pitchFamily="34" charset="0"/>
                        <a:cs typeface="Times New Roman" panose="02020603050405020304" pitchFamily="18" charset="0"/>
                      </a:endParaRPr>
                    </a:p>
                  </a:txBody>
                  <a:tcPr marL="59147" marR="59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0000"/>
                        </a:lnSpc>
                        <a:spcBef>
                          <a:spcPts val="0"/>
                        </a:spcBef>
                        <a:spcAft>
                          <a:spcPts val="0"/>
                        </a:spcAft>
                      </a:pPr>
                      <a:r>
                        <a:rPr lang="en-US" sz="2400" dirty="0">
                          <a:effectLst/>
                          <a:latin typeface="+mn-lt"/>
                          <a:ea typeface="Calibri" panose="020F0502020204030204" pitchFamily="34" charset="0"/>
                          <a:cs typeface="Calibri Light" panose="020F0302020204030204" pitchFamily="34" charset="0"/>
                        </a:rPr>
                        <a:t>1 ounce equivalent</a:t>
                      </a:r>
                      <a:endParaRPr lang="en-US" sz="2400" dirty="0">
                        <a:effectLst/>
                        <a:latin typeface="+mn-lt"/>
                        <a:ea typeface="Calibri" panose="020F0502020204030204" pitchFamily="34" charset="0"/>
                        <a:cs typeface="Times New Roman" panose="02020603050405020304" pitchFamily="18" charset="0"/>
                      </a:endParaRPr>
                    </a:p>
                  </a:txBody>
                  <a:tcPr marL="59147" marR="59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0000"/>
                        </a:lnSpc>
                        <a:spcBef>
                          <a:spcPts val="0"/>
                        </a:spcBef>
                        <a:spcAft>
                          <a:spcPts val="0"/>
                        </a:spcAft>
                      </a:pPr>
                      <a:r>
                        <a:rPr lang="en-US" sz="2400" dirty="0">
                          <a:effectLst/>
                          <a:latin typeface="+mn-lt"/>
                          <a:ea typeface="Calibri" panose="020F0502020204030204" pitchFamily="34" charset="0"/>
                          <a:cs typeface="Calibri Light" panose="020F0302020204030204" pitchFamily="34" charset="0"/>
                        </a:rPr>
                        <a:t>8–10 ounce equivalents</a:t>
                      </a:r>
                      <a:endParaRPr lang="en-US" sz="2400" dirty="0">
                        <a:effectLst/>
                        <a:latin typeface="+mn-lt"/>
                        <a:ea typeface="Calibri" panose="020F0502020204030204" pitchFamily="34" charset="0"/>
                        <a:cs typeface="Times New Roman" panose="02020603050405020304" pitchFamily="18" charset="0"/>
                      </a:endParaRPr>
                    </a:p>
                  </a:txBody>
                  <a:tcPr marL="59147" marR="59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71934423"/>
                  </a:ext>
                </a:extLst>
              </a:tr>
              <a:tr h="368026">
                <a:tc>
                  <a:txBody>
                    <a:bodyPr/>
                    <a:lstStyle/>
                    <a:p>
                      <a:pPr marL="0" marR="0" algn="ctr">
                        <a:spcBef>
                          <a:spcPts val="0"/>
                        </a:spcBef>
                        <a:spcAft>
                          <a:spcPts val="0"/>
                        </a:spcAft>
                      </a:pPr>
                      <a:r>
                        <a:rPr lang="en-US" sz="2400" b="1" dirty="0">
                          <a:solidFill>
                            <a:srgbClr val="000000"/>
                          </a:solidFill>
                          <a:effectLst/>
                          <a:latin typeface="+mn-lt"/>
                          <a:ea typeface="Calibri" panose="020F0502020204030204" pitchFamily="34" charset="0"/>
                          <a:cs typeface="Calibri Light" panose="020F0302020204030204" pitchFamily="34" charset="0"/>
                        </a:rPr>
                        <a:t>Grades</a:t>
                      </a:r>
                      <a:r>
                        <a:rPr lang="en-US" sz="2400" b="0" baseline="0" dirty="0">
                          <a:solidFill>
                            <a:schemeClr val="tx1"/>
                          </a:solidFill>
                          <a:effectLst/>
                          <a:latin typeface="+mn-lt"/>
                          <a:ea typeface="Calibri" panose="020F0502020204030204" pitchFamily="34" charset="0"/>
                          <a:cs typeface="Times New Roman" panose="02020603050405020304" pitchFamily="18" charset="0"/>
                        </a:rPr>
                        <a:t> </a:t>
                      </a:r>
                      <a:r>
                        <a:rPr lang="en-US" sz="2400" b="1" dirty="0">
                          <a:solidFill>
                            <a:srgbClr val="000000"/>
                          </a:solidFill>
                          <a:effectLst/>
                          <a:latin typeface="+mn-lt"/>
                          <a:ea typeface="Calibri" panose="020F0502020204030204" pitchFamily="34" charset="0"/>
                          <a:cs typeface="Calibri Light" panose="020F0302020204030204" pitchFamily="34" charset="0"/>
                        </a:rPr>
                        <a:t>9–12</a:t>
                      </a:r>
                      <a:endParaRPr lang="en-US" sz="2400" dirty="0">
                        <a:effectLst/>
                        <a:latin typeface="+mn-lt"/>
                        <a:ea typeface="Calibri" panose="020F0502020204030204" pitchFamily="34" charset="0"/>
                        <a:cs typeface="Times New Roman" panose="02020603050405020304" pitchFamily="18" charset="0"/>
                      </a:endParaRPr>
                    </a:p>
                  </a:txBody>
                  <a:tcPr marL="59147" marR="59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0000"/>
                        </a:lnSpc>
                        <a:spcBef>
                          <a:spcPts val="0"/>
                        </a:spcBef>
                        <a:spcAft>
                          <a:spcPts val="0"/>
                        </a:spcAft>
                      </a:pPr>
                      <a:r>
                        <a:rPr lang="en-US" sz="2400" dirty="0">
                          <a:effectLst/>
                          <a:latin typeface="+mn-lt"/>
                          <a:ea typeface="Calibri" panose="020F0502020204030204" pitchFamily="34" charset="0"/>
                          <a:cs typeface="Calibri Light" panose="020F0302020204030204" pitchFamily="34" charset="0"/>
                        </a:rPr>
                        <a:t>1</a:t>
                      </a:r>
                      <a:r>
                        <a:rPr lang="en-US" sz="2400">
                          <a:effectLst/>
                          <a:latin typeface="+mn-lt"/>
                          <a:ea typeface="Calibri" panose="020F0502020204030204" pitchFamily="34" charset="0"/>
                          <a:cs typeface="Calibri Light" panose="020F0302020204030204" pitchFamily="34" charset="0"/>
                        </a:rPr>
                        <a:t> </a:t>
                      </a:r>
                      <a:r>
                        <a:rPr lang="en-US" sz="2400" dirty="0">
                          <a:effectLst/>
                          <a:latin typeface="+mn-lt"/>
                          <a:ea typeface="Calibri" panose="020F0502020204030204" pitchFamily="34" charset="0"/>
                          <a:cs typeface="Calibri Light" panose="020F0302020204030204" pitchFamily="34" charset="0"/>
                        </a:rPr>
                        <a:t>ounce equivalent</a:t>
                      </a:r>
                      <a:endParaRPr lang="en-US" sz="2400" dirty="0">
                        <a:effectLst/>
                        <a:latin typeface="+mn-lt"/>
                        <a:ea typeface="Calibri" panose="020F0502020204030204" pitchFamily="34" charset="0"/>
                        <a:cs typeface="Times New Roman" panose="02020603050405020304" pitchFamily="18" charset="0"/>
                      </a:endParaRPr>
                    </a:p>
                  </a:txBody>
                  <a:tcPr marL="59147" marR="59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0000"/>
                        </a:lnSpc>
                        <a:spcBef>
                          <a:spcPts val="0"/>
                        </a:spcBef>
                        <a:spcAft>
                          <a:spcPts val="0"/>
                        </a:spcAft>
                      </a:pPr>
                      <a:r>
                        <a:rPr lang="en-US" sz="2400" dirty="0">
                          <a:effectLst/>
                          <a:latin typeface="+mn-lt"/>
                          <a:ea typeface="Calibri" panose="020F0502020204030204" pitchFamily="34" charset="0"/>
                          <a:cs typeface="Calibri Light" panose="020F0302020204030204" pitchFamily="34" charset="0"/>
                        </a:rPr>
                        <a:t>9–10 ounce equivalents</a:t>
                      </a:r>
                      <a:endParaRPr lang="en-US" sz="2400" dirty="0">
                        <a:effectLst/>
                        <a:latin typeface="+mn-lt"/>
                        <a:ea typeface="Calibri" panose="020F0502020204030204" pitchFamily="34" charset="0"/>
                        <a:cs typeface="Times New Roman" panose="02020603050405020304" pitchFamily="18" charset="0"/>
                      </a:endParaRPr>
                    </a:p>
                  </a:txBody>
                  <a:tcPr marL="59147" marR="59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9622464"/>
                  </a:ext>
                </a:extLst>
              </a:tr>
              <a:tr h="709765">
                <a:tc gridSpan="3">
                  <a:txBody>
                    <a:bodyPr/>
                    <a:lstStyle/>
                    <a:p>
                      <a:r>
                        <a:rPr kumimoji="0" lang="en-US" sz="2400" b="0" i="0" u="none" strike="noStrike" kern="1200" baseline="0" dirty="0">
                          <a:solidFill>
                            <a:schemeClr val="tx1"/>
                          </a:solidFill>
                          <a:latin typeface="+mn-lt"/>
                          <a:ea typeface="+mn-ea"/>
                          <a:cs typeface="+mn-cs"/>
                        </a:rPr>
                        <a:t>Schools are only required to meet the daily and weekly minimum requirements for this food component. To meet the minimum weekly requirements, grades K–5, grades 6–8, and grades 9–12 will need to offer more than the minimum daily requirements on some days during the week. 	</a:t>
                      </a:r>
                    </a:p>
                  </a:txBody>
                  <a:tcPr marL="59147" marR="59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marL="0" marR="0" algn="ctr">
                        <a:lnSpc>
                          <a:spcPct val="100000"/>
                        </a:lnSpc>
                        <a:spcBef>
                          <a:spcPts val="0"/>
                        </a:spcBef>
                        <a:spcAft>
                          <a:spcPts val="0"/>
                        </a:spcAft>
                      </a:pPr>
                      <a:endParaRPr lang="en-US" sz="20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marL="0" marR="0" algn="ctr">
                        <a:lnSpc>
                          <a:spcPct val="100000"/>
                        </a:lnSpc>
                        <a:spcBef>
                          <a:spcPts val="0"/>
                        </a:spcBef>
                        <a:spcAft>
                          <a:spcPts val="0"/>
                        </a:spcAft>
                      </a:pPr>
                      <a:endParaRPr lang="en-US" sz="20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04860505"/>
                  </a:ext>
                </a:extLst>
              </a:tr>
            </a:tbl>
          </a:graphicData>
        </a:graphic>
      </p:graphicFrame>
    </p:spTree>
    <p:extLst>
      <p:ext uri="{BB962C8B-B14F-4D97-AF65-F5344CB8AC3E}">
        <p14:creationId xmlns:p14="http://schemas.microsoft.com/office/powerpoint/2010/main" val="19695455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3600" dirty="0"/>
              <a:t>Grains Component</a:t>
            </a:r>
          </a:p>
        </p:txBody>
      </p:sp>
      <p:sp>
        <p:nvSpPr>
          <p:cNvPr id="6" name="Content Placeholder 5"/>
          <p:cNvSpPr>
            <a:spLocks noGrp="1"/>
          </p:cNvSpPr>
          <p:nvPr>
            <p:ph idx="1"/>
          </p:nvPr>
        </p:nvSpPr>
        <p:spPr/>
        <p:txBody>
          <a:bodyPr/>
          <a:lstStyle/>
          <a:p>
            <a:pPr>
              <a:spcAft>
                <a:spcPts val="600"/>
              </a:spcAft>
            </a:pPr>
            <a:r>
              <a:rPr lang="en-US" dirty="0"/>
              <a:t>Are grains a required meal component for both breakfast and lunch?</a:t>
            </a:r>
          </a:p>
          <a:p>
            <a:pPr>
              <a:spcAft>
                <a:spcPts val="600"/>
              </a:spcAft>
            </a:pPr>
            <a:r>
              <a:rPr lang="en-US" dirty="0"/>
              <a:t>Do all grade levels have the same daily requirements for reimbursable </a:t>
            </a:r>
            <a:r>
              <a:rPr lang="en-US" b="1" dirty="0"/>
              <a:t>lunch</a:t>
            </a:r>
            <a:r>
              <a:rPr lang="en-US" dirty="0"/>
              <a:t>? If not, what are they?</a:t>
            </a:r>
          </a:p>
          <a:p>
            <a:r>
              <a:rPr lang="en-US" dirty="0"/>
              <a:t>Do all grade levels have the same daily requirements for reimbursable </a:t>
            </a:r>
            <a:r>
              <a:rPr lang="en-US" b="1" dirty="0"/>
              <a:t>breakfast</a:t>
            </a:r>
            <a:r>
              <a:rPr lang="en-US" dirty="0"/>
              <a:t>? If not, what are they?</a:t>
            </a:r>
          </a:p>
          <a:p>
            <a:pPr marL="0" indent="0">
              <a:buNone/>
            </a:pPr>
            <a:endParaRPr lang="en-US" dirty="0"/>
          </a:p>
        </p:txBody>
      </p:sp>
    </p:spTree>
    <p:extLst>
      <p:ext uri="{BB962C8B-B14F-4D97-AF65-F5344CB8AC3E}">
        <p14:creationId xmlns:p14="http://schemas.microsoft.com/office/powerpoint/2010/main" val="38032699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900" dirty="0"/>
              <a:t>School Lunch </a:t>
            </a:r>
            <a:br>
              <a:rPr lang="en-US" sz="3900" dirty="0"/>
            </a:br>
            <a:r>
              <a:rPr lang="en-US" sz="3900" dirty="0"/>
              <a:t>Meats/Meat Alternates (M/MA) Requirements</a:t>
            </a:r>
          </a:p>
        </p:txBody>
      </p:sp>
      <p:graphicFrame>
        <p:nvGraphicFramePr>
          <p:cNvPr id="4" name="Table 3"/>
          <p:cNvGraphicFramePr>
            <a:graphicFrameLocks noGrp="1"/>
          </p:cNvGraphicFramePr>
          <p:nvPr>
            <p:extLst>
              <p:ext uri="{D42A27DB-BD31-4B8C-83A1-F6EECF244321}">
                <p14:modId xmlns:p14="http://schemas.microsoft.com/office/powerpoint/2010/main" val="2941816894"/>
              </p:ext>
            </p:extLst>
          </p:nvPr>
        </p:nvGraphicFramePr>
        <p:xfrm>
          <a:off x="128016" y="1981200"/>
          <a:ext cx="8887968" cy="4065075"/>
        </p:xfrm>
        <a:graphic>
          <a:graphicData uri="http://schemas.openxmlformats.org/drawingml/2006/table">
            <a:tbl>
              <a:tblPr firstRow="1" firstCol="1" bandRow="1"/>
              <a:tblGrid>
                <a:gridCol w="2103595">
                  <a:extLst>
                    <a:ext uri="{9D8B030D-6E8A-4147-A177-3AD203B41FA5}">
                      <a16:colId xmlns:a16="http://schemas.microsoft.com/office/drawing/2014/main" val="4215338057"/>
                    </a:ext>
                  </a:extLst>
                </a:gridCol>
                <a:gridCol w="3403200">
                  <a:extLst>
                    <a:ext uri="{9D8B030D-6E8A-4147-A177-3AD203B41FA5}">
                      <a16:colId xmlns:a16="http://schemas.microsoft.com/office/drawing/2014/main" val="3647748907"/>
                    </a:ext>
                  </a:extLst>
                </a:gridCol>
                <a:gridCol w="3381173">
                  <a:extLst>
                    <a:ext uri="{9D8B030D-6E8A-4147-A177-3AD203B41FA5}">
                      <a16:colId xmlns:a16="http://schemas.microsoft.com/office/drawing/2014/main" val="725754514"/>
                    </a:ext>
                  </a:extLst>
                </a:gridCol>
              </a:tblGrid>
              <a:tr h="365760">
                <a:tc gridSpan="3">
                  <a:txBody>
                    <a:bodyPr/>
                    <a:lstStyle/>
                    <a:p>
                      <a:pPr marL="0" marR="0" algn="ctr">
                        <a:spcBef>
                          <a:spcPts val="0"/>
                        </a:spcBef>
                        <a:spcAft>
                          <a:spcPts val="0"/>
                        </a:spcAft>
                      </a:pPr>
                      <a:r>
                        <a:rPr lang="en-US" sz="2400" b="1" dirty="0">
                          <a:solidFill>
                            <a:srgbClr val="FFFFFF"/>
                          </a:solidFill>
                          <a:effectLst/>
                          <a:latin typeface="+mn-lt"/>
                          <a:ea typeface="Calibri" panose="020F0502020204030204" pitchFamily="34" charset="0"/>
                          <a:cs typeface="Calibri Light" panose="020F0302020204030204" pitchFamily="34" charset="0"/>
                        </a:rPr>
                        <a:t>Reimbursable School Meats/ Meat Alternates Component</a:t>
                      </a:r>
                      <a:endParaRPr lang="en-US" sz="2400" dirty="0">
                        <a:effectLst/>
                        <a:latin typeface="+mn-lt"/>
                        <a:ea typeface="Calibri" panose="020F0502020204030204" pitchFamily="34" charset="0"/>
                        <a:cs typeface="Times New Roman" panose="02020603050405020304" pitchFamily="18" charset="0"/>
                      </a:endParaRPr>
                    </a:p>
                  </a:txBody>
                  <a:tcPr marL="59349" marR="59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30A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68095470"/>
                  </a:ext>
                </a:extLst>
              </a:tr>
              <a:tr h="637838">
                <a:tc>
                  <a:txBody>
                    <a:bodyPr/>
                    <a:lstStyle/>
                    <a:p>
                      <a:pPr marL="0" marR="0" algn="ctr">
                        <a:spcBef>
                          <a:spcPts val="0"/>
                        </a:spcBef>
                        <a:spcAft>
                          <a:spcPts val="0"/>
                        </a:spcAft>
                      </a:pPr>
                      <a:r>
                        <a:rPr lang="en-US" sz="2400" b="1" dirty="0">
                          <a:effectLst/>
                          <a:latin typeface="+mn-lt"/>
                          <a:ea typeface="Calibri" panose="020F0502020204030204" pitchFamily="34" charset="0"/>
                          <a:cs typeface="Calibri Light" panose="020F0302020204030204" pitchFamily="34" charset="0"/>
                        </a:rPr>
                        <a:t> </a:t>
                      </a:r>
                      <a:endParaRPr lang="en-US" sz="2400" dirty="0">
                        <a:effectLst/>
                        <a:latin typeface="+mn-lt"/>
                        <a:ea typeface="Calibri" panose="020F0502020204030204" pitchFamily="34" charset="0"/>
                        <a:cs typeface="Times New Roman" panose="02020603050405020304" pitchFamily="18" charset="0"/>
                      </a:endParaRPr>
                    </a:p>
                  </a:txBody>
                  <a:tcPr marL="59349" marR="593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400" b="1" dirty="0">
                          <a:solidFill>
                            <a:schemeClr val="tx1"/>
                          </a:solidFill>
                          <a:effectLst/>
                          <a:latin typeface="+mn-lt"/>
                          <a:ea typeface="Calibri" panose="020F0502020204030204" pitchFamily="34" charset="0"/>
                          <a:cs typeface="Calibri Light" panose="020F0302020204030204" pitchFamily="34" charset="0"/>
                        </a:rPr>
                        <a:t>Daily Minimum </a:t>
                      </a:r>
                    </a:p>
                    <a:p>
                      <a:pPr marL="0" marR="0" algn="ctr">
                        <a:spcBef>
                          <a:spcPts val="0"/>
                        </a:spcBef>
                        <a:spcAft>
                          <a:spcPts val="0"/>
                        </a:spcAft>
                      </a:pPr>
                      <a:r>
                        <a:rPr lang="en-US" sz="2400" b="1" dirty="0">
                          <a:solidFill>
                            <a:schemeClr val="tx1"/>
                          </a:solidFill>
                          <a:effectLst/>
                          <a:latin typeface="+mn-lt"/>
                          <a:ea typeface="Calibri" panose="020F0502020204030204" pitchFamily="34" charset="0"/>
                          <a:cs typeface="Calibri Light" panose="020F0302020204030204" pitchFamily="34" charset="0"/>
                        </a:rPr>
                        <a:t>Requirements Offered</a:t>
                      </a:r>
                      <a:endParaRPr lang="en-US" sz="2400" dirty="0">
                        <a:solidFill>
                          <a:schemeClr val="tx1"/>
                        </a:solidFill>
                        <a:effectLst/>
                        <a:latin typeface="+mn-lt"/>
                        <a:ea typeface="Calibri" panose="020F0502020204030204" pitchFamily="34" charset="0"/>
                        <a:cs typeface="Times New Roman" panose="02020603050405020304" pitchFamily="18" charset="0"/>
                      </a:endParaRPr>
                    </a:p>
                  </a:txBody>
                  <a:tcPr marL="59349" marR="59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400" b="1" dirty="0">
                          <a:solidFill>
                            <a:schemeClr val="tx1"/>
                          </a:solidFill>
                          <a:effectLst/>
                          <a:latin typeface="+mn-lt"/>
                          <a:ea typeface="Calibri" panose="020F0502020204030204" pitchFamily="34" charset="0"/>
                          <a:cs typeface="Calibri Light" panose="020F0302020204030204" pitchFamily="34" charset="0"/>
                        </a:rPr>
                        <a:t>Weekly Minimum Requirements Offered</a:t>
                      </a:r>
                      <a:endParaRPr lang="en-US" sz="2400" dirty="0">
                        <a:solidFill>
                          <a:schemeClr val="tx1"/>
                        </a:solidFill>
                        <a:effectLst/>
                        <a:latin typeface="+mn-lt"/>
                        <a:ea typeface="Calibri" panose="020F0502020204030204" pitchFamily="34" charset="0"/>
                        <a:cs typeface="Times New Roman" panose="02020603050405020304" pitchFamily="18" charset="0"/>
                      </a:endParaRPr>
                    </a:p>
                  </a:txBody>
                  <a:tcPr marL="59349" marR="59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47567431"/>
                  </a:ext>
                </a:extLst>
              </a:tr>
              <a:tr h="379665">
                <a:tc>
                  <a:txBody>
                    <a:bodyPr/>
                    <a:lstStyle/>
                    <a:p>
                      <a:pPr marL="0" marR="0" algn="ctr">
                        <a:spcBef>
                          <a:spcPts val="0"/>
                        </a:spcBef>
                        <a:spcAft>
                          <a:spcPts val="0"/>
                        </a:spcAft>
                      </a:pPr>
                      <a:r>
                        <a:rPr lang="en-US" sz="2400" b="1" dirty="0">
                          <a:solidFill>
                            <a:srgbClr val="000000"/>
                          </a:solidFill>
                          <a:effectLst/>
                          <a:latin typeface="+mn-lt"/>
                          <a:ea typeface="Calibri" panose="020F0502020204030204" pitchFamily="34" charset="0"/>
                          <a:cs typeface="Calibri Light" panose="020F0302020204030204" pitchFamily="34" charset="0"/>
                        </a:rPr>
                        <a:t>Grades K–5</a:t>
                      </a:r>
                      <a:endParaRPr lang="en-US" sz="2400" dirty="0">
                        <a:effectLst/>
                        <a:latin typeface="+mn-lt"/>
                        <a:ea typeface="Calibri" panose="020F0502020204030204" pitchFamily="34" charset="0"/>
                        <a:cs typeface="Times New Roman" panose="02020603050405020304" pitchFamily="18" charset="0"/>
                      </a:endParaRPr>
                    </a:p>
                  </a:txBody>
                  <a:tcPr marL="59349" marR="593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0000"/>
                        </a:lnSpc>
                        <a:spcBef>
                          <a:spcPts val="0"/>
                        </a:spcBef>
                        <a:spcAft>
                          <a:spcPts val="0"/>
                        </a:spcAft>
                      </a:pPr>
                      <a:r>
                        <a:rPr lang="en-US" sz="2400" dirty="0">
                          <a:effectLst/>
                          <a:latin typeface="+mn-lt"/>
                          <a:ea typeface="Calibri" panose="020F0502020204030204" pitchFamily="34" charset="0"/>
                          <a:cs typeface="Calibri Light" panose="020F0302020204030204" pitchFamily="34" charset="0"/>
                        </a:rPr>
                        <a:t>1 ounce equivalent</a:t>
                      </a:r>
                      <a:endParaRPr lang="en-US" sz="2400" dirty="0">
                        <a:effectLst/>
                        <a:latin typeface="+mn-lt"/>
                        <a:ea typeface="Calibri" panose="020F0502020204030204" pitchFamily="34" charset="0"/>
                        <a:cs typeface="Times New Roman" panose="02020603050405020304" pitchFamily="18" charset="0"/>
                      </a:endParaRPr>
                    </a:p>
                  </a:txBody>
                  <a:tcPr marL="59349" marR="593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0000"/>
                        </a:lnSpc>
                        <a:spcBef>
                          <a:spcPts val="0"/>
                        </a:spcBef>
                        <a:spcAft>
                          <a:spcPts val="0"/>
                        </a:spcAft>
                      </a:pPr>
                      <a:r>
                        <a:rPr lang="en-US" sz="2400" b="0" dirty="0">
                          <a:effectLst/>
                          <a:latin typeface="+mn-lt"/>
                          <a:ea typeface="Calibri" panose="020F0502020204030204" pitchFamily="34" charset="0"/>
                          <a:cs typeface="Calibri Light" panose="020F0302020204030204" pitchFamily="34" charset="0"/>
                        </a:rPr>
                        <a:t>8–10 ounce equivalents</a:t>
                      </a:r>
                      <a:endParaRPr lang="en-US" sz="2400" b="0" dirty="0">
                        <a:effectLst/>
                        <a:latin typeface="+mn-lt"/>
                        <a:ea typeface="Calibri" panose="020F0502020204030204" pitchFamily="34" charset="0"/>
                        <a:cs typeface="Times New Roman" panose="02020603050405020304" pitchFamily="18" charset="0"/>
                      </a:endParaRPr>
                    </a:p>
                  </a:txBody>
                  <a:tcPr marL="59349" marR="593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1755878"/>
                  </a:ext>
                </a:extLst>
              </a:tr>
              <a:tr h="379665">
                <a:tc>
                  <a:txBody>
                    <a:bodyPr/>
                    <a:lstStyle/>
                    <a:p>
                      <a:pPr marL="0" marR="0" algn="ctr">
                        <a:spcBef>
                          <a:spcPts val="0"/>
                        </a:spcBef>
                        <a:spcAft>
                          <a:spcPts val="0"/>
                        </a:spcAft>
                      </a:pPr>
                      <a:r>
                        <a:rPr lang="en-US" sz="2400" b="1" dirty="0">
                          <a:solidFill>
                            <a:srgbClr val="000000"/>
                          </a:solidFill>
                          <a:effectLst/>
                          <a:latin typeface="+mn-lt"/>
                          <a:ea typeface="Calibri" panose="020F0502020204030204" pitchFamily="34" charset="0"/>
                          <a:cs typeface="Calibri Light" panose="020F0302020204030204" pitchFamily="34" charset="0"/>
                        </a:rPr>
                        <a:t>Grades 6–8</a:t>
                      </a:r>
                      <a:endParaRPr lang="en-US" sz="2400" dirty="0">
                        <a:effectLst/>
                        <a:latin typeface="+mn-lt"/>
                        <a:ea typeface="Calibri" panose="020F0502020204030204" pitchFamily="34" charset="0"/>
                        <a:cs typeface="Times New Roman" panose="02020603050405020304" pitchFamily="18" charset="0"/>
                      </a:endParaRPr>
                    </a:p>
                  </a:txBody>
                  <a:tcPr marL="59349" marR="593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0000"/>
                        </a:lnSpc>
                        <a:spcBef>
                          <a:spcPts val="0"/>
                        </a:spcBef>
                        <a:spcAft>
                          <a:spcPts val="0"/>
                        </a:spcAft>
                      </a:pPr>
                      <a:r>
                        <a:rPr lang="en-US" sz="2400" dirty="0">
                          <a:effectLst/>
                          <a:latin typeface="+mn-lt"/>
                          <a:ea typeface="Calibri" panose="020F0502020204030204" pitchFamily="34" charset="0"/>
                          <a:cs typeface="Calibri Light" panose="020F0302020204030204" pitchFamily="34" charset="0"/>
                        </a:rPr>
                        <a:t>1 ounce equivalent</a:t>
                      </a:r>
                      <a:endParaRPr lang="en-US" sz="2400" dirty="0">
                        <a:effectLst/>
                        <a:latin typeface="+mn-lt"/>
                        <a:ea typeface="Calibri" panose="020F0502020204030204" pitchFamily="34" charset="0"/>
                        <a:cs typeface="Times New Roman" panose="02020603050405020304" pitchFamily="18" charset="0"/>
                      </a:endParaRPr>
                    </a:p>
                  </a:txBody>
                  <a:tcPr marL="59349" marR="593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0000"/>
                        </a:lnSpc>
                        <a:spcBef>
                          <a:spcPts val="0"/>
                        </a:spcBef>
                        <a:spcAft>
                          <a:spcPts val="0"/>
                        </a:spcAft>
                      </a:pPr>
                      <a:r>
                        <a:rPr lang="en-US" sz="2400" b="0" dirty="0">
                          <a:effectLst/>
                          <a:latin typeface="+mn-lt"/>
                          <a:ea typeface="Calibri" panose="020F0502020204030204" pitchFamily="34" charset="0"/>
                          <a:cs typeface="Calibri Light" panose="020F0302020204030204" pitchFamily="34" charset="0"/>
                        </a:rPr>
                        <a:t>9–10 ounce equivalents</a:t>
                      </a:r>
                      <a:endParaRPr lang="en-US" sz="2400" b="0" dirty="0">
                        <a:effectLst/>
                        <a:latin typeface="+mn-lt"/>
                        <a:ea typeface="Calibri" panose="020F0502020204030204" pitchFamily="34" charset="0"/>
                        <a:cs typeface="Times New Roman" panose="02020603050405020304" pitchFamily="18" charset="0"/>
                      </a:endParaRPr>
                    </a:p>
                  </a:txBody>
                  <a:tcPr marL="59349" marR="593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71934423"/>
                  </a:ext>
                </a:extLst>
              </a:tr>
              <a:tr h="379665">
                <a:tc>
                  <a:txBody>
                    <a:bodyPr/>
                    <a:lstStyle/>
                    <a:p>
                      <a:pPr marL="0" marR="0" algn="ctr">
                        <a:spcBef>
                          <a:spcPts val="0"/>
                        </a:spcBef>
                        <a:spcAft>
                          <a:spcPts val="0"/>
                        </a:spcAft>
                      </a:pPr>
                      <a:r>
                        <a:rPr lang="en-US" sz="2400" b="1" dirty="0">
                          <a:solidFill>
                            <a:srgbClr val="000000"/>
                          </a:solidFill>
                          <a:effectLst/>
                          <a:latin typeface="+mn-lt"/>
                          <a:ea typeface="Calibri" panose="020F0502020204030204" pitchFamily="34" charset="0"/>
                          <a:cs typeface="Calibri Light" panose="020F0302020204030204" pitchFamily="34" charset="0"/>
                        </a:rPr>
                        <a:t>Grades</a:t>
                      </a:r>
                      <a:r>
                        <a:rPr lang="en-US" sz="2400" b="0" baseline="0" dirty="0">
                          <a:solidFill>
                            <a:schemeClr val="tx1"/>
                          </a:solidFill>
                          <a:effectLst/>
                          <a:latin typeface="+mn-lt"/>
                          <a:ea typeface="Calibri" panose="020F0502020204030204" pitchFamily="34" charset="0"/>
                          <a:cs typeface="Times New Roman" panose="02020603050405020304" pitchFamily="18" charset="0"/>
                        </a:rPr>
                        <a:t> </a:t>
                      </a:r>
                      <a:r>
                        <a:rPr lang="en-US" sz="2400" b="1" dirty="0">
                          <a:solidFill>
                            <a:srgbClr val="000000"/>
                          </a:solidFill>
                          <a:effectLst/>
                          <a:latin typeface="+mn-lt"/>
                          <a:ea typeface="Calibri" panose="020F0502020204030204" pitchFamily="34" charset="0"/>
                          <a:cs typeface="Calibri Light" panose="020F0302020204030204" pitchFamily="34" charset="0"/>
                        </a:rPr>
                        <a:t>9–12</a:t>
                      </a:r>
                      <a:endParaRPr lang="en-US" sz="2400" dirty="0">
                        <a:effectLst/>
                        <a:latin typeface="+mn-lt"/>
                        <a:ea typeface="Calibri" panose="020F0502020204030204" pitchFamily="34" charset="0"/>
                        <a:cs typeface="Times New Roman" panose="02020603050405020304" pitchFamily="18" charset="0"/>
                      </a:endParaRPr>
                    </a:p>
                  </a:txBody>
                  <a:tcPr marL="59349" marR="593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0000"/>
                        </a:lnSpc>
                        <a:spcBef>
                          <a:spcPts val="0"/>
                        </a:spcBef>
                        <a:spcAft>
                          <a:spcPts val="0"/>
                        </a:spcAft>
                      </a:pPr>
                      <a:r>
                        <a:rPr lang="en-US" sz="2400" dirty="0">
                          <a:effectLst/>
                          <a:latin typeface="+mn-lt"/>
                          <a:ea typeface="Calibri" panose="020F0502020204030204" pitchFamily="34" charset="0"/>
                          <a:cs typeface="Calibri Light" panose="020F0302020204030204" pitchFamily="34" charset="0"/>
                        </a:rPr>
                        <a:t>2 ounce equivalent</a:t>
                      </a:r>
                      <a:endParaRPr lang="en-US" sz="2400" dirty="0">
                        <a:effectLst/>
                        <a:latin typeface="+mn-lt"/>
                        <a:ea typeface="Calibri" panose="020F0502020204030204" pitchFamily="34" charset="0"/>
                        <a:cs typeface="Times New Roman" panose="02020603050405020304" pitchFamily="18" charset="0"/>
                      </a:endParaRPr>
                    </a:p>
                  </a:txBody>
                  <a:tcPr marL="59349" marR="593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0000"/>
                        </a:lnSpc>
                        <a:spcBef>
                          <a:spcPts val="0"/>
                        </a:spcBef>
                        <a:spcAft>
                          <a:spcPts val="0"/>
                        </a:spcAft>
                      </a:pPr>
                      <a:r>
                        <a:rPr lang="en-US" sz="2400" b="0" dirty="0">
                          <a:effectLst/>
                          <a:latin typeface="+mn-lt"/>
                          <a:ea typeface="Calibri" panose="020F0502020204030204" pitchFamily="34" charset="0"/>
                          <a:cs typeface="Calibri Light" panose="020F0302020204030204" pitchFamily="34" charset="0"/>
                        </a:rPr>
                        <a:t>10–12 ounce equivalents</a:t>
                      </a:r>
                      <a:endParaRPr lang="en-US" sz="2400" b="0" dirty="0">
                        <a:effectLst/>
                        <a:latin typeface="+mn-lt"/>
                        <a:ea typeface="Calibri" panose="020F0502020204030204" pitchFamily="34" charset="0"/>
                        <a:cs typeface="Times New Roman" panose="02020603050405020304" pitchFamily="18" charset="0"/>
                      </a:endParaRPr>
                    </a:p>
                  </a:txBody>
                  <a:tcPr marL="59349" marR="593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9622464"/>
                  </a:ext>
                </a:extLst>
              </a:tr>
              <a:tr h="732273">
                <a:tc gridSpan="3">
                  <a:txBody>
                    <a:bodyPr/>
                    <a:lstStyle/>
                    <a:p>
                      <a:r>
                        <a:rPr kumimoji="0" lang="en-US" sz="2400" b="0" i="0" u="none" strike="noStrike" kern="1200" baseline="0" dirty="0">
                          <a:solidFill>
                            <a:schemeClr val="tx1"/>
                          </a:solidFill>
                          <a:latin typeface="+mn-lt"/>
                          <a:ea typeface="+mn-ea"/>
                          <a:cs typeface="+mn-cs"/>
                        </a:rPr>
                        <a:t>Schools are only required to meet the daily and weekly minimum requirements for this food component. To meet the minimum weekly requirements, grades K–5, grades 6–8, and grades 9–12 will need to offer more than the minimum daily requirements on some days during the week. 	</a:t>
                      </a:r>
                    </a:p>
                  </a:txBody>
                  <a:tcPr marL="59349" marR="593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marL="0" marR="0" algn="ctr">
                        <a:lnSpc>
                          <a:spcPct val="100000"/>
                        </a:lnSpc>
                        <a:spcBef>
                          <a:spcPts val="0"/>
                        </a:spcBef>
                        <a:spcAft>
                          <a:spcPts val="0"/>
                        </a:spcAft>
                      </a:pPr>
                      <a:endParaRPr lang="en-US" sz="20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marL="0" marR="0" algn="ctr">
                        <a:lnSpc>
                          <a:spcPct val="100000"/>
                        </a:lnSpc>
                        <a:spcBef>
                          <a:spcPts val="0"/>
                        </a:spcBef>
                        <a:spcAft>
                          <a:spcPts val="0"/>
                        </a:spcAft>
                      </a:pPr>
                      <a:endParaRPr lang="en-US" sz="20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04860505"/>
                  </a:ext>
                </a:extLst>
              </a:tr>
            </a:tbl>
          </a:graphicData>
        </a:graphic>
      </p:graphicFrame>
    </p:spTree>
    <p:extLst>
      <p:ext uri="{BB962C8B-B14F-4D97-AF65-F5344CB8AC3E}">
        <p14:creationId xmlns:p14="http://schemas.microsoft.com/office/powerpoint/2010/main" val="34442861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Beef, Fish, and Poultry</a:t>
            </a:r>
          </a:p>
        </p:txBody>
      </p:sp>
      <p:sp>
        <p:nvSpPr>
          <p:cNvPr id="6" name="Content Placeholder 5"/>
          <p:cNvSpPr>
            <a:spLocks noGrp="1"/>
          </p:cNvSpPr>
          <p:nvPr>
            <p:ph idx="1"/>
          </p:nvPr>
        </p:nvSpPr>
        <p:spPr/>
        <p:txBody>
          <a:bodyPr/>
          <a:lstStyle/>
          <a:p>
            <a:pPr>
              <a:spcAft>
                <a:spcPts val="600"/>
              </a:spcAft>
            </a:pPr>
            <a:r>
              <a:rPr lang="en-US" dirty="0"/>
              <a:t>1 ounce cooked, skinless, unbreaded portion equals 1 oz eq</a:t>
            </a:r>
          </a:p>
          <a:p>
            <a:r>
              <a:rPr lang="en-US" dirty="0"/>
              <a:t>Beef, fish, poultry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9159" y="4590748"/>
            <a:ext cx="2666191" cy="1586215"/>
          </a:xfrm>
          <a:prstGeom prst="rect">
            <a:avLst/>
          </a:prstGeom>
        </p:spPr>
      </p:pic>
    </p:spTree>
    <p:extLst>
      <p:ext uri="{BB962C8B-B14F-4D97-AF65-F5344CB8AC3E}">
        <p14:creationId xmlns:p14="http://schemas.microsoft.com/office/powerpoint/2010/main" val="2096083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Nuts and Seeds</a:t>
            </a:r>
          </a:p>
        </p:txBody>
      </p:sp>
      <p:sp>
        <p:nvSpPr>
          <p:cNvPr id="6" name="Content Placeholder 5"/>
          <p:cNvSpPr>
            <a:spLocks noGrp="1"/>
          </p:cNvSpPr>
          <p:nvPr>
            <p:ph idx="1"/>
          </p:nvPr>
        </p:nvSpPr>
        <p:spPr/>
        <p:txBody>
          <a:bodyPr/>
          <a:lstStyle/>
          <a:p>
            <a:pPr>
              <a:spcAft>
                <a:spcPts val="600"/>
              </a:spcAft>
            </a:pPr>
            <a:r>
              <a:rPr lang="en-US" sz="3600" dirty="0"/>
              <a:t>Sunflower seeds, almonds, and hazelnuts </a:t>
            </a:r>
          </a:p>
          <a:p>
            <a:pPr>
              <a:spcAft>
                <a:spcPts val="600"/>
              </a:spcAft>
            </a:pPr>
            <a:r>
              <a:rPr lang="en-US" sz="3600" dirty="0"/>
              <a:t>Meets the full meats/meat alternates component </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9159" y="4590748"/>
            <a:ext cx="2666191" cy="1586215"/>
          </a:xfrm>
          <a:prstGeom prst="rect">
            <a:avLst/>
          </a:prstGeom>
        </p:spPr>
      </p:pic>
    </p:spTree>
    <p:extLst>
      <p:ext uri="{BB962C8B-B14F-4D97-AF65-F5344CB8AC3E}">
        <p14:creationId xmlns:p14="http://schemas.microsoft.com/office/powerpoint/2010/main" val="30523211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Nut Butter</a:t>
            </a:r>
          </a:p>
        </p:txBody>
      </p:sp>
      <p:sp>
        <p:nvSpPr>
          <p:cNvPr id="6" name="Content Placeholder 5"/>
          <p:cNvSpPr>
            <a:spLocks noGrp="1"/>
          </p:cNvSpPr>
          <p:nvPr>
            <p:ph idx="1"/>
          </p:nvPr>
        </p:nvSpPr>
        <p:spPr/>
        <p:txBody>
          <a:bodyPr>
            <a:normAutofit lnSpcReduction="10000"/>
          </a:bodyPr>
          <a:lstStyle/>
          <a:p>
            <a:pPr marL="0" indent="0">
              <a:buNone/>
            </a:pPr>
            <a:r>
              <a:rPr lang="en-US" dirty="0"/>
              <a:t>2 tablespoons equals 1 oz eq of:</a:t>
            </a:r>
          </a:p>
          <a:p>
            <a:pPr marL="457200"/>
            <a:r>
              <a:rPr lang="en-US" dirty="0"/>
              <a:t>Nut butter</a:t>
            </a:r>
          </a:p>
          <a:p>
            <a:pPr marL="457200"/>
            <a:r>
              <a:rPr lang="en-US" dirty="0"/>
              <a:t>Almond butter</a:t>
            </a:r>
          </a:p>
          <a:p>
            <a:pPr marL="457200"/>
            <a:r>
              <a:rPr lang="en-US" dirty="0"/>
              <a:t>Cashew nut butter</a:t>
            </a:r>
          </a:p>
          <a:p>
            <a:pPr marL="457200"/>
            <a:r>
              <a:rPr lang="en-US" dirty="0"/>
              <a:t>Peanut butter, reduced-fat peanut butter</a:t>
            </a:r>
          </a:p>
          <a:p>
            <a:pPr marL="457200"/>
            <a:r>
              <a:rPr lang="en-US" dirty="0"/>
              <a:t>Sesame seed butter</a:t>
            </a:r>
          </a:p>
          <a:p>
            <a:pPr marL="457200"/>
            <a:r>
              <a:rPr lang="en-US" dirty="0"/>
              <a:t>Soy nut butter</a:t>
            </a:r>
          </a:p>
          <a:p>
            <a:pPr marL="457200"/>
            <a:r>
              <a:rPr lang="en-US" dirty="0"/>
              <a:t>Sunflower seed butter </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9159" y="4590748"/>
            <a:ext cx="2666191" cy="1586215"/>
          </a:xfrm>
          <a:prstGeom prst="rect">
            <a:avLst/>
          </a:prstGeom>
        </p:spPr>
      </p:pic>
    </p:spTree>
    <p:extLst>
      <p:ext uri="{BB962C8B-B14F-4D97-AF65-F5344CB8AC3E}">
        <p14:creationId xmlns:p14="http://schemas.microsoft.com/office/powerpoint/2010/main" val="27909818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Tofu</a:t>
            </a:r>
          </a:p>
        </p:txBody>
      </p:sp>
      <p:sp>
        <p:nvSpPr>
          <p:cNvPr id="6" name="Content Placeholder 5"/>
          <p:cNvSpPr>
            <a:spLocks noGrp="1"/>
          </p:cNvSpPr>
          <p:nvPr>
            <p:ph idx="1"/>
          </p:nvPr>
        </p:nvSpPr>
        <p:spPr/>
        <p:txBody>
          <a:bodyPr/>
          <a:lstStyle/>
          <a:p>
            <a:pPr>
              <a:spcAft>
                <a:spcPts val="600"/>
              </a:spcAft>
            </a:pPr>
            <a:r>
              <a:rPr lang="en-US" dirty="0"/>
              <a:t>Commercially prepared tofu must be 2.2 ounces (by weight) with 5 or more grams of protein to equal 1 oz eq </a:t>
            </a:r>
          </a:p>
          <a:p>
            <a:r>
              <a:rPr lang="en-US" dirty="0"/>
              <a:t>4 ounces (weight) or ½ cup (volume) of soy or dairy yogurt equals 1 oz eq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9159" y="4590748"/>
            <a:ext cx="2666191" cy="1586215"/>
          </a:xfrm>
          <a:prstGeom prst="rect">
            <a:avLst/>
          </a:prstGeom>
        </p:spPr>
      </p:pic>
    </p:spTree>
    <p:extLst>
      <p:ext uri="{BB962C8B-B14F-4D97-AF65-F5344CB8AC3E}">
        <p14:creationId xmlns:p14="http://schemas.microsoft.com/office/powerpoint/2010/main" val="25277659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Crediting Tofu</a:t>
            </a:r>
          </a:p>
        </p:txBody>
      </p:sp>
      <p:sp>
        <p:nvSpPr>
          <p:cNvPr id="6" name="Content Placeholder 5"/>
          <p:cNvSpPr>
            <a:spLocks noGrp="1"/>
          </p:cNvSpPr>
          <p:nvPr>
            <p:ph idx="1"/>
          </p:nvPr>
        </p:nvSpPr>
        <p:spPr>
          <a:xfrm>
            <a:off x="304800" y="2666999"/>
            <a:ext cx="8458200" cy="3509963"/>
          </a:xfrm>
        </p:spPr>
        <p:txBody>
          <a:bodyPr/>
          <a:lstStyle/>
          <a:p>
            <a:pPr marL="0" indent="0">
              <a:buNone/>
            </a:pPr>
            <a:r>
              <a:rPr lang="en-US" dirty="0"/>
              <a:t>The tofu ingredient must contain the required 5 grams of protein or more to be considered a meat alternate. </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9159" y="4590748"/>
            <a:ext cx="2666191" cy="1586215"/>
          </a:xfrm>
          <a:prstGeom prst="rect">
            <a:avLst/>
          </a:prstGeom>
        </p:spPr>
      </p:pic>
    </p:spTree>
    <p:extLst>
      <p:ext uri="{BB962C8B-B14F-4D97-AF65-F5344CB8AC3E}">
        <p14:creationId xmlns:p14="http://schemas.microsoft.com/office/powerpoint/2010/main" val="30593846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Firm or Extra Firm Tofu</a:t>
            </a:r>
          </a:p>
        </p:txBody>
      </p:sp>
      <p:sp>
        <p:nvSpPr>
          <p:cNvPr id="6" name="Content Placeholder 5"/>
          <p:cNvSpPr>
            <a:spLocks noGrp="1"/>
          </p:cNvSpPr>
          <p:nvPr>
            <p:ph idx="1"/>
          </p:nvPr>
        </p:nvSpPr>
        <p:spPr/>
        <p:txBody>
          <a:bodyPr/>
          <a:lstStyle/>
          <a:p>
            <a:pPr>
              <a:spcAft>
                <a:spcPts val="600"/>
              </a:spcAft>
            </a:pPr>
            <a:r>
              <a:rPr lang="en-US" dirty="0"/>
              <a:t>Stir-fries</a:t>
            </a:r>
          </a:p>
          <a:p>
            <a:pPr>
              <a:spcAft>
                <a:spcPts val="600"/>
              </a:spcAft>
            </a:pPr>
            <a:r>
              <a:rPr lang="en-US" dirty="0"/>
              <a:t>Omelets</a:t>
            </a:r>
          </a:p>
          <a:p>
            <a:pPr>
              <a:spcAft>
                <a:spcPts val="600"/>
              </a:spcAft>
            </a:pPr>
            <a:r>
              <a:rPr lang="en-US" dirty="0"/>
              <a:t>Miso soup</a:t>
            </a:r>
          </a:p>
          <a:p>
            <a:r>
              <a:rPr lang="en-US" dirty="0"/>
              <a:t>Meat substitute products such as links and sausages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9159" y="4590748"/>
            <a:ext cx="2666191" cy="1586215"/>
          </a:xfrm>
          <a:prstGeom prst="rect">
            <a:avLst/>
          </a:prstGeom>
        </p:spPr>
      </p:pic>
    </p:spTree>
    <p:extLst>
      <p:ext uri="{BB962C8B-B14F-4D97-AF65-F5344CB8AC3E}">
        <p14:creationId xmlns:p14="http://schemas.microsoft.com/office/powerpoint/2010/main" val="24196564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Soft or Silken Tofu</a:t>
            </a:r>
          </a:p>
        </p:txBody>
      </p:sp>
      <p:sp>
        <p:nvSpPr>
          <p:cNvPr id="6" name="Content Placeholder 5"/>
          <p:cNvSpPr>
            <a:spLocks noGrp="1"/>
          </p:cNvSpPr>
          <p:nvPr>
            <p:ph idx="1"/>
          </p:nvPr>
        </p:nvSpPr>
        <p:spPr>
          <a:xfrm>
            <a:off x="304800" y="1947066"/>
            <a:ext cx="8458200" cy="4453733"/>
          </a:xfrm>
        </p:spPr>
        <p:txBody>
          <a:bodyPr>
            <a:normAutofit fontScale="92500" lnSpcReduction="10000"/>
          </a:bodyPr>
          <a:lstStyle/>
          <a:p>
            <a:pPr marL="0" indent="0">
              <a:buNone/>
            </a:pPr>
            <a:r>
              <a:rPr lang="en-US" dirty="0"/>
              <a:t>Tofu is not creditable if:</a:t>
            </a:r>
          </a:p>
          <a:p>
            <a:pPr marL="457200">
              <a:spcAft>
                <a:spcPts val="600"/>
              </a:spcAft>
            </a:pPr>
            <a:r>
              <a:rPr lang="en-US" dirty="0"/>
              <a:t>Incorporated into drinks</a:t>
            </a:r>
          </a:p>
          <a:p>
            <a:pPr marL="457200">
              <a:spcAft>
                <a:spcPts val="600"/>
              </a:spcAft>
            </a:pPr>
            <a:r>
              <a:rPr lang="en-US" dirty="0"/>
              <a:t>Smoothies</a:t>
            </a:r>
          </a:p>
          <a:p>
            <a:pPr marL="457200">
              <a:spcAft>
                <a:spcPts val="600"/>
              </a:spcAft>
            </a:pPr>
            <a:r>
              <a:rPr lang="en-US" dirty="0"/>
              <a:t>Added to dish for texture</a:t>
            </a:r>
          </a:p>
          <a:p>
            <a:pPr marL="457200">
              <a:spcAft>
                <a:spcPts val="600"/>
              </a:spcAft>
            </a:pPr>
            <a:r>
              <a:rPr lang="en-US" dirty="0"/>
              <a:t>Baked deserts</a:t>
            </a:r>
          </a:p>
          <a:p>
            <a:pPr marL="457200">
              <a:spcAft>
                <a:spcPts val="600"/>
              </a:spcAft>
            </a:pPr>
            <a:r>
              <a:rPr lang="en-US" dirty="0"/>
              <a:t>Blended tofu</a:t>
            </a:r>
          </a:p>
          <a:p>
            <a:pPr marL="457200"/>
            <a:r>
              <a:rPr lang="en-US" dirty="0"/>
              <a:t>Tofu noodles: not grain or meats/meat alternatives</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8138" y="2209800"/>
            <a:ext cx="2666191" cy="1586215"/>
          </a:xfrm>
          <a:prstGeom prst="rect">
            <a:avLst/>
          </a:prstGeom>
        </p:spPr>
      </p:pic>
    </p:spTree>
    <p:extLst>
      <p:ext uri="{BB962C8B-B14F-4D97-AF65-F5344CB8AC3E}">
        <p14:creationId xmlns:p14="http://schemas.microsoft.com/office/powerpoint/2010/main" val="36007551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Yogurt</a:t>
            </a:r>
          </a:p>
        </p:txBody>
      </p:sp>
      <p:sp>
        <p:nvSpPr>
          <p:cNvPr id="5" name="Content Placeholder 4"/>
          <p:cNvSpPr>
            <a:spLocks noGrp="1"/>
          </p:cNvSpPr>
          <p:nvPr>
            <p:ph idx="1"/>
          </p:nvPr>
        </p:nvSpPr>
        <p:spPr>
          <a:xfrm>
            <a:off x="304800" y="2285999"/>
            <a:ext cx="8458200" cy="3890963"/>
          </a:xfrm>
        </p:spPr>
        <p:txBody>
          <a:bodyPr/>
          <a:lstStyle/>
          <a:p>
            <a:endParaRPr lang="en-US" dirty="0"/>
          </a:p>
          <a:p>
            <a:pPr marL="0" indent="0">
              <a:buNone/>
            </a:pPr>
            <a:r>
              <a:rPr lang="en-US" dirty="0"/>
              <a:t>4 ounces (weight) or ½ cup (volume) of soy or dairy yogurt equals one oz eq </a:t>
            </a:r>
          </a:p>
          <a:p>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9159" y="4590748"/>
            <a:ext cx="2666191" cy="1586215"/>
          </a:xfrm>
          <a:prstGeom prst="rect">
            <a:avLst/>
          </a:prstGeom>
        </p:spPr>
      </p:pic>
    </p:spTree>
    <p:extLst>
      <p:ext uri="{BB962C8B-B14F-4D97-AF65-F5344CB8AC3E}">
        <p14:creationId xmlns:p14="http://schemas.microsoft.com/office/powerpoint/2010/main" val="33563609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Cheese and Eggs</a:t>
            </a:r>
          </a:p>
        </p:txBody>
      </p:sp>
      <p:sp>
        <p:nvSpPr>
          <p:cNvPr id="6" name="Content Placeholder 5"/>
          <p:cNvSpPr>
            <a:spLocks noGrp="1"/>
          </p:cNvSpPr>
          <p:nvPr>
            <p:ph idx="1"/>
          </p:nvPr>
        </p:nvSpPr>
        <p:spPr>
          <a:xfrm>
            <a:off x="304800" y="2667001"/>
            <a:ext cx="8210550" cy="3509962"/>
          </a:xfrm>
        </p:spPr>
        <p:txBody>
          <a:bodyPr/>
          <a:lstStyle/>
          <a:p>
            <a:pPr marL="0" indent="0">
              <a:buNone/>
            </a:pPr>
            <a:r>
              <a:rPr lang="en-US" dirty="0">
                <a:solidFill>
                  <a:schemeClr val="dk1"/>
                </a:solidFill>
              </a:rPr>
              <a:t>May be used to meet all or part of the meats/meat alternates component in accordance with FNS guidance</a:t>
            </a:r>
            <a:endParaRPr lang="en-US" dirty="0"/>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9159" y="4590748"/>
            <a:ext cx="2666191" cy="1586215"/>
          </a:xfrm>
          <a:prstGeom prst="rect">
            <a:avLst/>
          </a:prstGeom>
        </p:spPr>
      </p:pic>
    </p:spTree>
    <p:extLst>
      <p:ext uri="{BB962C8B-B14F-4D97-AF65-F5344CB8AC3E}">
        <p14:creationId xmlns:p14="http://schemas.microsoft.com/office/powerpoint/2010/main" val="26269423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Dry Beans or Peas</a:t>
            </a:r>
          </a:p>
        </p:txBody>
      </p:sp>
      <p:sp>
        <p:nvSpPr>
          <p:cNvPr id="6" name="Content Placeholder 5"/>
          <p:cNvSpPr>
            <a:spLocks noGrp="1"/>
          </p:cNvSpPr>
          <p:nvPr>
            <p:ph idx="1"/>
          </p:nvPr>
        </p:nvSpPr>
        <p:spPr/>
        <p:txBody>
          <a:bodyPr/>
          <a:lstStyle/>
          <a:p>
            <a:pPr>
              <a:spcAft>
                <a:spcPts val="600"/>
              </a:spcAft>
            </a:pPr>
            <a:r>
              <a:rPr lang="en-US" dirty="0"/>
              <a:t>“Dry” or “mature” beans/peas is legume</a:t>
            </a:r>
          </a:p>
          <a:p>
            <a:pPr>
              <a:spcAft>
                <a:spcPts val="600"/>
              </a:spcAft>
            </a:pPr>
            <a:r>
              <a:rPr lang="en-US" dirty="0"/>
              <a:t>“Immature” or “fresh” is starchy vegetable</a:t>
            </a:r>
          </a:p>
          <a:p>
            <a:pPr>
              <a:spcAft>
                <a:spcPts val="600"/>
              </a:spcAft>
            </a:pPr>
            <a:r>
              <a:rPr lang="en-US" dirty="0"/>
              <a:t>USDA Foods program</a:t>
            </a:r>
          </a:p>
          <a:p>
            <a:r>
              <a:rPr lang="en-US" dirty="0"/>
              <a:t>Canned or frozen dry beans/peas </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9159" y="4590748"/>
            <a:ext cx="2666191" cy="1586215"/>
          </a:xfrm>
          <a:prstGeom prst="rect">
            <a:avLst/>
          </a:prstGeom>
        </p:spPr>
      </p:pic>
    </p:spTree>
    <p:extLst>
      <p:ext uri="{BB962C8B-B14F-4D97-AF65-F5344CB8AC3E}">
        <p14:creationId xmlns:p14="http://schemas.microsoft.com/office/powerpoint/2010/main" val="11902223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“Immature” or “Fresh” Beans or Peas</a:t>
            </a:r>
          </a:p>
        </p:txBody>
      </p:sp>
      <p:sp>
        <p:nvSpPr>
          <p:cNvPr id="6" name="Content Placeholder 5"/>
          <p:cNvSpPr>
            <a:spLocks noGrp="1"/>
          </p:cNvSpPr>
          <p:nvPr>
            <p:ph idx="1"/>
          </p:nvPr>
        </p:nvSpPr>
        <p:spPr/>
        <p:txBody>
          <a:bodyPr/>
          <a:lstStyle/>
          <a:p>
            <a:pPr>
              <a:spcAft>
                <a:spcPts val="600"/>
              </a:spcAft>
            </a:pPr>
            <a:r>
              <a:rPr lang="en-US" dirty="0"/>
              <a:t>“Immature” or “fresh” beans or peas do not qualify as a meats/meat alternates</a:t>
            </a:r>
          </a:p>
          <a:p>
            <a:r>
              <a:rPr lang="en-US" dirty="0"/>
              <a:t>Immature lima beans, field peas, green peas can be credited as starchy vegetables</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9159" y="4590748"/>
            <a:ext cx="2666191" cy="1586215"/>
          </a:xfrm>
          <a:prstGeom prst="rect">
            <a:avLst/>
          </a:prstGeom>
        </p:spPr>
      </p:pic>
    </p:spTree>
    <p:extLst>
      <p:ext uri="{BB962C8B-B14F-4D97-AF65-F5344CB8AC3E}">
        <p14:creationId xmlns:p14="http://schemas.microsoft.com/office/powerpoint/2010/main" val="5443058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Meat Alternates or Vegetables</a:t>
            </a:r>
          </a:p>
        </p:txBody>
      </p:sp>
      <p:sp>
        <p:nvSpPr>
          <p:cNvPr id="6" name="Content Placeholder 5"/>
          <p:cNvSpPr>
            <a:spLocks noGrp="1"/>
          </p:cNvSpPr>
          <p:nvPr>
            <p:ph idx="1"/>
          </p:nvPr>
        </p:nvSpPr>
        <p:spPr/>
        <p:txBody>
          <a:bodyPr/>
          <a:lstStyle/>
          <a:p>
            <a:pPr>
              <a:spcAft>
                <a:spcPts val="600"/>
              </a:spcAft>
            </a:pPr>
            <a:r>
              <a:rPr lang="en-US" dirty="0"/>
              <a:t>May be offered as meat alternates or as  vegetables </a:t>
            </a:r>
          </a:p>
          <a:p>
            <a:pPr>
              <a:spcAft>
                <a:spcPts val="600"/>
              </a:spcAft>
            </a:pPr>
            <a:r>
              <a:rPr lang="en-US" dirty="0"/>
              <a:t>Cannot count toward both food components</a:t>
            </a:r>
          </a:p>
          <a:p>
            <a:r>
              <a:rPr lang="en-US" dirty="0"/>
              <a:t>Menu planners must determine in advance how to count beans/peas in a meal</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3675" y="4662185"/>
            <a:ext cx="2666191" cy="1586215"/>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6218" y="4658287"/>
            <a:ext cx="2729132" cy="1590113"/>
          </a:xfrm>
          <a:prstGeom prst="rect">
            <a:avLst/>
          </a:prstGeom>
        </p:spPr>
      </p:pic>
    </p:spTree>
    <p:extLst>
      <p:ext uri="{BB962C8B-B14F-4D97-AF65-F5344CB8AC3E}">
        <p14:creationId xmlns:p14="http://schemas.microsoft.com/office/powerpoint/2010/main" val="21407582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Cooked Beans</a:t>
            </a:r>
          </a:p>
        </p:txBody>
      </p:sp>
      <p:sp>
        <p:nvSpPr>
          <p:cNvPr id="6" name="Content Placeholder 5"/>
          <p:cNvSpPr>
            <a:spLocks noGrp="1"/>
          </p:cNvSpPr>
          <p:nvPr>
            <p:ph idx="1"/>
          </p:nvPr>
        </p:nvSpPr>
        <p:spPr/>
        <p:txBody>
          <a:bodyPr/>
          <a:lstStyle/>
          <a:p>
            <a:pPr>
              <a:spcAft>
                <a:spcPts val="600"/>
              </a:spcAft>
            </a:pPr>
            <a:r>
              <a:rPr lang="en-US" dirty="0"/>
              <a:t>¼ cup of cooked beans equals 1 ounce of the meats/meat alternates requirement</a:t>
            </a:r>
          </a:p>
          <a:p>
            <a:pPr>
              <a:spcAft>
                <a:spcPts val="600"/>
              </a:spcAft>
            </a:pPr>
            <a:r>
              <a:rPr lang="en-US" dirty="0"/>
              <a:t>If with liquid, there should be more than ¼ cup of beans and liquid</a:t>
            </a:r>
          </a:p>
          <a:p>
            <a:r>
              <a:rPr lang="en-US" dirty="0"/>
              <a:t>The liquid does </a:t>
            </a:r>
            <a:r>
              <a:rPr lang="en-US" b="1" dirty="0"/>
              <a:t>not</a:t>
            </a:r>
            <a:r>
              <a:rPr lang="en-US" dirty="0"/>
              <a:t> count as beans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9159" y="4590748"/>
            <a:ext cx="2666191" cy="1586215"/>
          </a:xfrm>
          <a:prstGeom prst="rect">
            <a:avLst/>
          </a:prstGeom>
        </p:spPr>
      </p:pic>
    </p:spTree>
    <p:extLst>
      <p:ext uri="{BB962C8B-B14F-4D97-AF65-F5344CB8AC3E}">
        <p14:creationId xmlns:p14="http://schemas.microsoft.com/office/powerpoint/2010/main" val="32716089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3800" dirty="0"/>
              <a:t>Shelf-Stable, Dried, Semi-Dried Meat, Poultry, Seafood Snacks</a:t>
            </a:r>
          </a:p>
        </p:txBody>
      </p:sp>
      <p:sp>
        <p:nvSpPr>
          <p:cNvPr id="6" name="Content Placeholder 5"/>
          <p:cNvSpPr>
            <a:spLocks noGrp="1"/>
          </p:cNvSpPr>
          <p:nvPr>
            <p:ph idx="1"/>
          </p:nvPr>
        </p:nvSpPr>
        <p:spPr/>
        <p:txBody>
          <a:bodyPr/>
          <a:lstStyle/>
          <a:p>
            <a:pPr>
              <a:spcAft>
                <a:spcPts val="600"/>
              </a:spcAft>
            </a:pPr>
            <a:r>
              <a:rPr lang="en-US" dirty="0"/>
              <a:t>Dried meat products used throughout CNPs </a:t>
            </a:r>
          </a:p>
          <a:p>
            <a:pPr>
              <a:spcAft>
                <a:spcPts val="600"/>
              </a:spcAft>
            </a:pPr>
            <a:r>
              <a:rPr lang="en-US" dirty="0"/>
              <a:t>Simplify meal planning for operators</a:t>
            </a:r>
          </a:p>
          <a:p>
            <a:r>
              <a:rPr lang="en-US" dirty="0"/>
              <a:t>Use of the products is not limited to meals and snacks served off-site</a:t>
            </a:r>
          </a:p>
        </p:txBody>
      </p:sp>
    </p:spTree>
    <p:extLst>
      <p:ext uri="{BB962C8B-B14F-4D97-AF65-F5344CB8AC3E}">
        <p14:creationId xmlns:p14="http://schemas.microsoft.com/office/powerpoint/2010/main" val="40300026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3600" dirty="0"/>
              <a:t>Beans, Peas, and Lentils (Legumes)</a:t>
            </a:r>
          </a:p>
        </p:txBody>
      </p:sp>
      <p:pic>
        <p:nvPicPr>
          <p:cNvPr id="7" name="Picture 6" descr="P:\Graphics\Pictures\iStock photo\Reimbursable Meal\iStock_000005094655Medium.jpg"/>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745933" y="2209800"/>
            <a:ext cx="1910080" cy="1435100"/>
          </a:xfrm>
          <a:prstGeom prst="rect">
            <a:avLst/>
          </a:prstGeom>
          <a:noFill/>
          <a:ln>
            <a:noFill/>
          </a:ln>
        </p:spPr>
      </p:pic>
      <p:pic>
        <p:nvPicPr>
          <p:cNvPr id="8" name="Picture 7" descr="P:\Graphics\Pictures\iStock photo\Reimbursable Meal\iStock_000019594780Medium.jpg"/>
          <p:cNvPicPr/>
          <p:nvPr/>
        </p:nvPicPr>
        <p:blipFill rotWithShape="1">
          <a:blip r:embed="rId3" cstate="screen">
            <a:extLst>
              <a:ext uri="{28A0092B-C50C-407E-A947-70E740481C1C}">
                <a14:useLocalDpi xmlns:a14="http://schemas.microsoft.com/office/drawing/2010/main" val="0"/>
              </a:ext>
            </a:extLst>
          </a:blip>
          <a:srcRect l="3618" t="23255" r="6218" b="9888"/>
          <a:stretch/>
        </p:blipFill>
        <p:spPr bwMode="auto">
          <a:xfrm>
            <a:off x="3429000" y="2412327"/>
            <a:ext cx="1905000" cy="988695"/>
          </a:xfrm>
          <a:prstGeom prst="rect">
            <a:avLst/>
          </a:prstGeom>
          <a:noFill/>
          <a:ln>
            <a:noFill/>
          </a:ln>
          <a:extLst>
            <a:ext uri="{53640926-AAD7-44D8-BBD7-CCE9431645EC}">
              <a14:shadowObscured xmlns:a14="http://schemas.microsoft.com/office/drawing/2010/main"/>
            </a:ext>
          </a:extLst>
        </p:spPr>
      </p:pic>
      <p:sp>
        <p:nvSpPr>
          <p:cNvPr id="9" name="Rectangle 8"/>
          <p:cNvSpPr/>
          <p:nvPr/>
        </p:nvSpPr>
        <p:spPr>
          <a:xfrm>
            <a:off x="3795346" y="3575482"/>
            <a:ext cx="1172309" cy="338554"/>
          </a:xfrm>
          <a:prstGeom prst="rect">
            <a:avLst/>
          </a:prstGeom>
        </p:spPr>
        <p:txBody>
          <a:bodyPr wrap="none">
            <a:spAutoFit/>
          </a:bodyPr>
          <a:lstStyle/>
          <a:p>
            <a:r>
              <a:rPr lang="en-US" sz="1600" b="1" dirty="0"/>
              <a:t>Navy Beans</a:t>
            </a:r>
            <a:endParaRPr lang="en-US" sz="1600" dirty="0"/>
          </a:p>
        </p:txBody>
      </p:sp>
      <p:pic>
        <p:nvPicPr>
          <p:cNvPr id="10" name="Picture 9" descr="P:\Graphics\Pictures\iStock photo\Reimbursable Meal\iStock_000003214805Medium.jpg"/>
          <p:cNvPicPr/>
          <p:nvPr/>
        </p:nvPicPr>
        <p:blipFill rotWithShape="1">
          <a:blip r:embed="rId4" cstate="screen">
            <a:extLst>
              <a:ext uri="{28A0092B-C50C-407E-A947-70E740481C1C}">
                <a14:useLocalDpi xmlns:a14="http://schemas.microsoft.com/office/drawing/2010/main" val="0"/>
              </a:ext>
            </a:extLst>
          </a:blip>
          <a:srcRect l="5797" t="10087" r="5797" b="13104"/>
          <a:stretch/>
        </p:blipFill>
        <p:spPr bwMode="auto">
          <a:xfrm>
            <a:off x="6141416" y="2357779"/>
            <a:ext cx="2163011" cy="1211898"/>
          </a:xfrm>
          <a:prstGeom prst="rect">
            <a:avLst/>
          </a:prstGeom>
          <a:noFill/>
          <a:ln>
            <a:noFill/>
          </a:ln>
          <a:extLst>
            <a:ext uri="{53640926-AAD7-44D8-BBD7-CCE9431645EC}">
              <a14:shadowObscured xmlns:a14="http://schemas.microsoft.com/office/drawing/2010/main"/>
            </a:ext>
          </a:extLst>
        </p:spPr>
      </p:pic>
      <p:sp>
        <p:nvSpPr>
          <p:cNvPr id="11" name="Rectangle 10"/>
          <p:cNvSpPr/>
          <p:nvPr/>
        </p:nvSpPr>
        <p:spPr>
          <a:xfrm>
            <a:off x="5729065" y="3530199"/>
            <a:ext cx="2881535" cy="338554"/>
          </a:xfrm>
          <a:prstGeom prst="rect">
            <a:avLst/>
          </a:prstGeom>
        </p:spPr>
        <p:txBody>
          <a:bodyPr wrap="square">
            <a:spAutoFit/>
          </a:bodyPr>
          <a:lstStyle/>
          <a:p>
            <a:pPr algn="ctr"/>
            <a:r>
              <a:rPr lang="en-US" sz="1600" b="1" dirty="0"/>
              <a:t>Beans, Green or Wax</a:t>
            </a:r>
            <a:endParaRPr lang="en-US" sz="1600" dirty="0"/>
          </a:p>
        </p:txBody>
      </p:sp>
      <p:pic>
        <p:nvPicPr>
          <p:cNvPr id="12" name="Picture 11" descr="P:\Graphics\Pictures\iStock photo\Reimbursable Meal\iStock_000007280181Medium.jpg"/>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6825842" y="4573538"/>
            <a:ext cx="794158" cy="706296"/>
          </a:xfrm>
          <a:prstGeom prst="rect">
            <a:avLst/>
          </a:prstGeom>
          <a:noFill/>
          <a:ln>
            <a:noFill/>
          </a:ln>
        </p:spPr>
      </p:pic>
      <p:sp>
        <p:nvSpPr>
          <p:cNvPr id="13" name="Rectangle 12"/>
          <p:cNvSpPr/>
          <p:nvPr/>
        </p:nvSpPr>
        <p:spPr>
          <a:xfrm>
            <a:off x="6553702" y="5564256"/>
            <a:ext cx="1109599" cy="338554"/>
          </a:xfrm>
          <a:prstGeom prst="rect">
            <a:avLst/>
          </a:prstGeom>
        </p:spPr>
        <p:txBody>
          <a:bodyPr wrap="none">
            <a:spAutoFit/>
          </a:bodyPr>
          <a:lstStyle/>
          <a:p>
            <a:r>
              <a:rPr lang="en-US" sz="1600" b="1" dirty="0"/>
              <a:t>Pink Beans</a:t>
            </a:r>
            <a:endParaRPr lang="en-US" sz="1600" dirty="0"/>
          </a:p>
        </p:txBody>
      </p:sp>
      <p:pic>
        <p:nvPicPr>
          <p:cNvPr id="14" name="Picture 13" descr="P:\Graphics\Pictures\iStock photo\Reimbursable Meal\iStock_000005224804Medium.jpg"/>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887250" y="4310406"/>
            <a:ext cx="1714606" cy="1196602"/>
          </a:xfrm>
          <a:prstGeom prst="rect">
            <a:avLst/>
          </a:prstGeom>
          <a:noFill/>
          <a:ln>
            <a:noFill/>
          </a:ln>
        </p:spPr>
      </p:pic>
      <p:sp>
        <p:nvSpPr>
          <p:cNvPr id="15" name="Rectangle 14"/>
          <p:cNvSpPr/>
          <p:nvPr/>
        </p:nvSpPr>
        <p:spPr>
          <a:xfrm>
            <a:off x="1202077" y="5564256"/>
            <a:ext cx="1100514" cy="338554"/>
          </a:xfrm>
          <a:prstGeom prst="rect">
            <a:avLst/>
          </a:prstGeom>
        </p:spPr>
        <p:txBody>
          <a:bodyPr wrap="none">
            <a:spAutoFit/>
          </a:bodyPr>
          <a:lstStyle/>
          <a:p>
            <a:r>
              <a:rPr lang="en-US" sz="1600" b="1" dirty="0"/>
              <a:t>Split Peas</a:t>
            </a:r>
            <a:endParaRPr lang="en-US" sz="1600" dirty="0"/>
          </a:p>
        </p:txBody>
      </p:sp>
      <p:pic>
        <p:nvPicPr>
          <p:cNvPr id="16" name="Picture 15" descr="P:\Graphics\Pictures\iStock photo\Reimbursable Meal\iStock_000012024614Medium.jpg"/>
          <p:cNvPicPr/>
          <p:nvPr/>
        </p:nvPicPr>
        <p:blipFill rotWithShape="1">
          <a:blip r:embed="rId7" cstate="screen">
            <a:extLst>
              <a:ext uri="{28A0092B-C50C-407E-A947-70E740481C1C}">
                <a14:useLocalDpi xmlns:a14="http://schemas.microsoft.com/office/drawing/2010/main" val="0"/>
              </a:ext>
            </a:extLst>
          </a:blip>
          <a:srcRect t="28333"/>
          <a:stretch/>
        </p:blipFill>
        <p:spPr bwMode="auto">
          <a:xfrm>
            <a:off x="3442538" y="4518313"/>
            <a:ext cx="1877923" cy="988695"/>
          </a:xfrm>
          <a:prstGeom prst="rect">
            <a:avLst/>
          </a:prstGeom>
          <a:noFill/>
          <a:ln>
            <a:noFill/>
          </a:ln>
          <a:extLst>
            <a:ext uri="{53640926-AAD7-44D8-BBD7-CCE9431645EC}">
              <a14:shadowObscured xmlns:a14="http://schemas.microsoft.com/office/drawing/2010/main"/>
            </a:ext>
          </a:extLst>
        </p:spPr>
      </p:pic>
      <p:sp>
        <p:nvSpPr>
          <p:cNvPr id="17" name="Rectangle 16"/>
          <p:cNvSpPr/>
          <p:nvPr/>
        </p:nvSpPr>
        <p:spPr>
          <a:xfrm>
            <a:off x="3923652" y="5564256"/>
            <a:ext cx="734175" cy="338554"/>
          </a:xfrm>
          <a:prstGeom prst="rect">
            <a:avLst/>
          </a:prstGeom>
        </p:spPr>
        <p:txBody>
          <a:bodyPr wrap="none">
            <a:spAutoFit/>
          </a:bodyPr>
          <a:lstStyle/>
          <a:p>
            <a:r>
              <a:rPr lang="en-US" sz="1600" b="1" dirty="0"/>
              <a:t>Lentils</a:t>
            </a:r>
            <a:endParaRPr lang="en-US" sz="1600" dirty="0"/>
          </a:p>
        </p:txBody>
      </p:sp>
      <p:sp>
        <p:nvSpPr>
          <p:cNvPr id="18" name="Rectangle 17"/>
          <p:cNvSpPr/>
          <p:nvPr/>
        </p:nvSpPr>
        <p:spPr>
          <a:xfrm>
            <a:off x="420741" y="3575482"/>
            <a:ext cx="2647623" cy="338554"/>
          </a:xfrm>
          <a:prstGeom prst="rect">
            <a:avLst/>
          </a:prstGeom>
        </p:spPr>
        <p:txBody>
          <a:bodyPr wrap="square">
            <a:spAutoFit/>
          </a:bodyPr>
          <a:lstStyle/>
          <a:p>
            <a:pPr algn="ctr"/>
            <a:r>
              <a:rPr lang="en-US" sz="1600" b="1" dirty="0"/>
              <a:t>Chinese Snow Peas</a:t>
            </a:r>
            <a:endParaRPr lang="en-US" sz="1600" dirty="0"/>
          </a:p>
        </p:txBody>
      </p:sp>
    </p:spTree>
    <p:extLst>
      <p:ext uri="{BB962C8B-B14F-4D97-AF65-F5344CB8AC3E}">
        <p14:creationId xmlns:p14="http://schemas.microsoft.com/office/powerpoint/2010/main" val="20750791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Fluid Milk Requirements</a:t>
            </a:r>
          </a:p>
        </p:txBody>
      </p:sp>
      <p:sp>
        <p:nvSpPr>
          <p:cNvPr id="6" name="Content Placeholder 5"/>
          <p:cNvSpPr>
            <a:spLocks noGrp="1"/>
          </p:cNvSpPr>
          <p:nvPr>
            <p:ph idx="1"/>
          </p:nvPr>
        </p:nvSpPr>
        <p:spPr/>
        <p:txBody>
          <a:bodyPr/>
          <a:lstStyle/>
          <a:p>
            <a:pPr marL="0">
              <a:spcBef>
                <a:spcPts val="0"/>
              </a:spcBef>
              <a:spcAft>
                <a:spcPts val="1200"/>
              </a:spcAft>
            </a:pPr>
            <a:r>
              <a:rPr lang="en-US" dirty="0"/>
              <a:t>Requirement same for lunch and breakfast</a:t>
            </a:r>
          </a:p>
          <a:p>
            <a:pPr marL="236538" indent="-236538">
              <a:spcBef>
                <a:spcPts val="0"/>
              </a:spcBef>
              <a:spcAft>
                <a:spcPts val="1200"/>
              </a:spcAft>
            </a:pPr>
            <a:r>
              <a:rPr lang="en-US" dirty="0"/>
              <a:t>1 cup of fat-free or low-fat (1%) fluid milk must be offered daily</a:t>
            </a:r>
          </a:p>
          <a:p>
            <a:pPr marL="0">
              <a:spcBef>
                <a:spcPts val="0"/>
              </a:spcBef>
              <a:spcAft>
                <a:spcPts val="1200"/>
              </a:spcAft>
            </a:pPr>
            <a:r>
              <a:rPr lang="en-US" dirty="0"/>
              <a:t>Weekly minimum of 5 cups</a:t>
            </a:r>
          </a:p>
          <a:p>
            <a:pPr marL="255588" indent="-255588">
              <a:spcBef>
                <a:spcPts val="0"/>
              </a:spcBef>
            </a:pPr>
            <a:r>
              <a:rPr lang="en-US" dirty="0"/>
              <a:t>Unflavored milk must be offered at each meal service</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2800" y="4798359"/>
            <a:ext cx="1789183" cy="2059641"/>
          </a:xfrm>
          <a:prstGeom prst="rect">
            <a:avLst/>
          </a:prstGeom>
        </p:spPr>
      </p:pic>
    </p:spTree>
    <p:extLst>
      <p:ext uri="{BB962C8B-B14F-4D97-AF65-F5344CB8AC3E}">
        <p14:creationId xmlns:p14="http://schemas.microsoft.com/office/powerpoint/2010/main" val="31899006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Milk Substitutions</a:t>
            </a:r>
          </a:p>
        </p:txBody>
      </p:sp>
      <p:sp>
        <p:nvSpPr>
          <p:cNvPr id="6" name="Content Placeholder 5"/>
          <p:cNvSpPr>
            <a:spLocks noGrp="1"/>
          </p:cNvSpPr>
          <p:nvPr>
            <p:ph idx="1"/>
          </p:nvPr>
        </p:nvSpPr>
        <p:spPr/>
        <p:txBody>
          <a:bodyPr/>
          <a:lstStyle/>
          <a:p>
            <a:pPr>
              <a:spcAft>
                <a:spcPts val="600"/>
              </a:spcAft>
            </a:pPr>
            <a:r>
              <a:rPr lang="en-US" dirty="0"/>
              <a:t>Required for disability accommodations</a:t>
            </a:r>
          </a:p>
          <a:p>
            <a:pPr>
              <a:spcAft>
                <a:spcPts val="600"/>
              </a:spcAft>
            </a:pPr>
            <a:r>
              <a:rPr lang="en-US" dirty="0"/>
              <a:t>Optional for parent requests</a:t>
            </a:r>
          </a:p>
          <a:p>
            <a:pPr>
              <a:spcAft>
                <a:spcPts val="600"/>
              </a:spcAft>
            </a:pPr>
            <a:r>
              <a:rPr lang="en-US" dirty="0"/>
              <a:t>Must meet regulatory standards</a:t>
            </a:r>
          </a:p>
          <a:p>
            <a:r>
              <a:rPr lang="en-US" dirty="0"/>
              <a:t>Subject to fat and calorie limits</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809" y="4654968"/>
            <a:ext cx="2666191" cy="1521995"/>
          </a:xfrm>
          <a:prstGeom prst="rect">
            <a:avLst/>
          </a:prstGeom>
        </p:spPr>
      </p:pic>
    </p:spTree>
    <p:extLst>
      <p:ext uri="{BB962C8B-B14F-4D97-AF65-F5344CB8AC3E}">
        <p14:creationId xmlns:p14="http://schemas.microsoft.com/office/powerpoint/2010/main" val="9828446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“Plain” Potable Water</a:t>
            </a:r>
          </a:p>
        </p:txBody>
      </p:sp>
      <p:sp>
        <p:nvSpPr>
          <p:cNvPr id="6" name="Content Placeholder 5"/>
          <p:cNvSpPr>
            <a:spLocks noGrp="1"/>
          </p:cNvSpPr>
          <p:nvPr>
            <p:ph idx="1"/>
          </p:nvPr>
        </p:nvSpPr>
        <p:spPr/>
        <p:txBody>
          <a:bodyPr/>
          <a:lstStyle/>
          <a:p>
            <a:pPr>
              <a:spcAft>
                <a:spcPts val="600"/>
              </a:spcAft>
            </a:pPr>
            <a:r>
              <a:rPr lang="en-US" dirty="0"/>
              <a:t>Must be available during meal service</a:t>
            </a:r>
          </a:p>
          <a:p>
            <a:pPr>
              <a:spcAft>
                <a:spcPts val="600"/>
              </a:spcAft>
            </a:pPr>
            <a:r>
              <a:rPr lang="en-US" dirty="0"/>
              <a:t>Cannot promote water as alternative selection to milk</a:t>
            </a:r>
          </a:p>
          <a:p>
            <a:r>
              <a:rPr lang="en-US" dirty="0"/>
              <a:t>Not a food component or food item</a:t>
            </a:r>
          </a:p>
        </p:txBody>
      </p:sp>
      <p:pic>
        <p:nvPicPr>
          <p:cNvPr id="4" name="Picture 3"/>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5175252" y="4326468"/>
            <a:ext cx="3340098" cy="2226732"/>
          </a:xfrm>
          <a:prstGeom prst="rect">
            <a:avLst/>
          </a:prstGeom>
        </p:spPr>
      </p:pic>
    </p:spTree>
    <p:extLst>
      <p:ext uri="{BB962C8B-B14F-4D97-AF65-F5344CB8AC3E}">
        <p14:creationId xmlns:p14="http://schemas.microsoft.com/office/powerpoint/2010/main" val="13211090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Coconut, Hominy, Popcorn, Surimi Seafood, and Tempeh</a:t>
            </a:r>
          </a:p>
        </p:txBody>
      </p:sp>
      <p:sp>
        <p:nvSpPr>
          <p:cNvPr id="6" name="Content Placeholder 5"/>
          <p:cNvSpPr>
            <a:spLocks noGrp="1"/>
          </p:cNvSpPr>
          <p:nvPr>
            <p:ph idx="1"/>
          </p:nvPr>
        </p:nvSpPr>
        <p:spPr/>
        <p:txBody>
          <a:bodyPr/>
          <a:lstStyle/>
          <a:p>
            <a:pPr>
              <a:spcAft>
                <a:spcPts val="1200"/>
              </a:spcAft>
            </a:pPr>
            <a:r>
              <a:rPr lang="en-US" dirty="0"/>
              <a:t>Program operators will be allowed to credit these </a:t>
            </a:r>
          </a:p>
          <a:p>
            <a:r>
              <a:rPr lang="en-US" dirty="0"/>
              <a:t>FNS will issue new guidance describing how these products will credit towards specific food components</a:t>
            </a:r>
          </a:p>
          <a:p>
            <a:pPr marL="0" indent="0">
              <a:buNone/>
            </a:pPr>
            <a:endParaRPr lang="en-US" dirty="0"/>
          </a:p>
        </p:txBody>
      </p:sp>
    </p:spTree>
    <p:extLst>
      <p:ext uri="{BB962C8B-B14F-4D97-AF65-F5344CB8AC3E}">
        <p14:creationId xmlns:p14="http://schemas.microsoft.com/office/powerpoint/2010/main" val="387187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Offer Versus Serve (OVS) Concept</a:t>
            </a:r>
          </a:p>
        </p:txBody>
      </p:sp>
      <p:pic>
        <p:nvPicPr>
          <p:cNvPr id="4" name="Picture 3"/>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447800" y="2057400"/>
            <a:ext cx="6336792" cy="4184658"/>
          </a:xfrm>
          <a:prstGeom prst="rect">
            <a:avLst/>
          </a:prstGeom>
        </p:spPr>
      </p:pic>
    </p:spTree>
    <p:extLst>
      <p:ext uri="{BB962C8B-B14F-4D97-AF65-F5344CB8AC3E}">
        <p14:creationId xmlns:p14="http://schemas.microsoft.com/office/powerpoint/2010/main" val="35450672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OVS</a:t>
            </a:r>
          </a:p>
        </p:txBody>
      </p:sp>
      <p:sp>
        <p:nvSpPr>
          <p:cNvPr id="6" name="Content Placeholder 5"/>
          <p:cNvSpPr>
            <a:spLocks noGrp="1"/>
          </p:cNvSpPr>
          <p:nvPr>
            <p:ph idx="1"/>
          </p:nvPr>
        </p:nvSpPr>
        <p:spPr/>
        <p:txBody>
          <a:bodyPr/>
          <a:lstStyle/>
          <a:p>
            <a:r>
              <a:rPr lang="en-US" dirty="0"/>
              <a:t>Required at senior high school level</a:t>
            </a:r>
          </a:p>
          <a:p>
            <a:r>
              <a:rPr lang="en-US" dirty="0"/>
              <a:t>Optional for:</a:t>
            </a:r>
          </a:p>
          <a:p>
            <a:pPr lvl="1">
              <a:spcAft>
                <a:spcPts val="600"/>
              </a:spcAft>
            </a:pPr>
            <a:r>
              <a:rPr lang="en-US" sz="2800" dirty="0"/>
              <a:t>School Food Authority provided at-risk afterschool meals</a:t>
            </a:r>
          </a:p>
          <a:p>
            <a:pPr lvl="1">
              <a:spcAft>
                <a:spcPts val="600"/>
              </a:spcAft>
            </a:pPr>
            <a:r>
              <a:rPr lang="en-US" sz="2800" dirty="0"/>
              <a:t>School Food Authority Summer Food Service Program meals</a:t>
            </a:r>
          </a:p>
          <a:p>
            <a:pPr lvl="1"/>
            <a:r>
              <a:rPr lang="en-US" sz="2800" dirty="0"/>
              <a:t>National School Lunch Program Seamless Summer option</a:t>
            </a:r>
          </a:p>
        </p:txBody>
      </p:sp>
    </p:spTree>
    <p:extLst>
      <p:ext uri="{BB962C8B-B14F-4D97-AF65-F5344CB8AC3E}">
        <p14:creationId xmlns:p14="http://schemas.microsoft.com/office/powerpoint/2010/main" val="29792027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Planned, Offered, and Selected</a:t>
            </a:r>
          </a:p>
        </p:txBody>
      </p:sp>
      <p:sp>
        <p:nvSpPr>
          <p:cNvPr id="6" name="Content Placeholder 5"/>
          <p:cNvSpPr>
            <a:spLocks noGrp="1"/>
          </p:cNvSpPr>
          <p:nvPr>
            <p:ph idx="1"/>
          </p:nvPr>
        </p:nvSpPr>
        <p:spPr/>
        <p:txBody>
          <a:bodyPr/>
          <a:lstStyle/>
          <a:p>
            <a:pPr>
              <a:spcAft>
                <a:spcPts val="600"/>
              </a:spcAft>
            </a:pPr>
            <a:r>
              <a:rPr lang="en-US" dirty="0"/>
              <a:t>Planned: what the menu planner intends</a:t>
            </a:r>
          </a:p>
          <a:p>
            <a:pPr>
              <a:spcAft>
                <a:spcPts val="600"/>
              </a:spcAft>
            </a:pPr>
            <a:r>
              <a:rPr lang="en-US" dirty="0"/>
              <a:t>Offered: what actually is prepared</a:t>
            </a:r>
          </a:p>
          <a:p>
            <a:r>
              <a:rPr lang="en-US" dirty="0"/>
              <a:t>Selected/Served: refers to the foods that were actually served or selected</a:t>
            </a:r>
          </a:p>
          <a:p>
            <a:pPr marL="0" indent="0">
              <a:buNone/>
            </a:pPr>
            <a:endParaRPr lang="en-US" dirty="0"/>
          </a:p>
        </p:txBody>
      </p:sp>
    </p:spTree>
    <p:extLst>
      <p:ext uri="{BB962C8B-B14F-4D97-AF65-F5344CB8AC3E}">
        <p14:creationId xmlns:p14="http://schemas.microsoft.com/office/powerpoint/2010/main" val="22604984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OVS Lunch</a:t>
            </a:r>
          </a:p>
        </p:txBody>
      </p:sp>
      <p:sp>
        <p:nvSpPr>
          <p:cNvPr id="4" name="TextBox 3"/>
          <p:cNvSpPr txBox="1"/>
          <p:nvPr/>
        </p:nvSpPr>
        <p:spPr>
          <a:xfrm>
            <a:off x="2198853" y="2600980"/>
            <a:ext cx="849147" cy="523220"/>
          </a:xfrm>
          <a:prstGeom prst="rect">
            <a:avLst/>
          </a:prstGeom>
          <a:noFill/>
        </p:spPr>
        <p:txBody>
          <a:bodyPr wrap="square" rtlCol="0">
            <a:spAutoFit/>
          </a:bodyPr>
          <a:lstStyle/>
          <a:p>
            <a:pPr algn="ctr"/>
            <a:r>
              <a:rPr lang="en-US" sz="2800" b="1" dirty="0"/>
              <a:t>or</a:t>
            </a:r>
          </a:p>
        </p:txBody>
      </p:sp>
      <p:sp>
        <p:nvSpPr>
          <p:cNvPr id="7" name="TextBox 6"/>
          <p:cNvSpPr txBox="1"/>
          <p:nvPr/>
        </p:nvSpPr>
        <p:spPr>
          <a:xfrm>
            <a:off x="5965744" y="2077759"/>
            <a:ext cx="2961897" cy="2092881"/>
          </a:xfrm>
          <a:prstGeom prst="rect">
            <a:avLst/>
          </a:prstGeom>
          <a:noFill/>
        </p:spPr>
        <p:txBody>
          <a:bodyPr wrap="square" rtlCol="0">
            <a:spAutoFit/>
          </a:bodyPr>
          <a:lstStyle/>
          <a:p>
            <a:r>
              <a:rPr lang="en-US" sz="2600" dirty="0"/>
              <a:t>Needs a minimum of two additional components for a reimbursable lunch</a:t>
            </a:r>
          </a:p>
        </p:txBody>
      </p:sp>
      <p:sp>
        <p:nvSpPr>
          <p:cNvPr id="8" name="TextBox 7"/>
          <p:cNvSpPr txBox="1"/>
          <p:nvPr/>
        </p:nvSpPr>
        <p:spPr>
          <a:xfrm>
            <a:off x="2198853" y="4999702"/>
            <a:ext cx="849147" cy="523221"/>
          </a:xfrm>
          <a:prstGeom prst="rect">
            <a:avLst/>
          </a:prstGeom>
          <a:noFill/>
        </p:spPr>
        <p:txBody>
          <a:bodyPr wrap="square" rtlCol="0">
            <a:spAutoFit/>
          </a:bodyPr>
          <a:lstStyle/>
          <a:p>
            <a:pPr algn="ctr"/>
            <a:r>
              <a:rPr lang="en-US" sz="2800" b="1" dirty="0"/>
              <a:t>and</a:t>
            </a:r>
          </a:p>
        </p:txBody>
      </p:sp>
      <p:sp>
        <p:nvSpPr>
          <p:cNvPr id="9" name="TextBox 8"/>
          <p:cNvSpPr txBox="1"/>
          <p:nvPr/>
        </p:nvSpPr>
        <p:spPr>
          <a:xfrm>
            <a:off x="5947351" y="4460319"/>
            <a:ext cx="3120448" cy="2123658"/>
          </a:xfrm>
          <a:prstGeom prst="rect">
            <a:avLst/>
          </a:prstGeom>
          <a:noFill/>
        </p:spPr>
        <p:txBody>
          <a:bodyPr wrap="square" rtlCol="0">
            <a:spAutoFit/>
          </a:bodyPr>
          <a:lstStyle/>
          <a:p>
            <a:r>
              <a:rPr lang="en-US" sz="2600" dirty="0"/>
              <a:t>Needs a minimum of one additional component for a reimbursable K</a:t>
            </a:r>
            <a:r>
              <a:rPr lang="en-US" sz="2800" dirty="0"/>
              <a:t>–</a:t>
            </a:r>
            <a:r>
              <a:rPr lang="en-US" sz="2600" dirty="0"/>
              <a:t>8 lunch</a:t>
            </a:r>
          </a:p>
        </p:txBody>
      </p:sp>
      <p:sp>
        <p:nvSpPr>
          <p:cNvPr id="10" name="Right Arrow 9"/>
          <p:cNvSpPr/>
          <p:nvPr/>
        </p:nvSpPr>
        <p:spPr>
          <a:xfrm>
            <a:off x="5094382" y="2672396"/>
            <a:ext cx="773018" cy="309207"/>
          </a:xfrm>
          <a:prstGeom prst="rightArrow">
            <a:avLst/>
          </a:prstGeom>
          <a:solidFill>
            <a:srgbClr val="8867B5"/>
          </a:solidFill>
          <a:ln>
            <a:solidFill>
              <a:srgbClr val="6D4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ight Arrow 10"/>
          <p:cNvSpPr/>
          <p:nvPr/>
        </p:nvSpPr>
        <p:spPr>
          <a:xfrm>
            <a:off x="5091295" y="5152102"/>
            <a:ext cx="773018" cy="309207"/>
          </a:xfrm>
          <a:prstGeom prst="rightArrow">
            <a:avLst/>
          </a:prstGeom>
          <a:solidFill>
            <a:srgbClr val="8867B5"/>
          </a:solidFill>
          <a:ln>
            <a:solidFill>
              <a:srgbClr val="6D4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2279186"/>
            <a:ext cx="1965411" cy="1154679"/>
          </a:xfrm>
          <a:prstGeom prst="rect">
            <a:avLst/>
          </a:prstGeom>
        </p:spPr>
      </p:pic>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2513" y="2279186"/>
            <a:ext cx="1949032" cy="1154679"/>
          </a:xfrm>
          <a:prstGeom prst="rect">
            <a:avLst/>
          </a:prstGeom>
        </p:spPr>
      </p:pic>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4759423"/>
            <a:ext cx="1965411" cy="1154679"/>
          </a:xfrm>
          <a:prstGeom prst="rect">
            <a:avLst/>
          </a:prstGeom>
        </p:spPr>
      </p:pic>
      <p:pic>
        <p:nvPicPr>
          <p:cNvPr id="15" name="Picture 14"/>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3039891" y="4759422"/>
            <a:ext cx="2014273" cy="1154679"/>
          </a:xfrm>
          <a:prstGeom prst="rect">
            <a:avLst/>
          </a:prstGeom>
        </p:spPr>
      </p:pic>
    </p:spTree>
    <p:extLst>
      <p:ext uri="{BB962C8B-B14F-4D97-AF65-F5344CB8AC3E}">
        <p14:creationId xmlns:p14="http://schemas.microsoft.com/office/powerpoint/2010/main" val="20834298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365125"/>
            <a:ext cx="7772400" cy="1325563"/>
          </a:xfrm>
        </p:spPr>
        <p:txBody>
          <a:bodyPr>
            <a:normAutofit/>
          </a:bodyPr>
          <a:lstStyle/>
          <a:p>
            <a:r>
              <a:rPr lang="en-US" sz="4100" dirty="0"/>
              <a:t>Extra Foods, Extra Calories</a:t>
            </a:r>
          </a:p>
        </p:txBody>
      </p:sp>
      <p:sp>
        <p:nvSpPr>
          <p:cNvPr id="6" name="Content Placeholder 5"/>
          <p:cNvSpPr>
            <a:spLocks noGrp="1"/>
          </p:cNvSpPr>
          <p:nvPr>
            <p:ph idx="1"/>
          </p:nvPr>
        </p:nvSpPr>
        <p:spPr/>
        <p:txBody>
          <a:bodyPr/>
          <a:lstStyle/>
          <a:p>
            <a:pPr>
              <a:spcAft>
                <a:spcPts val="600"/>
              </a:spcAft>
            </a:pPr>
            <a:r>
              <a:rPr lang="en-US" dirty="0"/>
              <a:t>Non-creditable extra foods (e.g., grits, ice cream, or pudding) </a:t>
            </a:r>
          </a:p>
          <a:p>
            <a:pPr>
              <a:spcAft>
                <a:spcPts val="600"/>
              </a:spcAft>
            </a:pPr>
            <a:r>
              <a:rPr lang="en-US" dirty="0"/>
              <a:t>In addition to a reimbursable meal</a:t>
            </a:r>
          </a:p>
          <a:p>
            <a:pPr>
              <a:spcAft>
                <a:spcPts val="600"/>
              </a:spcAft>
            </a:pPr>
            <a:r>
              <a:rPr lang="en-US" dirty="0"/>
              <a:t>Not credited as food component or food item</a:t>
            </a:r>
          </a:p>
          <a:p>
            <a:pPr>
              <a:spcAft>
                <a:spcPts val="600"/>
              </a:spcAft>
            </a:pPr>
            <a:r>
              <a:rPr lang="en-US" dirty="0"/>
              <a:t>No extra cost</a:t>
            </a:r>
          </a:p>
          <a:p>
            <a:r>
              <a:rPr lang="en-US" dirty="0"/>
              <a:t>Included in the nutrient analysis of weekly dietary specifications</a:t>
            </a:r>
          </a:p>
        </p:txBody>
      </p:sp>
    </p:spTree>
    <p:extLst>
      <p:ext uri="{BB962C8B-B14F-4D97-AF65-F5344CB8AC3E}">
        <p14:creationId xmlns:p14="http://schemas.microsoft.com/office/powerpoint/2010/main" val="4454848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Selecting Additional Fruits and Vegetables </a:t>
            </a:r>
          </a:p>
        </p:txBody>
      </p:sp>
      <p:sp>
        <p:nvSpPr>
          <p:cNvPr id="6" name="Content Placeholder 5"/>
          <p:cNvSpPr>
            <a:spLocks noGrp="1"/>
          </p:cNvSpPr>
          <p:nvPr>
            <p:ph idx="1"/>
          </p:nvPr>
        </p:nvSpPr>
        <p:spPr/>
        <p:txBody>
          <a:bodyPr/>
          <a:lstStyle/>
          <a:p>
            <a:pPr>
              <a:spcAft>
                <a:spcPts val="1200"/>
              </a:spcAft>
            </a:pPr>
            <a:r>
              <a:rPr lang="en-US" dirty="0"/>
              <a:t>Menu planner</a:t>
            </a:r>
          </a:p>
          <a:p>
            <a:r>
              <a:rPr lang="en-US" dirty="0"/>
              <a:t>Students may select more than the minimum daily requirements as long as weekly dietary specifications are not exceeded</a:t>
            </a:r>
          </a:p>
          <a:p>
            <a:pPr marL="0" indent="0">
              <a:buNone/>
            </a:pPr>
            <a:endParaRPr lang="en-US" dirty="0"/>
          </a:p>
        </p:txBody>
      </p:sp>
    </p:spTree>
    <p:extLst>
      <p:ext uri="{BB962C8B-B14F-4D97-AF65-F5344CB8AC3E}">
        <p14:creationId xmlns:p14="http://schemas.microsoft.com/office/powerpoint/2010/main" val="3208258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Fruit and Vegetable Components for Lunch </a:t>
            </a:r>
          </a:p>
        </p:txBody>
      </p:sp>
      <p:sp>
        <p:nvSpPr>
          <p:cNvPr id="6" name="Content Placeholder 5"/>
          <p:cNvSpPr>
            <a:spLocks noGrp="1"/>
          </p:cNvSpPr>
          <p:nvPr>
            <p:ph idx="1"/>
          </p:nvPr>
        </p:nvSpPr>
        <p:spPr/>
        <p:txBody>
          <a:bodyPr/>
          <a:lstStyle/>
          <a:p>
            <a:pPr>
              <a:spcAft>
                <a:spcPts val="600"/>
              </a:spcAft>
            </a:pPr>
            <a:r>
              <a:rPr lang="en-US" dirty="0"/>
              <a:t>½ cup of vegetables, </a:t>
            </a:r>
            <a:r>
              <a:rPr lang="en-US" b="1" dirty="0"/>
              <a:t>or</a:t>
            </a:r>
            <a:r>
              <a:rPr lang="en-US" dirty="0"/>
              <a:t> </a:t>
            </a:r>
          </a:p>
          <a:p>
            <a:pPr>
              <a:spcAft>
                <a:spcPts val="600"/>
              </a:spcAft>
            </a:pPr>
            <a:r>
              <a:rPr lang="en-US" dirty="0"/>
              <a:t>½ cup fruits, </a:t>
            </a:r>
            <a:r>
              <a:rPr lang="en-US" b="1" dirty="0"/>
              <a:t>or</a:t>
            </a:r>
            <a:r>
              <a:rPr lang="en-US" dirty="0"/>
              <a:t> </a:t>
            </a:r>
          </a:p>
          <a:p>
            <a:pPr>
              <a:spcAft>
                <a:spcPts val="600"/>
              </a:spcAft>
            </a:pPr>
            <a:r>
              <a:rPr lang="en-US" dirty="0"/>
              <a:t>½ cup of an item with both fruits and vegetables (e.g., a carrot/raisin salad), </a:t>
            </a:r>
            <a:r>
              <a:rPr lang="en-US" b="1" dirty="0"/>
              <a:t>or</a:t>
            </a:r>
            <a:r>
              <a:rPr lang="en-US" dirty="0"/>
              <a:t> </a:t>
            </a:r>
          </a:p>
          <a:p>
            <a:r>
              <a:rPr lang="en-US" dirty="0"/>
              <a:t>Two ¼-cup servings of either the same or a different fruit or vegetable</a:t>
            </a:r>
          </a:p>
          <a:p>
            <a:pPr marL="0" indent="0">
              <a:buNone/>
            </a:pPr>
            <a:endParaRPr lang="en-US" dirty="0"/>
          </a:p>
        </p:txBody>
      </p:sp>
    </p:spTree>
    <p:extLst>
      <p:ext uri="{BB962C8B-B14F-4D97-AF65-F5344CB8AC3E}">
        <p14:creationId xmlns:p14="http://schemas.microsoft.com/office/powerpoint/2010/main" val="26006646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Fruits and Vegetables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94" y="2667000"/>
            <a:ext cx="7788812" cy="1518980"/>
          </a:xfrm>
          <a:prstGeom prst="rect">
            <a:avLst/>
          </a:prstGeom>
        </p:spPr>
      </p:pic>
      <p:sp>
        <p:nvSpPr>
          <p:cNvPr id="7" name="TextBox 6"/>
          <p:cNvSpPr txBox="1"/>
          <p:nvPr/>
        </p:nvSpPr>
        <p:spPr>
          <a:xfrm>
            <a:off x="1371600" y="4648200"/>
            <a:ext cx="6526518" cy="769441"/>
          </a:xfrm>
          <a:prstGeom prst="rect">
            <a:avLst/>
          </a:prstGeom>
          <a:noFill/>
        </p:spPr>
        <p:txBody>
          <a:bodyPr wrap="square" rtlCol="0">
            <a:spAutoFit/>
          </a:bodyPr>
          <a:lstStyle/>
          <a:p>
            <a:pPr algn="ctr"/>
            <a:r>
              <a:rPr lang="en-US" sz="4400" dirty="0"/>
              <a:t>Lunch Not Reimbursable</a:t>
            </a:r>
          </a:p>
        </p:txBody>
      </p:sp>
    </p:spTree>
    <p:extLst>
      <p:ext uri="{BB962C8B-B14F-4D97-AF65-F5344CB8AC3E}">
        <p14:creationId xmlns:p14="http://schemas.microsoft.com/office/powerpoint/2010/main" val="20548851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Fruit and Vegetable </a:t>
            </a:r>
            <a:br>
              <a:rPr lang="en-US" dirty="0"/>
            </a:br>
            <a:r>
              <a:rPr lang="en-US" dirty="0"/>
              <a:t>Lunch Scenarios</a:t>
            </a:r>
          </a:p>
        </p:txBody>
      </p:sp>
      <p:sp>
        <p:nvSpPr>
          <p:cNvPr id="4" name="Right Arrow 3"/>
          <p:cNvSpPr/>
          <p:nvPr/>
        </p:nvSpPr>
        <p:spPr>
          <a:xfrm>
            <a:off x="7286438" y="4471805"/>
            <a:ext cx="1130809" cy="557395"/>
          </a:xfrm>
          <a:prstGeom prst="rightArrow">
            <a:avLst/>
          </a:prstGeom>
          <a:solidFill>
            <a:srgbClr val="8867B5"/>
          </a:solidFill>
          <a:ln>
            <a:solidFill>
              <a:srgbClr val="6D4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ight Arrow 6"/>
          <p:cNvSpPr/>
          <p:nvPr/>
        </p:nvSpPr>
        <p:spPr>
          <a:xfrm>
            <a:off x="7286439" y="2680179"/>
            <a:ext cx="1130809" cy="557395"/>
          </a:xfrm>
          <a:prstGeom prst="rightArrow">
            <a:avLst/>
          </a:prstGeom>
          <a:solidFill>
            <a:srgbClr val="8867B5"/>
          </a:solidFill>
          <a:ln>
            <a:solidFill>
              <a:srgbClr val="6D4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0" y="2362200"/>
            <a:ext cx="4449019" cy="1284253"/>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765" y="4279692"/>
            <a:ext cx="6592327" cy="1296398"/>
          </a:xfrm>
          <a:prstGeom prst="rect">
            <a:avLst/>
          </a:prstGeom>
        </p:spPr>
      </p:pic>
    </p:spTree>
    <p:extLst>
      <p:ext uri="{BB962C8B-B14F-4D97-AF65-F5344CB8AC3E}">
        <p14:creationId xmlns:p14="http://schemas.microsoft.com/office/powerpoint/2010/main" val="73362946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365125"/>
            <a:ext cx="7696200" cy="1325563"/>
          </a:xfrm>
        </p:spPr>
        <p:txBody>
          <a:bodyPr>
            <a:normAutofit/>
          </a:bodyPr>
          <a:lstStyle/>
          <a:p>
            <a:r>
              <a:rPr lang="en-US" sz="4200" dirty="0"/>
              <a:t>Selecting Three Components</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391" y="2590800"/>
            <a:ext cx="7627218" cy="1518980"/>
          </a:xfrm>
          <a:prstGeom prst="rect">
            <a:avLst/>
          </a:prstGeom>
        </p:spPr>
      </p:pic>
      <p:sp>
        <p:nvSpPr>
          <p:cNvPr id="6" name="TextBox 5"/>
          <p:cNvSpPr txBox="1"/>
          <p:nvPr/>
        </p:nvSpPr>
        <p:spPr>
          <a:xfrm>
            <a:off x="1371600" y="4648200"/>
            <a:ext cx="6526518" cy="769441"/>
          </a:xfrm>
          <a:prstGeom prst="rect">
            <a:avLst/>
          </a:prstGeom>
          <a:noFill/>
        </p:spPr>
        <p:txBody>
          <a:bodyPr wrap="square" rtlCol="0">
            <a:spAutoFit/>
          </a:bodyPr>
          <a:lstStyle/>
          <a:p>
            <a:pPr algn="ctr"/>
            <a:r>
              <a:rPr lang="en-US" sz="4400" dirty="0"/>
              <a:t>Lunch Not Reimbursable</a:t>
            </a:r>
          </a:p>
        </p:txBody>
      </p:sp>
    </p:spTree>
    <p:extLst>
      <p:ext uri="{BB962C8B-B14F-4D97-AF65-F5344CB8AC3E}">
        <p14:creationId xmlns:p14="http://schemas.microsoft.com/office/powerpoint/2010/main" val="38952517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K–8 Lunch Speed Round</a:t>
            </a:r>
          </a:p>
        </p:txBody>
      </p:sp>
      <p:sp>
        <p:nvSpPr>
          <p:cNvPr id="6" name="Content Placeholder 5"/>
          <p:cNvSpPr>
            <a:spLocks noGrp="1"/>
          </p:cNvSpPr>
          <p:nvPr>
            <p:ph idx="1"/>
          </p:nvPr>
        </p:nvSpPr>
        <p:spPr/>
        <p:txBody>
          <a:bodyPr/>
          <a:lstStyle/>
          <a:p>
            <a:pPr>
              <a:spcAft>
                <a:spcPts val="1200"/>
              </a:spcAft>
            </a:pPr>
            <a:r>
              <a:rPr lang="en-US" dirty="0"/>
              <a:t>You will have three seconds to review each slide and determine which of the slides represent a reimbursable meal. </a:t>
            </a:r>
          </a:p>
          <a:p>
            <a:r>
              <a:rPr lang="en-US" dirty="0"/>
              <a:t>At the end of the speed round we will discuss the answers. Be prepared to justify your answers. </a:t>
            </a:r>
          </a:p>
          <a:p>
            <a:endParaRPr lang="en-US" dirty="0"/>
          </a:p>
        </p:txBody>
      </p:sp>
    </p:spTree>
    <p:extLst>
      <p:ext uri="{BB962C8B-B14F-4D97-AF65-F5344CB8AC3E}">
        <p14:creationId xmlns:p14="http://schemas.microsoft.com/office/powerpoint/2010/main" val="196533079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K–8 Lunch Speed Round 1</a:t>
            </a:r>
          </a:p>
        </p:txBody>
      </p:sp>
      <p:graphicFrame>
        <p:nvGraphicFramePr>
          <p:cNvPr id="4" name="Table 3"/>
          <p:cNvGraphicFramePr>
            <a:graphicFrameLocks noGrp="1"/>
          </p:cNvGraphicFramePr>
          <p:nvPr>
            <p:extLst>
              <p:ext uri="{D42A27DB-BD31-4B8C-83A1-F6EECF244321}">
                <p14:modId xmlns:p14="http://schemas.microsoft.com/office/powerpoint/2010/main" val="699506779"/>
              </p:ext>
            </p:extLst>
          </p:nvPr>
        </p:nvGraphicFramePr>
        <p:xfrm>
          <a:off x="6172200" y="2514600"/>
          <a:ext cx="2743200" cy="341632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tblGrid>
              <a:tr h="3416320">
                <a:tc>
                  <a:txBody>
                    <a:bodyPr/>
                    <a:lstStyle/>
                    <a:p>
                      <a:endParaRPr lang="en-US" dirty="0">
                        <a:hlinkClick r:id="" action="ppaction://noaction"/>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7" name="Content Placeholder 2"/>
          <p:cNvSpPr>
            <a:spLocks noGrp="1"/>
          </p:cNvSpPr>
          <p:nvPr>
            <p:ph idx="1"/>
          </p:nvPr>
        </p:nvSpPr>
        <p:spPr>
          <a:xfrm>
            <a:off x="6172200" y="3681870"/>
            <a:ext cx="2961284" cy="1081780"/>
          </a:xfrm>
        </p:spPr>
        <p:txBody>
          <a:bodyPr/>
          <a:lstStyle/>
          <a:p>
            <a:pPr marL="0" lvl="0" indent="0">
              <a:lnSpc>
                <a:spcPct val="100000"/>
              </a:lnSpc>
              <a:spcBef>
                <a:spcPts val="0"/>
              </a:spcBef>
              <a:buNone/>
            </a:pPr>
            <a:r>
              <a:rPr lang="en-US" sz="2300" dirty="0">
                <a:solidFill>
                  <a:srgbClr val="666699"/>
                </a:solidFill>
              </a:rPr>
              <a:t>Reimbursable Meal</a:t>
            </a:r>
          </a:p>
          <a:p>
            <a:pPr marL="0" lvl="0" indent="0">
              <a:lnSpc>
                <a:spcPct val="100000"/>
              </a:lnSpc>
              <a:spcBef>
                <a:spcPts val="0"/>
              </a:spcBef>
              <a:buNone/>
            </a:pPr>
            <a:r>
              <a:rPr lang="en-US" sz="2300" dirty="0"/>
              <a:t>____ Yes ____ No</a:t>
            </a:r>
          </a:p>
          <a:p>
            <a:pPr marL="0" indent="0">
              <a:buNone/>
            </a:pP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3127705127"/>
              </p:ext>
            </p:extLst>
          </p:nvPr>
        </p:nvGraphicFramePr>
        <p:xfrm>
          <a:off x="76201" y="2514600"/>
          <a:ext cx="6095999" cy="3416320"/>
        </p:xfrm>
        <a:graphic>
          <a:graphicData uri="http://schemas.openxmlformats.org/drawingml/2006/table">
            <a:tbl>
              <a:tblPr firstRow="1" bandRow="1">
                <a:tableStyleId>{5C22544A-7EE6-4342-B048-85BDC9FD1C3A}</a:tableStyleId>
              </a:tblPr>
              <a:tblGrid>
                <a:gridCol w="6095999">
                  <a:extLst>
                    <a:ext uri="{9D8B030D-6E8A-4147-A177-3AD203B41FA5}">
                      <a16:colId xmlns:a16="http://schemas.microsoft.com/office/drawing/2014/main" val="20000"/>
                    </a:ext>
                  </a:extLst>
                </a:gridCol>
              </a:tblGrid>
              <a:tr h="3416320">
                <a:tc>
                  <a:txBody>
                    <a:bodyPr/>
                    <a:lstStyle/>
                    <a:p>
                      <a:endParaRPr lang="en-US" dirty="0">
                        <a:hlinkClick r:id="" action="ppaction://noaction"/>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9" name="Rectangle 8"/>
          <p:cNvSpPr/>
          <p:nvPr/>
        </p:nvSpPr>
        <p:spPr>
          <a:xfrm>
            <a:off x="1828800" y="2514600"/>
            <a:ext cx="7564830" cy="3277820"/>
          </a:xfrm>
          <a:prstGeom prst="rect">
            <a:avLst/>
          </a:prstGeom>
          <a:noFill/>
        </p:spPr>
        <p:txBody>
          <a:bodyPr wrap="square">
            <a:spAutoFit/>
          </a:bodyPr>
          <a:lstStyle/>
          <a:p>
            <a:r>
              <a:rPr lang="en-US" sz="2300" b="1" dirty="0">
                <a:solidFill>
                  <a:srgbClr val="FF0000"/>
                </a:solidFill>
              </a:rPr>
              <a:t>Grilled Chicken Wrap  </a:t>
            </a:r>
          </a:p>
          <a:p>
            <a:r>
              <a:rPr lang="en-US" sz="2300" dirty="0"/>
              <a:t>2 oz </a:t>
            </a:r>
            <a:r>
              <a:rPr lang="en-US" sz="2300" dirty="0" err="1"/>
              <a:t>eq</a:t>
            </a:r>
            <a:r>
              <a:rPr lang="en-US" sz="2300" dirty="0"/>
              <a:t> Meats/Meat Alternates</a:t>
            </a:r>
          </a:p>
          <a:p>
            <a:r>
              <a:rPr lang="en-US" sz="2300" b="1" dirty="0"/>
              <a:t>	</a:t>
            </a:r>
          </a:p>
          <a:p>
            <a:r>
              <a:rPr lang="en-US" sz="2300" b="1" dirty="0">
                <a:solidFill>
                  <a:srgbClr val="FF0000"/>
                </a:solidFill>
              </a:rPr>
              <a:t>WW Tortilla		</a:t>
            </a:r>
          </a:p>
          <a:p>
            <a:r>
              <a:rPr lang="en-US" sz="2300" dirty="0"/>
              <a:t>2 oz Grains</a:t>
            </a:r>
            <a:r>
              <a:rPr lang="en-US" sz="2300" b="1" dirty="0"/>
              <a:t>	</a:t>
            </a:r>
            <a:r>
              <a:rPr lang="en-US" sz="2300" dirty="0"/>
              <a:t>	</a:t>
            </a:r>
          </a:p>
          <a:p>
            <a:endParaRPr lang="en-US" sz="2300" dirty="0"/>
          </a:p>
          <a:p>
            <a:r>
              <a:rPr lang="en-US" sz="2300" b="1" dirty="0">
                <a:solidFill>
                  <a:srgbClr val="FF0000"/>
                </a:solidFill>
              </a:rPr>
              <a:t>Vegetables</a:t>
            </a:r>
          </a:p>
          <a:p>
            <a:r>
              <a:rPr lang="en-US" sz="2300" dirty="0"/>
              <a:t>⅛ cup Red/Orange Vegetable</a:t>
            </a:r>
          </a:p>
          <a:p>
            <a:r>
              <a:rPr lang="en-US" sz="2300" dirty="0"/>
              <a:t>⅛ cup Beans, Peas, and Lentils</a:t>
            </a:r>
            <a:endParaRPr lang="en-US" sz="2400" b="1" dirty="0"/>
          </a:p>
        </p:txBody>
      </p:sp>
      <p:pic>
        <p:nvPicPr>
          <p:cNvPr id="10" name="Picture 3" descr="P:\Graphics\Pictures\ANC 2013\Lunch Speed - Recognizing a Reimbursable Meal\iStock_000006900845Medium.jpg"/>
          <p:cNvPicPr>
            <a:picLocks noChangeAspect="1" noChangeArrowheads="1"/>
          </p:cNvPicPr>
          <p:nvPr/>
        </p:nvPicPr>
        <p:blipFill rotWithShape="1">
          <a:blip r:embed="rId3" cstate="screen">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12489" b="90277" l="14526" r="90503"/>
                    </a14:imgEffect>
                  </a14:imgLayer>
                </a14:imgProps>
              </a:ext>
              <a:ext uri="{28A0092B-C50C-407E-A947-70E740481C1C}">
                <a14:useLocalDpi xmlns:a14="http://schemas.microsoft.com/office/drawing/2010/main" val="0"/>
              </a:ext>
            </a:extLst>
          </a:blip>
          <a:srcRect l="5029" t="2765" r="-11323" b="-7179"/>
          <a:stretch/>
        </p:blipFill>
        <p:spPr bwMode="auto">
          <a:xfrm>
            <a:off x="-99334" y="3173995"/>
            <a:ext cx="2484668" cy="20975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28822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K–8 Lunch Speed Round 2</a:t>
            </a:r>
          </a:p>
        </p:txBody>
      </p:sp>
      <p:graphicFrame>
        <p:nvGraphicFramePr>
          <p:cNvPr id="4" name="Table 3"/>
          <p:cNvGraphicFramePr>
            <a:graphicFrameLocks noGrp="1"/>
          </p:cNvGraphicFramePr>
          <p:nvPr>
            <p:extLst>
              <p:ext uri="{D42A27DB-BD31-4B8C-83A1-F6EECF244321}">
                <p14:modId xmlns:p14="http://schemas.microsoft.com/office/powerpoint/2010/main" val="318273129"/>
              </p:ext>
            </p:extLst>
          </p:nvPr>
        </p:nvGraphicFramePr>
        <p:xfrm>
          <a:off x="5910759" y="2057401"/>
          <a:ext cx="3004642" cy="3794310"/>
        </p:xfrm>
        <a:graphic>
          <a:graphicData uri="http://schemas.openxmlformats.org/drawingml/2006/table">
            <a:tbl>
              <a:tblPr firstRow="1" bandRow="1">
                <a:tableStyleId>{5C22544A-7EE6-4342-B048-85BDC9FD1C3A}</a:tableStyleId>
              </a:tblPr>
              <a:tblGrid>
                <a:gridCol w="3004642">
                  <a:extLst>
                    <a:ext uri="{9D8B030D-6E8A-4147-A177-3AD203B41FA5}">
                      <a16:colId xmlns:a16="http://schemas.microsoft.com/office/drawing/2014/main" val="20000"/>
                    </a:ext>
                  </a:extLst>
                </a:gridCol>
              </a:tblGrid>
              <a:tr h="3794310">
                <a:tc>
                  <a:txBody>
                    <a:bodyPr/>
                    <a:lstStyle/>
                    <a:p>
                      <a:endParaRPr lang="en-US" dirty="0">
                        <a:hlinkClick r:id="" action="ppaction://noaction"/>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913892622"/>
              </p:ext>
            </p:extLst>
          </p:nvPr>
        </p:nvGraphicFramePr>
        <p:xfrm>
          <a:off x="152399" y="2057400"/>
          <a:ext cx="5758360" cy="3794311"/>
        </p:xfrm>
        <a:graphic>
          <a:graphicData uri="http://schemas.openxmlformats.org/drawingml/2006/table">
            <a:tbl>
              <a:tblPr firstRow="1" bandRow="1">
                <a:tableStyleId>{5C22544A-7EE6-4342-B048-85BDC9FD1C3A}</a:tableStyleId>
              </a:tblPr>
              <a:tblGrid>
                <a:gridCol w="5758360">
                  <a:extLst>
                    <a:ext uri="{9D8B030D-6E8A-4147-A177-3AD203B41FA5}">
                      <a16:colId xmlns:a16="http://schemas.microsoft.com/office/drawing/2014/main" val="20000"/>
                    </a:ext>
                  </a:extLst>
                </a:gridCol>
              </a:tblGrid>
              <a:tr h="3794311">
                <a:tc>
                  <a:txBody>
                    <a:bodyPr/>
                    <a:lstStyle/>
                    <a:p>
                      <a:endParaRPr lang="en-US" dirty="0">
                        <a:hlinkClick r:id="" action="ppaction://noaction"/>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9" name="Rectangle 8"/>
          <p:cNvSpPr/>
          <p:nvPr/>
        </p:nvSpPr>
        <p:spPr>
          <a:xfrm>
            <a:off x="1752601" y="2385797"/>
            <a:ext cx="7435714" cy="3277820"/>
          </a:xfrm>
          <a:prstGeom prst="rect">
            <a:avLst/>
          </a:prstGeom>
          <a:noFill/>
        </p:spPr>
        <p:txBody>
          <a:bodyPr wrap="square">
            <a:spAutoFit/>
          </a:bodyPr>
          <a:lstStyle/>
          <a:p>
            <a:r>
              <a:rPr lang="en-US" sz="2300" b="1" dirty="0">
                <a:solidFill>
                  <a:srgbClr val="FF0000"/>
                </a:solidFill>
              </a:rPr>
              <a:t>Tossed Salad</a:t>
            </a:r>
          </a:p>
          <a:p>
            <a:r>
              <a:rPr lang="en-US" sz="2300" dirty="0"/>
              <a:t>½ cup Dark Green Vegetable</a:t>
            </a:r>
          </a:p>
          <a:p>
            <a:r>
              <a:rPr lang="en-US" sz="2300" dirty="0"/>
              <a:t>½ cup Red/Orange Vegetable</a:t>
            </a:r>
          </a:p>
          <a:p>
            <a:r>
              <a:rPr lang="en-US" sz="2300" b="1" dirty="0"/>
              <a:t>	</a:t>
            </a:r>
          </a:p>
          <a:p>
            <a:r>
              <a:rPr lang="en-US" sz="2300" b="1" dirty="0">
                <a:solidFill>
                  <a:srgbClr val="FF0000"/>
                </a:solidFill>
              </a:rPr>
              <a:t>Broccoli		</a:t>
            </a:r>
          </a:p>
          <a:p>
            <a:r>
              <a:rPr lang="en-US" sz="2300" dirty="0"/>
              <a:t>¾ cup Dark Green Vegetable</a:t>
            </a:r>
          </a:p>
          <a:p>
            <a:r>
              <a:rPr lang="en-US" sz="2300" b="1" dirty="0"/>
              <a:t>	</a:t>
            </a:r>
            <a:r>
              <a:rPr lang="en-US" sz="2300" dirty="0"/>
              <a:t>	</a:t>
            </a:r>
          </a:p>
          <a:p>
            <a:r>
              <a:rPr lang="en-US" sz="2300" b="1" dirty="0">
                <a:solidFill>
                  <a:srgbClr val="FF0000"/>
                </a:solidFill>
              </a:rPr>
              <a:t>Fresh Orange</a:t>
            </a:r>
          </a:p>
          <a:p>
            <a:r>
              <a:rPr lang="en-US" sz="2300" dirty="0"/>
              <a:t>½ cup Fruit</a:t>
            </a:r>
          </a:p>
        </p:txBody>
      </p:sp>
      <p:pic>
        <p:nvPicPr>
          <p:cNvPr id="10" name="Picture 3"/>
          <p:cNvPicPr>
            <a:picLocks noChangeAspect="1" noChangeArrowheads="1"/>
          </p:cNvPicPr>
          <p:nvPr/>
        </p:nvPicPr>
        <p:blipFill>
          <a:blip r:embed="rId2" cstate="screen">
            <a:extLst>
              <a:ext uri="{28A0092B-C50C-407E-A947-70E740481C1C}">
                <a14:useLocalDpi xmlns:a14="http://schemas.microsoft.com/office/drawing/2010/main" val="0"/>
              </a:ext>
            </a:extLst>
          </a:blip>
          <a:stretch>
            <a:fillRect/>
          </a:stretch>
        </p:blipFill>
        <p:spPr bwMode="auto">
          <a:xfrm>
            <a:off x="190984" y="2500383"/>
            <a:ext cx="1637816" cy="3048648"/>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2"/>
          <p:cNvSpPr>
            <a:spLocks noGrp="1"/>
          </p:cNvSpPr>
          <p:nvPr>
            <p:ph idx="1"/>
          </p:nvPr>
        </p:nvSpPr>
        <p:spPr>
          <a:xfrm>
            <a:off x="6019800" y="3483817"/>
            <a:ext cx="2961284" cy="1081780"/>
          </a:xfrm>
        </p:spPr>
        <p:txBody>
          <a:bodyPr/>
          <a:lstStyle/>
          <a:p>
            <a:pPr marL="0" lvl="0" indent="0">
              <a:lnSpc>
                <a:spcPct val="100000"/>
              </a:lnSpc>
              <a:spcBef>
                <a:spcPts val="0"/>
              </a:spcBef>
              <a:buNone/>
            </a:pPr>
            <a:r>
              <a:rPr lang="en-US" sz="2400" dirty="0">
                <a:solidFill>
                  <a:srgbClr val="666699"/>
                </a:solidFill>
              </a:rPr>
              <a:t>Reimbursable Meal</a:t>
            </a:r>
          </a:p>
          <a:p>
            <a:pPr marL="0" lvl="0" indent="0">
              <a:lnSpc>
                <a:spcPct val="100000"/>
              </a:lnSpc>
              <a:spcBef>
                <a:spcPts val="0"/>
              </a:spcBef>
              <a:buNone/>
            </a:pPr>
            <a:r>
              <a:rPr lang="en-US" sz="2400" dirty="0"/>
              <a:t>____ Yes ____ No</a:t>
            </a:r>
          </a:p>
          <a:p>
            <a:pPr marL="0" indent="0">
              <a:buNone/>
            </a:pPr>
            <a:endParaRPr lang="en-US" dirty="0"/>
          </a:p>
        </p:txBody>
      </p:sp>
    </p:spTree>
    <p:extLst>
      <p:ext uri="{BB962C8B-B14F-4D97-AF65-F5344CB8AC3E}">
        <p14:creationId xmlns:p14="http://schemas.microsoft.com/office/powerpoint/2010/main" val="1581883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K–8 Lunch Speed Round 3</a:t>
            </a:r>
          </a:p>
        </p:txBody>
      </p:sp>
      <p:graphicFrame>
        <p:nvGraphicFramePr>
          <p:cNvPr id="4" name="Table 3"/>
          <p:cNvGraphicFramePr>
            <a:graphicFrameLocks noGrp="1"/>
          </p:cNvGraphicFramePr>
          <p:nvPr>
            <p:extLst>
              <p:ext uri="{D42A27DB-BD31-4B8C-83A1-F6EECF244321}">
                <p14:modId xmlns:p14="http://schemas.microsoft.com/office/powerpoint/2010/main" val="2290746466"/>
              </p:ext>
            </p:extLst>
          </p:nvPr>
        </p:nvGraphicFramePr>
        <p:xfrm>
          <a:off x="5715001" y="2057400"/>
          <a:ext cx="3276599" cy="3794310"/>
        </p:xfrm>
        <a:graphic>
          <a:graphicData uri="http://schemas.openxmlformats.org/drawingml/2006/table">
            <a:tbl>
              <a:tblPr firstRow="1" bandRow="1">
                <a:tableStyleId>{5C22544A-7EE6-4342-B048-85BDC9FD1C3A}</a:tableStyleId>
              </a:tblPr>
              <a:tblGrid>
                <a:gridCol w="3276599">
                  <a:extLst>
                    <a:ext uri="{9D8B030D-6E8A-4147-A177-3AD203B41FA5}">
                      <a16:colId xmlns:a16="http://schemas.microsoft.com/office/drawing/2014/main" val="20000"/>
                    </a:ext>
                  </a:extLst>
                </a:gridCol>
              </a:tblGrid>
              <a:tr h="3794310">
                <a:tc>
                  <a:txBody>
                    <a:bodyPr/>
                    <a:lstStyle/>
                    <a:p>
                      <a:endParaRPr lang="en-US" dirty="0">
                        <a:hlinkClick r:id="" action="ppaction://noaction"/>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2869901744"/>
              </p:ext>
            </p:extLst>
          </p:nvPr>
        </p:nvGraphicFramePr>
        <p:xfrm>
          <a:off x="152401" y="2057400"/>
          <a:ext cx="5562600" cy="3794311"/>
        </p:xfrm>
        <a:graphic>
          <a:graphicData uri="http://schemas.openxmlformats.org/drawingml/2006/table">
            <a:tbl>
              <a:tblPr firstRow="1" bandRow="1">
                <a:tableStyleId>{5C22544A-7EE6-4342-B048-85BDC9FD1C3A}</a:tableStyleId>
              </a:tblPr>
              <a:tblGrid>
                <a:gridCol w="5562600">
                  <a:extLst>
                    <a:ext uri="{9D8B030D-6E8A-4147-A177-3AD203B41FA5}">
                      <a16:colId xmlns:a16="http://schemas.microsoft.com/office/drawing/2014/main" val="20000"/>
                    </a:ext>
                  </a:extLst>
                </a:gridCol>
              </a:tblGrid>
              <a:tr h="3794311">
                <a:tc>
                  <a:txBody>
                    <a:bodyPr/>
                    <a:lstStyle/>
                    <a:p>
                      <a:endParaRPr lang="en-US" dirty="0">
                        <a:hlinkClick r:id="" action="ppaction://noaction"/>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9" name="Rectangle 8"/>
          <p:cNvSpPr/>
          <p:nvPr/>
        </p:nvSpPr>
        <p:spPr>
          <a:xfrm>
            <a:off x="1628368" y="2272539"/>
            <a:ext cx="7447255" cy="3277820"/>
          </a:xfrm>
          <a:prstGeom prst="rect">
            <a:avLst/>
          </a:prstGeom>
          <a:noFill/>
        </p:spPr>
        <p:txBody>
          <a:bodyPr wrap="square">
            <a:spAutoFit/>
          </a:bodyPr>
          <a:lstStyle/>
          <a:p>
            <a:r>
              <a:rPr lang="en-US" sz="2300" b="1" dirty="0">
                <a:solidFill>
                  <a:srgbClr val="FF0000"/>
                </a:solidFill>
              </a:rPr>
              <a:t>Milk</a:t>
            </a:r>
          </a:p>
          <a:p>
            <a:pPr lvl="0">
              <a:defRPr/>
            </a:pPr>
            <a:r>
              <a:rPr lang="en-US" sz="2300" dirty="0">
                <a:solidFill>
                  <a:prstClr val="black"/>
                </a:solidFill>
              </a:rPr>
              <a:t>1 cup Milk </a:t>
            </a:r>
          </a:p>
          <a:p>
            <a:r>
              <a:rPr lang="en-US" sz="2300" b="1" dirty="0"/>
              <a:t>	</a:t>
            </a:r>
          </a:p>
          <a:p>
            <a:pPr lvl="0">
              <a:defRPr/>
            </a:pPr>
            <a:r>
              <a:rPr lang="en-US" sz="2300" b="1" dirty="0">
                <a:solidFill>
                  <a:srgbClr val="FF0000"/>
                </a:solidFill>
              </a:rPr>
              <a:t>Vegetarian Chili</a:t>
            </a:r>
          </a:p>
          <a:p>
            <a:pPr lvl="0">
              <a:defRPr/>
            </a:pPr>
            <a:r>
              <a:rPr lang="en-US" sz="2300" dirty="0">
                <a:solidFill>
                  <a:prstClr val="black"/>
                </a:solidFill>
              </a:rPr>
              <a:t>2 </a:t>
            </a:r>
            <a:r>
              <a:rPr lang="en-US" sz="2300" dirty="0" err="1">
                <a:solidFill>
                  <a:prstClr val="black"/>
                </a:solidFill>
              </a:rPr>
              <a:t>oz</a:t>
            </a:r>
            <a:r>
              <a:rPr lang="en-US" sz="2300" b="1" dirty="0">
                <a:solidFill>
                  <a:srgbClr val="FF0000"/>
                </a:solidFill>
              </a:rPr>
              <a:t> </a:t>
            </a:r>
            <a:r>
              <a:rPr lang="en-US" sz="2300" dirty="0">
                <a:solidFill>
                  <a:prstClr val="black"/>
                </a:solidFill>
              </a:rPr>
              <a:t>Meats/Meat Alternates</a:t>
            </a:r>
          </a:p>
          <a:p>
            <a:pPr lvl="0">
              <a:defRPr/>
            </a:pPr>
            <a:r>
              <a:rPr lang="en-US" sz="2300" dirty="0">
                <a:solidFill>
                  <a:prstClr val="black"/>
                </a:solidFill>
              </a:rPr>
              <a:t>¼ cup Red/Orange Vegetable</a:t>
            </a:r>
          </a:p>
          <a:p>
            <a:r>
              <a:rPr lang="en-US" sz="2300" b="1" dirty="0"/>
              <a:t>	</a:t>
            </a:r>
            <a:r>
              <a:rPr lang="en-US" sz="2300" dirty="0"/>
              <a:t>	</a:t>
            </a:r>
          </a:p>
          <a:p>
            <a:pPr lvl="0">
              <a:defRPr/>
            </a:pPr>
            <a:r>
              <a:rPr lang="en-US" sz="2300" b="1" dirty="0">
                <a:solidFill>
                  <a:srgbClr val="FF0000"/>
                </a:solidFill>
              </a:rPr>
              <a:t>WW Crackers</a:t>
            </a:r>
          </a:p>
          <a:p>
            <a:pPr lvl="0">
              <a:defRPr/>
            </a:pPr>
            <a:r>
              <a:rPr lang="en-US" sz="2300" dirty="0">
                <a:solidFill>
                  <a:prstClr val="black"/>
                </a:solidFill>
              </a:rPr>
              <a:t>1 oz eq Grain</a:t>
            </a:r>
          </a:p>
        </p:txBody>
      </p:sp>
      <p:pic>
        <p:nvPicPr>
          <p:cNvPr id="10" name="Picture 2"/>
          <p:cNvPicPr>
            <a:picLocks noChangeAspect="1" noChangeArrowheads="1"/>
          </p:cNvPicPr>
          <p:nvPr/>
        </p:nvPicPr>
        <p:blipFill>
          <a:blip r:embed="rId3" cstate="screen">
            <a:extLst>
              <a:ext uri="{28A0092B-C50C-407E-A947-70E740481C1C}">
                <a14:useLocalDpi xmlns:a14="http://schemas.microsoft.com/office/drawing/2010/main" val="0"/>
              </a:ext>
            </a:extLst>
          </a:blip>
          <a:stretch>
            <a:fillRect/>
          </a:stretch>
        </p:blipFill>
        <p:spPr bwMode="auto">
          <a:xfrm>
            <a:off x="180568" y="2197384"/>
            <a:ext cx="1419632" cy="3352975"/>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2"/>
          <p:cNvSpPr>
            <a:spLocks noGrp="1"/>
          </p:cNvSpPr>
          <p:nvPr>
            <p:ph idx="1"/>
          </p:nvPr>
        </p:nvSpPr>
        <p:spPr>
          <a:xfrm>
            <a:off x="5872175" y="3483817"/>
            <a:ext cx="2961284" cy="1081780"/>
          </a:xfrm>
        </p:spPr>
        <p:txBody>
          <a:bodyPr/>
          <a:lstStyle/>
          <a:p>
            <a:pPr marL="0" lvl="0" indent="0">
              <a:lnSpc>
                <a:spcPct val="100000"/>
              </a:lnSpc>
              <a:spcBef>
                <a:spcPts val="0"/>
              </a:spcBef>
              <a:buNone/>
            </a:pPr>
            <a:r>
              <a:rPr lang="en-US" sz="2400" dirty="0">
                <a:solidFill>
                  <a:srgbClr val="666699"/>
                </a:solidFill>
              </a:rPr>
              <a:t>Reimbursable Meal</a:t>
            </a:r>
          </a:p>
          <a:p>
            <a:pPr marL="0" lvl="0" indent="0">
              <a:lnSpc>
                <a:spcPct val="100000"/>
              </a:lnSpc>
              <a:spcBef>
                <a:spcPts val="0"/>
              </a:spcBef>
              <a:buNone/>
            </a:pPr>
            <a:r>
              <a:rPr lang="en-US" sz="2400" dirty="0"/>
              <a:t>____ Yes ____ No</a:t>
            </a:r>
          </a:p>
          <a:p>
            <a:pPr marL="0" indent="0">
              <a:buNone/>
            </a:pPr>
            <a:endParaRPr lang="en-US" dirty="0"/>
          </a:p>
        </p:txBody>
      </p:sp>
    </p:spTree>
    <p:extLst>
      <p:ext uri="{BB962C8B-B14F-4D97-AF65-F5344CB8AC3E}">
        <p14:creationId xmlns:p14="http://schemas.microsoft.com/office/powerpoint/2010/main" val="181115638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K–8 Lunch Speed Round 4</a:t>
            </a:r>
          </a:p>
        </p:txBody>
      </p:sp>
      <p:graphicFrame>
        <p:nvGraphicFramePr>
          <p:cNvPr id="4" name="Table 3"/>
          <p:cNvGraphicFramePr>
            <a:graphicFrameLocks noGrp="1"/>
          </p:cNvGraphicFramePr>
          <p:nvPr>
            <p:extLst>
              <p:ext uri="{D42A27DB-BD31-4B8C-83A1-F6EECF244321}">
                <p14:modId xmlns:p14="http://schemas.microsoft.com/office/powerpoint/2010/main" val="1873625087"/>
              </p:ext>
            </p:extLst>
          </p:nvPr>
        </p:nvGraphicFramePr>
        <p:xfrm>
          <a:off x="5486399" y="1828801"/>
          <a:ext cx="3480141" cy="4227852"/>
        </p:xfrm>
        <a:graphic>
          <a:graphicData uri="http://schemas.openxmlformats.org/drawingml/2006/table">
            <a:tbl>
              <a:tblPr firstRow="1" bandRow="1">
                <a:tableStyleId>{5C22544A-7EE6-4342-B048-85BDC9FD1C3A}</a:tableStyleId>
              </a:tblPr>
              <a:tblGrid>
                <a:gridCol w="3480141">
                  <a:extLst>
                    <a:ext uri="{9D8B030D-6E8A-4147-A177-3AD203B41FA5}">
                      <a16:colId xmlns:a16="http://schemas.microsoft.com/office/drawing/2014/main" val="20000"/>
                    </a:ext>
                  </a:extLst>
                </a:gridCol>
              </a:tblGrid>
              <a:tr h="4227852">
                <a:tc>
                  <a:txBody>
                    <a:bodyPr/>
                    <a:lstStyle/>
                    <a:p>
                      <a:endParaRPr lang="en-US" dirty="0">
                        <a:hlinkClick r:id="" action="ppaction://noaction"/>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4208158936"/>
              </p:ext>
            </p:extLst>
          </p:nvPr>
        </p:nvGraphicFramePr>
        <p:xfrm>
          <a:off x="76198" y="1828801"/>
          <a:ext cx="5410200" cy="4227850"/>
        </p:xfrm>
        <a:graphic>
          <a:graphicData uri="http://schemas.openxmlformats.org/drawingml/2006/table">
            <a:tbl>
              <a:tblPr firstRow="1" bandRow="1">
                <a:tableStyleId>{5C22544A-7EE6-4342-B048-85BDC9FD1C3A}</a:tableStyleId>
              </a:tblPr>
              <a:tblGrid>
                <a:gridCol w="5410200">
                  <a:extLst>
                    <a:ext uri="{9D8B030D-6E8A-4147-A177-3AD203B41FA5}">
                      <a16:colId xmlns:a16="http://schemas.microsoft.com/office/drawing/2014/main" val="20000"/>
                    </a:ext>
                  </a:extLst>
                </a:gridCol>
              </a:tblGrid>
              <a:tr h="4227850">
                <a:tc>
                  <a:txBody>
                    <a:bodyPr/>
                    <a:lstStyle/>
                    <a:p>
                      <a:endParaRPr lang="en-US" dirty="0">
                        <a:hlinkClick r:id="" action="ppaction://noaction"/>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9" name="Rectangle 8"/>
          <p:cNvSpPr/>
          <p:nvPr/>
        </p:nvSpPr>
        <p:spPr>
          <a:xfrm>
            <a:off x="1188718" y="1826955"/>
            <a:ext cx="7777823" cy="4093428"/>
          </a:xfrm>
          <a:prstGeom prst="rect">
            <a:avLst/>
          </a:prstGeom>
          <a:noFill/>
        </p:spPr>
        <p:txBody>
          <a:bodyPr wrap="square">
            <a:spAutoFit/>
          </a:bodyPr>
          <a:lstStyle/>
          <a:p>
            <a:pPr lvl="0">
              <a:defRPr/>
            </a:pPr>
            <a:r>
              <a:rPr lang="en-US" sz="2300" b="1" dirty="0">
                <a:solidFill>
                  <a:srgbClr val="FF0000"/>
                </a:solidFill>
              </a:rPr>
              <a:t>Hamburger on a WW Bun</a:t>
            </a:r>
          </a:p>
          <a:p>
            <a:pPr lvl="0">
              <a:defRPr/>
            </a:pPr>
            <a:r>
              <a:rPr lang="en-US" sz="2300" dirty="0">
                <a:solidFill>
                  <a:prstClr val="black"/>
                </a:solidFill>
              </a:rPr>
              <a:t>2 </a:t>
            </a:r>
            <a:r>
              <a:rPr lang="en-US" sz="2300" dirty="0" err="1">
                <a:solidFill>
                  <a:prstClr val="black"/>
                </a:solidFill>
              </a:rPr>
              <a:t>oz</a:t>
            </a:r>
            <a:r>
              <a:rPr lang="en-US" sz="2300" dirty="0">
                <a:solidFill>
                  <a:prstClr val="black"/>
                </a:solidFill>
              </a:rPr>
              <a:t> Meats/Meat Alternates</a:t>
            </a:r>
          </a:p>
          <a:p>
            <a:pPr lvl="0">
              <a:defRPr/>
            </a:pPr>
            <a:r>
              <a:rPr lang="en-US" sz="2300" dirty="0">
                <a:solidFill>
                  <a:prstClr val="black"/>
                </a:solidFill>
              </a:rPr>
              <a:t>1.5 oz eq Grains </a:t>
            </a:r>
          </a:p>
          <a:p>
            <a:pPr>
              <a:lnSpc>
                <a:spcPct val="50000"/>
              </a:lnSpc>
            </a:pPr>
            <a:r>
              <a:rPr lang="en-US" sz="2000" b="1" dirty="0"/>
              <a:t>	</a:t>
            </a:r>
          </a:p>
          <a:p>
            <a:pPr lvl="0">
              <a:defRPr/>
            </a:pPr>
            <a:r>
              <a:rPr lang="en-US" sz="2300" b="1" dirty="0">
                <a:solidFill>
                  <a:srgbClr val="FF0000"/>
                </a:solidFill>
              </a:rPr>
              <a:t>Carrots</a:t>
            </a:r>
          </a:p>
          <a:p>
            <a:pPr lvl="0">
              <a:defRPr/>
            </a:pPr>
            <a:r>
              <a:rPr lang="en-US" sz="2300" dirty="0">
                <a:solidFill>
                  <a:prstClr val="black"/>
                </a:solidFill>
              </a:rPr>
              <a:t>½ cup Red/Orange Vegetable</a:t>
            </a:r>
          </a:p>
          <a:p>
            <a:pPr>
              <a:lnSpc>
                <a:spcPct val="50000"/>
              </a:lnSpc>
            </a:pPr>
            <a:r>
              <a:rPr lang="en-US" sz="2000" b="1" dirty="0"/>
              <a:t>	</a:t>
            </a:r>
          </a:p>
          <a:p>
            <a:pPr lvl="0">
              <a:defRPr/>
            </a:pPr>
            <a:r>
              <a:rPr lang="en-US" sz="2300" b="1" dirty="0">
                <a:solidFill>
                  <a:srgbClr val="FF0000"/>
                </a:solidFill>
              </a:rPr>
              <a:t>Bean Salad</a:t>
            </a:r>
          </a:p>
          <a:p>
            <a:pPr lvl="0">
              <a:defRPr/>
            </a:pPr>
            <a:r>
              <a:rPr lang="en-US" sz="2300" dirty="0">
                <a:solidFill>
                  <a:prstClr val="black"/>
                </a:solidFill>
              </a:rPr>
              <a:t>½ cup Beans, Peas, and Lentils</a:t>
            </a:r>
          </a:p>
          <a:p>
            <a:pPr lvl="0">
              <a:defRPr/>
            </a:pPr>
            <a:r>
              <a:rPr lang="en-US" sz="2300" dirty="0">
                <a:solidFill>
                  <a:prstClr val="black"/>
                </a:solidFill>
              </a:rPr>
              <a:t>¼ cup Other Vegetable </a:t>
            </a:r>
          </a:p>
          <a:p>
            <a:pPr lvl="0">
              <a:lnSpc>
                <a:spcPct val="50000"/>
              </a:lnSpc>
              <a:defRPr/>
            </a:pPr>
            <a:endParaRPr lang="en-US" sz="2000" dirty="0">
              <a:solidFill>
                <a:prstClr val="black"/>
              </a:solidFill>
            </a:endParaRPr>
          </a:p>
          <a:p>
            <a:pPr lvl="0">
              <a:defRPr/>
            </a:pPr>
            <a:r>
              <a:rPr lang="en-US" sz="2300" b="1" dirty="0">
                <a:solidFill>
                  <a:srgbClr val="FF0000"/>
                </a:solidFill>
              </a:rPr>
              <a:t>Milk</a:t>
            </a:r>
            <a:r>
              <a:rPr lang="en-US" sz="2300" b="1" dirty="0">
                <a:solidFill>
                  <a:prstClr val="black"/>
                </a:solidFill>
              </a:rPr>
              <a:t> </a:t>
            </a:r>
          </a:p>
          <a:p>
            <a:pPr lvl="0">
              <a:defRPr/>
            </a:pPr>
            <a:r>
              <a:rPr lang="en-US" sz="2300" dirty="0">
                <a:solidFill>
                  <a:prstClr val="black"/>
                </a:solidFill>
              </a:rPr>
              <a:t>1 cup Milk</a:t>
            </a:r>
          </a:p>
        </p:txBody>
      </p:sp>
      <p:pic>
        <p:nvPicPr>
          <p:cNvPr id="10" name="Picture 9"/>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76197" y="2015931"/>
            <a:ext cx="1112521" cy="3853589"/>
          </a:xfrm>
          <a:prstGeom prst="rect">
            <a:avLst/>
          </a:prstGeom>
        </p:spPr>
      </p:pic>
      <p:sp>
        <p:nvSpPr>
          <p:cNvPr id="11" name="Content Placeholder 2"/>
          <p:cNvSpPr>
            <a:spLocks noGrp="1"/>
          </p:cNvSpPr>
          <p:nvPr>
            <p:ph idx="1"/>
          </p:nvPr>
        </p:nvSpPr>
        <p:spPr>
          <a:xfrm>
            <a:off x="5715000" y="3483817"/>
            <a:ext cx="2961284" cy="1081780"/>
          </a:xfrm>
        </p:spPr>
        <p:txBody>
          <a:bodyPr/>
          <a:lstStyle/>
          <a:p>
            <a:pPr marL="0" lvl="0" indent="0">
              <a:lnSpc>
                <a:spcPct val="100000"/>
              </a:lnSpc>
              <a:spcBef>
                <a:spcPts val="0"/>
              </a:spcBef>
              <a:buNone/>
            </a:pPr>
            <a:r>
              <a:rPr lang="en-US" sz="2400" dirty="0">
                <a:solidFill>
                  <a:srgbClr val="666699"/>
                </a:solidFill>
              </a:rPr>
              <a:t>Reimbursable Meal</a:t>
            </a:r>
          </a:p>
          <a:p>
            <a:pPr marL="0" lvl="0" indent="0">
              <a:lnSpc>
                <a:spcPct val="100000"/>
              </a:lnSpc>
              <a:spcBef>
                <a:spcPts val="0"/>
              </a:spcBef>
              <a:buNone/>
            </a:pPr>
            <a:r>
              <a:rPr lang="en-US" sz="2400" dirty="0"/>
              <a:t>____ Yes ____ No</a:t>
            </a:r>
          </a:p>
          <a:p>
            <a:pPr marL="0" indent="0">
              <a:buNone/>
            </a:pPr>
            <a:endParaRPr lang="en-US" dirty="0"/>
          </a:p>
        </p:txBody>
      </p:sp>
    </p:spTree>
    <p:extLst>
      <p:ext uri="{BB962C8B-B14F-4D97-AF65-F5344CB8AC3E}">
        <p14:creationId xmlns:p14="http://schemas.microsoft.com/office/powerpoint/2010/main" val="31082825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K–8 Lunch Speed Round 5</a:t>
            </a:r>
          </a:p>
        </p:txBody>
      </p:sp>
      <p:graphicFrame>
        <p:nvGraphicFramePr>
          <p:cNvPr id="4" name="Table 3"/>
          <p:cNvGraphicFramePr>
            <a:graphicFrameLocks noGrp="1"/>
          </p:cNvGraphicFramePr>
          <p:nvPr>
            <p:extLst>
              <p:ext uri="{D42A27DB-BD31-4B8C-83A1-F6EECF244321}">
                <p14:modId xmlns:p14="http://schemas.microsoft.com/office/powerpoint/2010/main" val="108552179"/>
              </p:ext>
            </p:extLst>
          </p:nvPr>
        </p:nvGraphicFramePr>
        <p:xfrm>
          <a:off x="5553182" y="2209801"/>
          <a:ext cx="3286017" cy="3429000"/>
        </p:xfrm>
        <a:graphic>
          <a:graphicData uri="http://schemas.openxmlformats.org/drawingml/2006/table">
            <a:tbl>
              <a:tblPr firstRow="1" bandRow="1">
                <a:tableStyleId>{5C22544A-7EE6-4342-B048-85BDC9FD1C3A}</a:tableStyleId>
              </a:tblPr>
              <a:tblGrid>
                <a:gridCol w="3286017">
                  <a:extLst>
                    <a:ext uri="{9D8B030D-6E8A-4147-A177-3AD203B41FA5}">
                      <a16:colId xmlns:a16="http://schemas.microsoft.com/office/drawing/2014/main" val="20000"/>
                    </a:ext>
                  </a:extLst>
                </a:gridCol>
              </a:tblGrid>
              <a:tr h="3429000">
                <a:tc>
                  <a:txBody>
                    <a:bodyPr/>
                    <a:lstStyle/>
                    <a:p>
                      <a:endParaRPr lang="en-US" dirty="0">
                        <a:hlinkClick r:id="" action="ppaction://noaction"/>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316537596"/>
              </p:ext>
            </p:extLst>
          </p:nvPr>
        </p:nvGraphicFramePr>
        <p:xfrm>
          <a:off x="152399" y="2209801"/>
          <a:ext cx="5399685" cy="3429000"/>
        </p:xfrm>
        <a:graphic>
          <a:graphicData uri="http://schemas.openxmlformats.org/drawingml/2006/table">
            <a:tbl>
              <a:tblPr firstRow="1" bandRow="1">
                <a:tableStyleId>{5C22544A-7EE6-4342-B048-85BDC9FD1C3A}</a:tableStyleId>
              </a:tblPr>
              <a:tblGrid>
                <a:gridCol w="5399685">
                  <a:extLst>
                    <a:ext uri="{9D8B030D-6E8A-4147-A177-3AD203B41FA5}">
                      <a16:colId xmlns:a16="http://schemas.microsoft.com/office/drawing/2014/main" val="20000"/>
                    </a:ext>
                  </a:extLst>
                </a:gridCol>
              </a:tblGrid>
              <a:tr h="3429000">
                <a:tc>
                  <a:txBody>
                    <a:bodyPr/>
                    <a:lstStyle/>
                    <a:p>
                      <a:endParaRPr lang="en-US" dirty="0">
                        <a:hlinkClick r:id="" action="ppaction://noaction"/>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9" name="Rectangle 8"/>
          <p:cNvSpPr/>
          <p:nvPr/>
        </p:nvSpPr>
        <p:spPr>
          <a:xfrm>
            <a:off x="1286963" y="2254241"/>
            <a:ext cx="4426939" cy="3046988"/>
          </a:xfrm>
          <a:prstGeom prst="rect">
            <a:avLst/>
          </a:prstGeom>
          <a:noFill/>
        </p:spPr>
        <p:txBody>
          <a:bodyPr wrap="square">
            <a:spAutoFit/>
          </a:bodyPr>
          <a:lstStyle/>
          <a:p>
            <a:r>
              <a:rPr lang="en-US" sz="2400" b="1" dirty="0">
                <a:solidFill>
                  <a:srgbClr val="FF0000"/>
                </a:solidFill>
              </a:rPr>
              <a:t>Hummus</a:t>
            </a:r>
          </a:p>
          <a:p>
            <a:r>
              <a:rPr lang="en-US" sz="2400" dirty="0"/>
              <a:t>2 </a:t>
            </a:r>
            <a:r>
              <a:rPr lang="en-US" sz="2400" dirty="0" err="1"/>
              <a:t>oz</a:t>
            </a:r>
            <a:r>
              <a:rPr lang="en-US" sz="2400" dirty="0"/>
              <a:t> Meats/Meat Alternates</a:t>
            </a:r>
          </a:p>
          <a:p>
            <a:r>
              <a:rPr lang="en-US" sz="2400" b="1" dirty="0">
                <a:solidFill>
                  <a:srgbClr val="FF0000"/>
                </a:solidFill>
              </a:rPr>
              <a:t>WW Pita		</a:t>
            </a:r>
          </a:p>
          <a:p>
            <a:r>
              <a:rPr lang="en-US" sz="2400" dirty="0"/>
              <a:t>1 oz eq Grain</a:t>
            </a:r>
          </a:p>
          <a:p>
            <a:r>
              <a:rPr lang="en-US" sz="2400" b="1" dirty="0">
                <a:solidFill>
                  <a:srgbClr val="FF0000"/>
                </a:solidFill>
              </a:rPr>
              <a:t>Bean Salad</a:t>
            </a:r>
          </a:p>
          <a:p>
            <a:r>
              <a:rPr lang="en-US" sz="2400" dirty="0"/>
              <a:t>½ cup Beans, Peas, and Lentils</a:t>
            </a:r>
          </a:p>
          <a:p>
            <a:r>
              <a:rPr lang="en-US" sz="2400" dirty="0"/>
              <a:t>¼ cup Other Vegetable </a:t>
            </a:r>
          </a:p>
        </p:txBody>
      </p:sp>
      <p:pic>
        <p:nvPicPr>
          <p:cNvPr id="10" name="Picture 3"/>
          <p:cNvPicPr>
            <a:picLocks noChangeAspect="1" noChangeArrowheads="1"/>
          </p:cNvPicPr>
          <p:nvPr/>
        </p:nvPicPr>
        <p:blipFill>
          <a:blip r:embed="rId2" cstate="screen">
            <a:extLst>
              <a:ext uri="{28A0092B-C50C-407E-A947-70E740481C1C}">
                <a14:useLocalDpi xmlns:a14="http://schemas.microsoft.com/office/drawing/2010/main" val="0"/>
              </a:ext>
            </a:extLst>
          </a:blip>
          <a:stretch>
            <a:fillRect/>
          </a:stretch>
        </p:blipFill>
        <p:spPr bwMode="auto">
          <a:xfrm>
            <a:off x="250955" y="2836731"/>
            <a:ext cx="1067238" cy="1752600"/>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2"/>
          <p:cNvSpPr>
            <a:spLocks noGrp="1"/>
          </p:cNvSpPr>
          <p:nvPr>
            <p:ph idx="1"/>
          </p:nvPr>
        </p:nvSpPr>
        <p:spPr>
          <a:xfrm>
            <a:off x="5715000" y="3483817"/>
            <a:ext cx="2961284" cy="1081780"/>
          </a:xfrm>
        </p:spPr>
        <p:txBody>
          <a:bodyPr/>
          <a:lstStyle/>
          <a:p>
            <a:pPr marL="0" lvl="0" indent="0">
              <a:lnSpc>
                <a:spcPct val="100000"/>
              </a:lnSpc>
              <a:spcBef>
                <a:spcPts val="0"/>
              </a:spcBef>
              <a:buNone/>
            </a:pPr>
            <a:r>
              <a:rPr lang="en-US" sz="2400" dirty="0">
                <a:solidFill>
                  <a:srgbClr val="666699"/>
                </a:solidFill>
              </a:rPr>
              <a:t>Reimbursable Meal</a:t>
            </a:r>
          </a:p>
          <a:p>
            <a:pPr marL="0" lvl="0" indent="0">
              <a:lnSpc>
                <a:spcPct val="100000"/>
              </a:lnSpc>
              <a:spcBef>
                <a:spcPts val="0"/>
              </a:spcBef>
              <a:buNone/>
            </a:pPr>
            <a:r>
              <a:rPr lang="en-US" sz="2400" dirty="0"/>
              <a:t>____ Yes ____ No</a:t>
            </a:r>
          </a:p>
          <a:p>
            <a:pPr marL="0" indent="0">
              <a:buNone/>
            </a:pPr>
            <a:endParaRPr lang="en-US" dirty="0"/>
          </a:p>
        </p:txBody>
      </p:sp>
    </p:spTree>
    <p:extLst>
      <p:ext uri="{BB962C8B-B14F-4D97-AF65-F5344CB8AC3E}">
        <p14:creationId xmlns:p14="http://schemas.microsoft.com/office/powerpoint/2010/main" val="1973600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K–8 Lunch Speed Round 6</a:t>
            </a:r>
          </a:p>
        </p:txBody>
      </p:sp>
      <p:graphicFrame>
        <p:nvGraphicFramePr>
          <p:cNvPr id="4" name="Table 3"/>
          <p:cNvGraphicFramePr>
            <a:graphicFrameLocks noGrp="1"/>
          </p:cNvGraphicFramePr>
          <p:nvPr>
            <p:extLst>
              <p:ext uri="{D42A27DB-BD31-4B8C-83A1-F6EECF244321}">
                <p14:modId xmlns:p14="http://schemas.microsoft.com/office/powerpoint/2010/main" val="3384307594"/>
              </p:ext>
            </p:extLst>
          </p:nvPr>
        </p:nvGraphicFramePr>
        <p:xfrm>
          <a:off x="6019800" y="2209800"/>
          <a:ext cx="2971800" cy="3886200"/>
        </p:xfrm>
        <a:graphic>
          <a:graphicData uri="http://schemas.openxmlformats.org/drawingml/2006/table">
            <a:tbl>
              <a:tblPr firstRow="1" bandRow="1">
                <a:tableStyleId>{5C22544A-7EE6-4342-B048-85BDC9FD1C3A}</a:tableStyleId>
              </a:tblPr>
              <a:tblGrid>
                <a:gridCol w="2971800">
                  <a:extLst>
                    <a:ext uri="{9D8B030D-6E8A-4147-A177-3AD203B41FA5}">
                      <a16:colId xmlns:a16="http://schemas.microsoft.com/office/drawing/2014/main" val="20000"/>
                    </a:ext>
                  </a:extLst>
                </a:gridCol>
              </a:tblGrid>
              <a:tr h="3886200">
                <a:tc>
                  <a:txBody>
                    <a:bodyPr/>
                    <a:lstStyle/>
                    <a:p>
                      <a:endParaRPr lang="en-US" dirty="0">
                        <a:hlinkClick r:id="" action="ppaction://noaction"/>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717644793"/>
              </p:ext>
            </p:extLst>
          </p:nvPr>
        </p:nvGraphicFramePr>
        <p:xfrm>
          <a:off x="89647" y="2209800"/>
          <a:ext cx="5930153" cy="3886200"/>
        </p:xfrm>
        <a:graphic>
          <a:graphicData uri="http://schemas.openxmlformats.org/drawingml/2006/table">
            <a:tbl>
              <a:tblPr firstRow="1" bandRow="1">
                <a:tableStyleId>{5C22544A-7EE6-4342-B048-85BDC9FD1C3A}</a:tableStyleId>
              </a:tblPr>
              <a:tblGrid>
                <a:gridCol w="5930153">
                  <a:extLst>
                    <a:ext uri="{9D8B030D-6E8A-4147-A177-3AD203B41FA5}">
                      <a16:colId xmlns:a16="http://schemas.microsoft.com/office/drawing/2014/main" val="20000"/>
                    </a:ext>
                  </a:extLst>
                </a:gridCol>
              </a:tblGrid>
              <a:tr h="3886200">
                <a:tc>
                  <a:txBody>
                    <a:bodyPr/>
                    <a:lstStyle/>
                    <a:p>
                      <a:endParaRPr lang="en-US" dirty="0">
                        <a:hlinkClick r:id="" action="ppaction://noaction"/>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9" name="Rectangle 8"/>
          <p:cNvSpPr/>
          <p:nvPr/>
        </p:nvSpPr>
        <p:spPr>
          <a:xfrm>
            <a:off x="2267148" y="2209800"/>
            <a:ext cx="7216130" cy="4124206"/>
          </a:xfrm>
          <a:prstGeom prst="rect">
            <a:avLst/>
          </a:prstGeom>
          <a:noFill/>
        </p:spPr>
        <p:txBody>
          <a:bodyPr wrap="square">
            <a:spAutoFit/>
          </a:bodyPr>
          <a:lstStyle/>
          <a:p>
            <a:r>
              <a:rPr lang="en-US" sz="2200" b="1" dirty="0">
                <a:solidFill>
                  <a:srgbClr val="FF0000"/>
                </a:solidFill>
              </a:rPr>
              <a:t>Fish Taco</a:t>
            </a:r>
          </a:p>
          <a:p>
            <a:r>
              <a:rPr lang="en-US" sz="2200" dirty="0"/>
              <a:t>2 </a:t>
            </a:r>
            <a:r>
              <a:rPr lang="en-US" sz="2200" dirty="0" err="1"/>
              <a:t>oz</a:t>
            </a:r>
            <a:r>
              <a:rPr lang="en-US" sz="2200" dirty="0"/>
              <a:t> Meats/Meat Alternates</a:t>
            </a:r>
          </a:p>
          <a:p>
            <a:endParaRPr lang="en-US" sz="2200" dirty="0"/>
          </a:p>
          <a:p>
            <a:r>
              <a:rPr lang="en-US" sz="2200" b="1" dirty="0">
                <a:solidFill>
                  <a:srgbClr val="FF0000"/>
                </a:solidFill>
              </a:rPr>
              <a:t>WW Tortilla</a:t>
            </a:r>
          </a:p>
          <a:p>
            <a:r>
              <a:rPr lang="en-US" sz="2200" dirty="0"/>
              <a:t>1 oz eq Grain</a:t>
            </a:r>
          </a:p>
          <a:p>
            <a:endParaRPr lang="en-US" sz="2200" dirty="0"/>
          </a:p>
          <a:p>
            <a:r>
              <a:rPr lang="en-US" sz="2200" b="1" dirty="0">
                <a:solidFill>
                  <a:srgbClr val="FF0000"/>
                </a:solidFill>
              </a:rPr>
              <a:t>Cole Slaw </a:t>
            </a:r>
            <a:endParaRPr lang="en-US" sz="2200" dirty="0">
              <a:solidFill>
                <a:srgbClr val="FF0000"/>
              </a:solidFill>
            </a:endParaRPr>
          </a:p>
          <a:p>
            <a:r>
              <a:rPr lang="en-US" sz="2200" dirty="0"/>
              <a:t>¼ cup Other Vegetable</a:t>
            </a:r>
          </a:p>
          <a:p>
            <a:endParaRPr lang="en-US" sz="2200" dirty="0"/>
          </a:p>
          <a:p>
            <a:r>
              <a:rPr lang="en-US" sz="2200" b="1" dirty="0">
                <a:solidFill>
                  <a:srgbClr val="FF0000"/>
                </a:solidFill>
              </a:rPr>
              <a:t>Milk</a:t>
            </a:r>
          </a:p>
          <a:p>
            <a:r>
              <a:rPr lang="en-US" sz="2200" dirty="0"/>
              <a:t>1 cup Milk </a:t>
            </a:r>
          </a:p>
          <a:p>
            <a:endParaRPr lang="en-US" sz="2000" dirty="0"/>
          </a:p>
        </p:txBody>
      </p:sp>
      <p:pic>
        <p:nvPicPr>
          <p:cNvPr id="10" name="Picture 3"/>
          <p:cNvPicPr>
            <a:picLocks noChangeAspect="1" noChangeArrowheads="1"/>
          </p:cNvPicPr>
          <p:nvPr/>
        </p:nvPicPr>
        <p:blipFill>
          <a:blip r:embed="rId2" cstate="screen">
            <a:extLst>
              <a:ext uri="{28A0092B-C50C-407E-A947-70E740481C1C}">
                <a14:useLocalDpi xmlns:a14="http://schemas.microsoft.com/office/drawing/2010/main" val="0"/>
              </a:ext>
            </a:extLst>
          </a:blip>
          <a:stretch>
            <a:fillRect/>
          </a:stretch>
        </p:blipFill>
        <p:spPr bwMode="auto">
          <a:xfrm>
            <a:off x="152400" y="2514600"/>
            <a:ext cx="2114747" cy="3472797"/>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2"/>
          <p:cNvSpPr txBox="1">
            <a:spLocks/>
          </p:cNvSpPr>
          <p:nvPr/>
        </p:nvSpPr>
        <p:spPr>
          <a:xfrm>
            <a:off x="6093069" y="3454413"/>
            <a:ext cx="2961284" cy="10817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6C9E32"/>
              </a:buClr>
              <a:buFont typeface="Arial" panose="020B0604020202020204" pitchFamily="34" charset="0"/>
              <a:buChar char="•"/>
              <a:defRPr sz="28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Clr>
                <a:srgbClr val="6C9E32"/>
              </a:buClr>
              <a:buFont typeface="Arial" panose="020B0604020202020204" pitchFamily="34" charset="0"/>
              <a:buChar char="•"/>
              <a:defRPr sz="24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Clr>
                <a:srgbClr val="6C9E32"/>
              </a:buClr>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00000"/>
              </a:lnSpc>
              <a:spcBef>
                <a:spcPts val="0"/>
              </a:spcBef>
              <a:spcAft>
                <a:spcPts val="0"/>
              </a:spcAft>
              <a:buFont typeface="Arial" panose="020B0604020202020204" pitchFamily="34" charset="0"/>
              <a:buNone/>
            </a:pPr>
            <a:r>
              <a:rPr lang="en-US" sz="2400" dirty="0">
                <a:solidFill>
                  <a:srgbClr val="666699"/>
                </a:solidFill>
              </a:rPr>
              <a:t>Reimbursable Meal</a:t>
            </a:r>
          </a:p>
          <a:p>
            <a:pPr marL="0" indent="0" fontAlgn="auto">
              <a:lnSpc>
                <a:spcPct val="100000"/>
              </a:lnSpc>
              <a:spcBef>
                <a:spcPts val="0"/>
              </a:spcBef>
              <a:spcAft>
                <a:spcPts val="0"/>
              </a:spcAft>
              <a:buFont typeface="Arial" panose="020B0604020202020204" pitchFamily="34" charset="0"/>
              <a:buNone/>
            </a:pPr>
            <a:r>
              <a:rPr lang="en-US" sz="2400" dirty="0"/>
              <a:t>____ Yes ____ No</a:t>
            </a:r>
          </a:p>
          <a:p>
            <a:pPr marL="0" indent="0" fontAlgn="auto">
              <a:spcAft>
                <a:spcPts val="0"/>
              </a:spcAft>
              <a:buFont typeface="Arial" panose="020B0604020202020204" pitchFamily="34" charset="0"/>
              <a:buNone/>
            </a:pPr>
            <a:endParaRPr lang="en-US" dirty="0"/>
          </a:p>
        </p:txBody>
      </p:sp>
    </p:spTree>
    <p:extLst>
      <p:ext uri="{BB962C8B-B14F-4D97-AF65-F5344CB8AC3E}">
        <p14:creationId xmlns:p14="http://schemas.microsoft.com/office/powerpoint/2010/main" val="79565542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K–8 Lunch Speed Round 7</a:t>
            </a:r>
          </a:p>
        </p:txBody>
      </p:sp>
      <p:graphicFrame>
        <p:nvGraphicFramePr>
          <p:cNvPr id="4" name="Table 3"/>
          <p:cNvGraphicFramePr>
            <a:graphicFrameLocks noGrp="1"/>
          </p:cNvGraphicFramePr>
          <p:nvPr/>
        </p:nvGraphicFramePr>
        <p:xfrm>
          <a:off x="5943600" y="2057400"/>
          <a:ext cx="3048000" cy="379431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tblGrid>
              <a:tr h="3794310">
                <a:tc>
                  <a:txBody>
                    <a:bodyPr/>
                    <a:lstStyle/>
                    <a:p>
                      <a:endParaRPr lang="en-US" dirty="0">
                        <a:hlinkClick r:id="" action="ppaction://noaction"/>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8" name="Table 7"/>
          <p:cNvGraphicFramePr>
            <a:graphicFrameLocks noGrp="1"/>
          </p:cNvGraphicFramePr>
          <p:nvPr/>
        </p:nvGraphicFramePr>
        <p:xfrm>
          <a:off x="152400" y="2057400"/>
          <a:ext cx="5791200" cy="3794311"/>
        </p:xfrm>
        <a:graphic>
          <a:graphicData uri="http://schemas.openxmlformats.org/drawingml/2006/table">
            <a:tbl>
              <a:tblPr firstRow="1" bandRow="1">
                <a:tableStyleId>{5C22544A-7EE6-4342-B048-85BDC9FD1C3A}</a:tableStyleId>
              </a:tblPr>
              <a:tblGrid>
                <a:gridCol w="5791200">
                  <a:extLst>
                    <a:ext uri="{9D8B030D-6E8A-4147-A177-3AD203B41FA5}">
                      <a16:colId xmlns:a16="http://schemas.microsoft.com/office/drawing/2014/main" val="20000"/>
                    </a:ext>
                  </a:extLst>
                </a:gridCol>
              </a:tblGrid>
              <a:tr h="3794311">
                <a:tc>
                  <a:txBody>
                    <a:bodyPr/>
                    <a:lstStyle/>
                    <a:p>
                      <a:endParaRPr lang="en-US" dirty="0">
                        <a:hlinkClick r:id="" action="ppaction://noaction"/>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9" name="Rectangle 8"/>
          <p:cNvSpPr/>
          <p:nvPr/>
        </p:nvSpPr>
        <p:spPr>
          <a:xfrm>
            <a:off x="1780768" y="2272539"/>
            <a:ext cx="7294855" cy="3277820"/>
          </a:xfrm>
          <a:prstGeom prst="rect">
            <a:avLst/>
          </a:prstGeom>
          <a:noFill/>
        </p:spPr>
        <p:txBody>
          <a:bodyPr wrap="square" lIns="91440" tIns="45720" rIns="91440" bIns="45720" anchor="t">
            <a:spAutoFit/>
          </a:bodyPr>
          <a:lstStyle/>
          <a:p>
            <a:r>
              <a:rPr lang="en-US" sz="2300" b="1" dirty="0">
                <a:solidFill>
                  <a:srgbClr val="FF0000"/>
                </a:solidFill>
              </a:rPr>
              <a:t>WW Spaghetti and Marinara</a:t>
            </a:r>
          </a:p>
          <a:p>
            <a:r>
              <a:rPr lang="en-US" sz="2300" dirty="0">
                <a:latin typeface="Arial"/>
                <a:cs typeface="Arial"/>
              </a:rPr>
              <a:t>1 oz eq Grains</a:t>
            </a:r>
            <a:endParaRPr lang="en-US" sz="2300" dirty="0">
              <a:cs typeface="Arial"/>
            </a:endParaRPr>
          </a:p>
          <a:p>
            <a:r>
              <a:rPr lang="en-US" sz="2300" dirty="0"/>
              <a:t>¼ cup Red/Orange Vegetable</a:t>
            </a:r>
          </a:p>
          <a:p>
            <a:r>
              <a:rPr lang="en-US" sz="2300" b="1" dirty="0"/>
              <a:t>	</a:t>
            </a:r>
          </a:p>
          <a:p>
            <a:r>
              <a:rPr lang="en-US" sz="2300" b="1" dirty="0">
                <a:solidFill>
                  <a:srgbClr val="FF0000"/>
                </a:solidFill>
              </a:rPr>
              <a:t>Broccoli</a:t>
            </a:r>
          </a:p>
          <a:p>
            <a:r>
              <a:rPr lang="en-US" sz="2300" dirty="0"/>
              <a:t>¾ cup Dark Green Vegetable</a:t>
            </a:r>
          </a:p>
          <a:p>
            <a:r>
              <a:rPr lang="en-US" sz="2300" b="1" dirty="0"/>
              <a:t>	</a:t>
            </a:r>
            <a:r>
              <a:rPr lang="en-US" sz="2300" dirty="0"/>
              <a:t>	</a:t>
            </a:r>
          </a:p>
          <a:p>
            <a:r>
              <a:rPr lang="en-US" sz="2300" b="1" dirty="0">
                <a:solidFill>
                  <a:srgbClr val="FF0000"/>
                </a:solidFill>
              </a:rPr>
              <a:t>Fresh Orange </a:t>
            </a:r>
          </a:p>
          <a:p>
            <a:r>
              <a:rPr lang="en-US" sz="2300" dirty="0"/>
              <a:t>½ cup Fruit</a:t>
            </a:r>
          </a:p>
        </p:txBody>
      </p:sp>
      <p:sp>
        <p:nvSpPr>
          <p:cNvPr id="11" name="Content Placeholder 2"/>
          <p:cNvSpPr txBox="1">
            <a:spLocks/>
          </p:cNvSpPr>
          <p:nvPr/>
        </p:nvSpPr>
        <p:spPr>
          <a:xfrm>
            <a:off x="6072328" y="3413665"/>
            <a:ext cx="2961284" cy="10817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6C9E32"/>
              </a:buClr>
              <a:buFont typeface="Arial" panose="020B0604020202020204" pitchFamily="34" charset="0"/>
              <a:buChar char="•"/>
              <a:defRPr sz="28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Clr>
                <a:srgbClr val="6C9E32"/>
              </a:buClr>
              <a:buFont typeface="Arial" panose="020B0604020202020204" pitchFamily="34" charset="0"/>
              <a:buChar char="•"/>
              <a:defRPr sz="24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Clr>
                <a:srgbClr val="6C9E32"/>
              </a:buClr>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00000"/>
              </a:lnSpc>
              <a:spcBef>
                <a:spcPts val="0"/>
              </a:spcBef>
              <a:spcAft>
                <a:spcPts val="0"/>
              </a:spcAft>
              <a:buFont typeface="Arial" panose="020B0604020202020204" pitchFamily="34" charset="0"/>
              <a:buNone/>
            </a:pPr>
            <a:r>
              <a:rPr lang="en-US" sz="2400" dirty="0">
                <a:solidFill>
                  <a:srgbClr val="666699"/>
                </a:solidFill>
              </a:rPr>
              <a:t>Reimbursable Meal</a:t>
            </a:r>
          </a:p>
          <a:p>
            <a:pPr marL="0" indent="0" fontAlgn="auto">
              <a:lnSpc>
                <a:spcPct val="100000"/>
              </a:lnSpc>
              <a:spcBef>
                <a:spcPts val="0"/>
              </a:spcBef>
              <a:spcAft>
                <a:spcPts val="0"/>
              </a:spcAft>
              <a:buFont typeface="Arial" panose="020B0604020202020204" pitchFamily="34" charset="0"/>
              <a:buNone/>
            </a:pPr>
            <a:r>
              <a:rPr lang="en-US" sz="2400" dirty="0"/>
              <a:t>____ Yes ____ No</a:t>
            </a:r>
          </a:p>
          <a:p>
            <a:pPr marL="0" indent="0" fontAlgn="auto">
              <a:spcAft>
                <a:spcPts val="0"/>
              </a:spcAft>
              <a:buFont typeface="Arial" panose="020B0604020202020204" pitchFamily="34" charset="0"/>
              <a:buNone/>
            </a:pPr>
            <a:endParaRPr lang="en-US" dirty="0"/>
          </a:p>
        </p:txBody>
      </p: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49048" y="2272539"/>
            <a:ext cx="1531720" cy="3426471"/>
          </a:xfrm>
          <a:prstGeom prst="rect">
            <a:avLst/>
          </a:prstGeom>
        </p:spPr>
      </p:pic>
    </p:spTree>
    <p:extLst>
      <p:ext uri="{BB962C8B-B14F-4D97-AF65-F5344CB8AC3E}">
        <p14:creationId xmlns:p14="http://schemas.microsoft.com/office/powerpoint/2010/main" val="326204499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K–8 Lunch Speed Round 8</a:t>
            </a:r>
          </a:p>
        </p:txBody>
      </p:sp>
      <p:graphicFrame>
        <p:nvGraphicFramePr>
          <p:cNvPr id="4" name="Table 3"/>
          <p:cNvGraphicFramePr>
            <a:graphicFrameLocks noGrp="1"/>
          </p:cNvGraphicFramePr>
          <p:nvPr>
            <p:extLst>
              <p:ext uri="{D42A27DB-BD31-4B8C-83A1-F6EECF244321}">
                <p14:modId xmlns:p14="http://schemas.microsoft.com/office/powerpoint/2010/main" val="3370995360"/>
              </p:ext>
            </p:extLst>
          </p:nvPr>
        </p:nvGraphicFramePr>
        <p:xfrm>
          <a:off x="6072328" y="2057400"/>
          <a:ext cx="2843072" cy="3794310"/>
        </p:xfrm>
        <a:graphic>
          <a:graphicData uri="http://schemas.openxmlformats.org/drawingml/2006/table">
            <a:tbl>
              <a:tblPr firstRow="1" bandRow="1">
                <a:tableStyleId>{5C22544A-7EE6-4342-B048-85BDC9FD1C3A}</a:tableStyleId>
              </a:tblPr>
              <a:tblGrid>
                <a:gridCol w="2843072">
                  <a:extLst>
                    <a:ext uri="{9D8B030D-6E8A-4147-A177-3AD203B41FA5}">
                      <a16:colId xmlns:a16="http://schemas.microsoft.com/office/drawing/2014/main" val="20000"/>
                    </a:ext>
                  </a:extLst>
                </a:gridCol>
              </a:tblGrid>
              <a:tr h="3794310">
                <a:tc>
                  <a:txBody>
                    <a:bodyPr/>
                    <a:lstStyle/>
                    <a:p>
                      <a:endParaRPr lang="en-US" dirty="0">
                        <a:hlinkClick r:id="" action="ppaction://noaction"/>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424696842"/>
              </p:ext>
            </p:extLst>
          </p:nvPr>
        </p:nvGraphicFramePr>
        <p:xfrm>
          <a:off x="152400" y="2057400"/>
          <a:ext cx="5919928" cy="3794311"/>
        </p:xfrm>
        <a:graphic>
          <a:graphicData uri="http://schemas.openxmlformats.org/drawingml/2006/table">
            <a:tbl>
              <a:tblPr firstRow="1" bandRow="1">
                <a:tableStyleId>{5C22544A-7EE6-4342-B048-85BDC9FD1C3A}</a:tableStyleId>
              </a:tblPr>
              <a:tblGrid>
                <a:gridCol w="5919928">
                  <a:extLst>
                    <a:ext uri="{9D8B030D-6E8A-4147-A177-3AD203B41FA5}">
                      <a16:colId xmlns:a16="http://schemas.microsoft.com/office/drawing/2014/main" val="20000"/>
                    </a:ext>
                  </a:extLst>
                </a:gridCol>
              </a:tblGrid>
              <a:tr h="3794311">
                <a:tc>
                  <a:txBody>
                    <a:bodyPr/>
                    <a:lstStyle/>
                    <a:p>
                      <a:endParaRPr lang="en-US" dirty="0">
                        <a:hlinkClick r:id="" action="ppaction://noaction"/>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9" name="Rectangle 8"/>
          <p:cNvSpPr/>
          <p:nvPr/>
        </p:nvSpPr>
        <p:spPr>
          <a:xfrm>
            <a:off x="1805577" y="2191785"/>
            <a:ext cx="7344457" cy="3631763"/>
          </a:xfrm>
          <a:prstGeom prst="rect">
            <a:avLst/>
          </a:prstGeom>
          <a:noFill/>
        </p:spPr>
        <p:txBody>
          <a:bodyPr wrap="square">
            <a:spAutoFit/>
          </a:bodyPr>
          <a:lstStyle/>
          <a:p>
            <a:r>
              <a:rPr lang="en-US" sz="2300" b="1" dirty="0">
                <a:solidFill>
                  <a:srgbClr val="FF0000"/>
                </a:solidFill>
              </a:rPr>
              <a:t>Milk</a:t>
            </a:r>
          </a:p>
          <a:p>
            <a:r>
              <a:rPr lang="en-US" sz="2300" dirty="0"/>
              <a:t>1 cup Milk</a:t>
            </a:r>
          </a:p>
          <a:p>
            <a:r>
              <a:rPr lang="en-US" sz="2300" b="1" dirty="0"/>
              <a:t>	</a:t>
            </a:r>
          </a:p>
          <a:p>
            <a:r>
              <a:rPr lang="en-US" sz="2300" b="1" dirty="0">
                <a:solidFill>
                  <a:srgbClr val="FF0000"/>
                </a:solidFill>
              </a:rPr>
              <a:t>WW Spaghetti and Meat Balls</a:t>
            </a:r>
            <a:endParaRPr lang="en-US" sz="2300" dirty="0">
              <a:solidFill>
                <a:srgbClr val="FF0000"/>
              </a:solidFill>
            </a:endParaRPr>
          </a:p>
          <a:p>
            <a:r>
              <a:rPr lang="en-US" sz="2300" dirty="0"/>
              <a:t>2 </a:t>
            </a:r>
            <a:r>
              <a:rPr lang="en-US" sz="2300" dirty="0" err="1"/>
              <a:t>oz</a:t>
            </a:r>
            <a:r>
              <a:rPr lang="en-US" sz="2300" dirty="0"/>
              <a:t> Meats/Meat Alternates</a:t>
            </a:r>
          </a:p>
          <a:p>
            <a:r>
              <a:rPr lang="en-US" sz="2300" dirty="0"/>
              <a:t>1 oz eq Grain</a:t>
            </a:r>
          </a:p>
          <a:p>
            <a:r>
              <a:rPr lang="en-US" sz="2300" dirty="0"/>
              <a:t>¼ cup Red/Orange Vegetable</a:t>
            </a:r>
          </a:p>
          <a:p>
            <a:r>
              <a:rPr lang="en-US" sz="2300" b="1" dirty="0"/>
              <a:t>	</a:t>
            </a:r>
            <a:r>
              <a:rPr lang="en-US" sz="2300" dirty="0"/>
              <a:t>	</a:t>
            </a:r>
          </a:p>
          <a:p>
            <a:r>
              <a:rPr lang="en-US" sz="2300" b="1" dirty="0">
                <a:solidFill>
                  <a:srgbClr val="FF0000"/>
                </a:solidFill>
              </a:rPr>
              <a:t>Whole Grain-Rich Roll</a:t>
            </a:r>
          </a:p>
          <a:p>
            <a:r>
              <a:rPr lang="en-US" sz="2300" dirty="0"/>
              <a:t>1 oz eq Grain</a:t>
            </a:r>
          </a:p>
        </p:txBody>
      </p:sp>
      <p:pic>
        <p:nvPicPr>
          <p:cNvPr id="10" name="Picture 2"/>
          <p:cNvPicPr>
            <a:picLocks noChangeAspect="1" noChangeArrowheads="1"/>
          </p:cNvPicPr>
          <p:nvPr/>
        </p:nvPicPr>
        <p:blipFill>
          <a:blip r:embed="rId2" cstate="screen">
            <a:extLst>
              <a:ext uri="{28A0092B-C50C-407E-A947-70E740481C1C}">
                <a14:useLocalDpi xmlns:a14="http://schemas.microsoft.com/office/drawing/2010/main" val="0"/>
              </a:ext>
            </a:extLst>
          </a:blip>
          <a:stretch>
            <a:fillRect/>
          </a:stretch>
        </p:blipFill>
        <p:spPr bwMode="auto">
          <a:xfrm>
            <a:off x="205377" y="2133600"/>
            <a:ext cx="1547223" cy="3654325"/>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2"/>
          <p:cNvSpPr txBox="1">
            <a:spLocks/>
          </p:cNvSpPr>
          <p:nvPr/>
        </p:nvSpPr>
        <p:spPr>
          <a:xfrm>
            <a:off x="6072328" y="3413665"/>
            <a:ext cx="2961284" cy="10817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6C9E32"/>
              </a:buClr>
              <a:buFont typeface="Arial" panose="020B0604020202020204" pitchFamily="34" charset="0"/>
              <a:buChar char="•"/>
              <a:defRPr sz="28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Clr>
                <a:srgbClr val="6C9E32"/>
              </a:buClr>
              <a:buFont typeface="Arial" panose="020B0604020202020204" pitchFamily="34" charset="0"/>
              <a:buChar char="•"/>
              <a:defRPr sz="24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Clr>
                <a:srgbClr val="6C9E32"/>
              </a:buClr>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00000"/>
              </a:lnSpc>
              <a:spcBef>
                <a:spcPts val="0"/>
              </a:spcBef>
              <a:spcAft>
                <a:spcPts val="0"/>
              </a:spcAft>
              <a:buFont typeface="Arial" panose="020B0604020202020204" pitchFamily="34" charset="0"/>
              <a:buNone/>
            </a:pPr>
            <a:r>
              <a:rPr lang="en-US" sz="2400" dirty="0">
                <a:solidFill>
                  <a:srgbClr val="666699"/>
                </a:solidFill>
              </a:rPr>
              <a:t>Reimbursable Meal</a:t>
            </a:r>
          </a:p>
          <a:p>
            <a:pPr marL="0" indent="0" fontAlgn="auto">
              <a:lnSpc>
                <a:spcPct val="100000"/>
              </a:lnSpc>
              <a:spcBef>
                <a:spcPts val="0"/>
              </a:spcBef>
              <a:spcAft>
                <a:spcPts val="0"/>
              </a:spcAft>
              <a:buFont typeface="Arial" panose="020B0604020202020204" pitchFamily="34" charset="0"/>
              <a:buNone/>
            </a:pPr>
            <a:r>
              <a:rPr lang="en-US" sz="2400" dirty="0"/>
              <a:t>____ Yes ____ No</a:t>
            </a:r>
          </a:p>
          <a:p>
            <a:pPr marL="0" indent="0" fontAlgn="auto">
              <a:spcAft>
                <a:spcPts val="0"/>
              </a:spcAft>
              <a:buFont typeface="Arial" panose="020B0604020202020204" pitchFamily="34" charset="0"/>
              <a:buNone/>
            </a:pPr>
            <a:endParaRPr lang="en-US" dirty="0"/>
          </a:p>
        </p:txBody>
      </p:sp>
    </p:spTree>
    <p:extLst>
      <p:ext uri="{BB962C8B-B14F-4D97-AF65-F5344CB8AC3E}">
        <p14:creationId xmlns:p14="http://schemas.microsoft.com/office/powerpoint/2010/main" val="359748140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K–8 Lunch Speed Round 1 Answer</a:t>
            </a:r>
          </a:p>
        </p:txBody>
      </p:sp>
      <p:graphicFrame>
        <p:nvGraphicFramePr>
          <p:cNvPr id="4" name="Table 3"/>
          <p:cNvGraphicFramePr>
            <a:graphicFrameLocks noGrp="1"/>
          </p:cNvGraphicFramePr>
          <p:nvPr>
            <p:extLst>
              <p:ext uri="{D42A27DB-BD31-4B8C-83A1-F6EECF244321}">
                <p14:modId xmlns:p14="http://schemas.microsoft.com/office/powerpoint/2010/main" val="3480029520"/>
              </p:ext>
            </p:extLst>
          </p:nvPr>
        </p:nvGraphicFramePr>
        <p:xfrm>
          <a:off x="6172201" y="2514600"/>
          <a:ext cx="2895599" cy="3416320"/>
        </p:xfrm>
        <a:graphic>
          <a:graphicData uri="http://schemas.openxmlformats.org/drawingml/2006/table">
            <a:tbl>
              <a:tblPr firstRow="1" bandRow="1">
                <a:tableStyleId>{5C22544A-7EE6-4342-B048-85BDC9FD1C3A}</a:tableStyleId>
              </a:tblPr>
              <a:tblGrid>
                <a:gridCol w="2895599">
                  <a:extLst>
                    <a:ext uri="{9D8B030D-6E8A-4147-A177-3AD203B41FA5}">
                      <a16:colId xmlns:a16="http://schemas.microsoft.com/office/drawing/2014/main" val="20000"/>
                    </a:ext>
                  </a:extLst>
                </a:gridCol>
              </a:tblGrid>
              <a:tr h="3416320">
                <a:tc>
                  <a:txBody>
                    <a:bodyPr/>
                    <a:lstStyle/>
                    <a:p>
                      <a:endParaRPr lang="en-US" dirty="0">
                        <a:hlinkClick r:id="" action="ppaction://noaction"/>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7" name="Content Placeholder 2"/>
          <p:cNvSpPr txBox="1">
            <a:spLocks/>
          </p:cNvSpPr>
          <p:nvPr/>
        </p:nvSpPr>
        <p:spPr>
          <a:xfrm>
            <a:off x="6202682" y="3429000"/>
            <a:ext cx="2865118" cy="2249050"/>
          </a:xfrm>
          <a:prstGeom prst="rect">
            <a:avLst/>
          </a:prstGeom>
        </p:spPr>
        <p:txBody>
          <a:bodyPr vert="horz" lIns="91440" tIns="45720" rIns="91440" bIns="45720" rtlCol="0">
            <a:normAutofit fontScale="32500" lnSpcReduction="20000"/>
          </a:bodyPr>
          <a:lstStyle>
            <a:lvl1pPr marL="228600" indent="-228600" algn="l" defTabSz="914400" rtl="0" eaLnBrk="1" latinLnBrk="0" hangingPunct="1">
              <a:lnSpc>
                <a:spcPct val="90000"/>
              </a:lnSpc>
              <a:spcBef>
                <a:spcPts val="1000"/>
              </a:spcBef>
              <a:buClr>
                <a:srgbClr val="6C9E32"/>
              </a:buClr>
              <a:buFont typeface="Arial" panose="020B0604020202020204" pitchFamily="34" charset="0"/>
              <a:buChar char="•"/>
              <a:defRPr sz="28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Clr>
                <a:srgbClr val="6C9E32"/>
              </a:buClr>
              <a:buFont typeface="Arial" panose="020B0604020202020204" pitchFamily="34" charset="0"/>
              <a:buChar char="•"/>
              <a:defRPr sz="24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Clr>
                <a:srgbClr val="6C9E32"/>
              </a:buClr>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None/>
            </a:pPr>
            <a:r>
              <a:rPr lang="en-US" sz="6200" dirty="0">
                <a:solidFill>
                  <a:srgbClr val="666699"/>
                </a:solidFill>
              </a:rPr>
              <a:t>Not Reimbursable Meal</a:t>
            </a:r>
          </a:p>
          <a:p>
            <a:pPr>
              <a:lnSpc>
                <a:spcPct val="120000"/>
              </a:lnSpc>
            </a:pPr>
            <a:r>
              <a:rPr lang="en-US" sz="6200" dirty="0"/>
              <a:t>Only ¼  cup Vegetables </a:t>
            </a:r>
          </a:p>
          <a:p>
            <a:pPr>
              <a:lnSpc>
                <a:spcPct val="120000"/>
              </a:lnSpc>
            </a:pPr>
            <a:r>
              <a:rPr lang="en-US" sz="6200" dirty="0"/>
              <a:t>Must be ½ cup for a reimbursable meal</a:t>
            </a:r>
          </a:p>
          <a:p>
            <a:pPr marL="0" indent="0" fontAlgn="auto">
              <a:spcAft>
                <a:spcPts val="0"/>
              </a:spcAft>
              <a:buFont typeface="Arial" panose="020B0604020202020204" pitchFamily="34" charset="0"/>
              <a:buNone/>
            </a:pP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2685244351"/>
              </p:ext>
            </p:extLst>
          </p:nvPr>
        </p:nvGraphicFramePr>
        <p:xfrm>
          <a:off x="76201" y="2514600"/>
          <a:ext cx="6096000" cy="341632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0000"/>
                    </a:ext>
                  </a:extLst>
                </a:gridCol>
              </a:tblGrid>
              <a:tr h="3416320">
                <a:tc>
                  <a:txBody>
                    <a:bodyPr/>
                    <a:lstStyle/>
                    <a:p>
                      <a:endParaRPr lang="en-US" dirty="0">
                        <a:hlinkClick r:id="" action="ppaction://noaction"/>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9" name="Rectangle 8"/>
          <p:cNvSpPr/>
          <p:nvPr/>
        </p:nvSpPr>
        <p:spPr>
          <a:xfrm>
            <a:off x="1600200" y="2590800"/>
            <a:ext cx="7869631" cy="3277820"/>
          </a:xfrm>
          <a:prstGeom prst="rect">
            <a:avLst/>
          </a:prstGeom>
          <a:noFill/>
        </p:spPr>
        <p:txBody>
          <a:bodyPr wrap="square">
            <a:spAutoFit/>
          </a:bodyPr>
          <a:lstStyle/>
          <a:p>
            <a:r>
              <a:rPr lang="en-US" sz="2300" b="1" dirty="0">
                <a:solidFill>
                  <a:srgbClr val="FF0000"/>
                </a:solidFill>
              </a:rPr>
              <a:t>Grilled Chicken Wrap  </a:t>
            </a:r>
          </a:p>
          <a:p>
            <a:r>
              <a:rPr lang="en-US" sz="2300" dirty="0"/>
              <a:t>2 oz </a:t>
            </a:r>
            <a:r>
              <a:rPr lang="en-US" sz="2300" dirty="0" err="1"/>
              <a:t>eq</a:t>
            </a:r>
            <a:r>
              <a:rPr lang="en-US" sz="2300" dirty="0"/>
              <a:t> Meats/Meat Alternates</a:t>
            </a:r>
          </a:p>
          <a:p>
            <a:r>
              <a:rPr lang="en-US" sz="2300" b="1" dirty="0"/>
              <a:t>	</a:t>
            </a:r>
          </a:p>
          <a:p>
            <a:r>
              <a:rPr lang="en-US" sz="2300" b="1" dirty="0">
                <a:solidFill>
                  <a:srgbClr val="FF0000"/>
                </a:solidFill>
              </a:rPr>
              <a:t>WW Tortilla		</a:t>
            </a:r>
          </a:p>
          <a:p>
            <a:r>
              <a:rPr lang="en-US" sz="2300" dirty="0"/>
              <a:t>2 oz Grains</a:t>
            </a:r>
            <a:r>
              <a:rPr lang="en-US" sz="2300" b="1" dirty="0"/>
              <a:t>	</a:t>
            </a:r>
            <a:r>
              <a:rPr lang="en-US" sz="2300" dirty="0"/>
              <a:t>	</a:t>
            </a:r>
          </a:p>
          <a:p>
            <a:endParaRPr lang="en-US" sz="2300" dirty="0"/>
          </a:p>
          <a:p>
            <a:r>
              <a:rPr lang="en-US" sz="2300" b="1" dirty="0">
                <a:solidFill>
                  <a:srgbClr val="FF0000"/>
                </a:solidFill>
              </a:rPr>
              <a:t>Vegetables</a:t>
            </a:r>
          </a:p>
          <a:p>
            <a:r>
              <a:rPr lang="en-US" sz="2300" dirty="0"/>
              <a:t>⅛ cup Red/Orange Vegetable</a:t>
            </a:r>
          </a:p>
          <a:p>
            <a:r>
              <a:rPr lang="en-US" sz="2300" dirty="0"/>
              <a:t>⅛ cup Beans, Peas, and Lentils</a:t>
            </a:r>
            <a:endParaRPr lang="en-US" sz="2400" b="1" dirty="0"/>
          </a:p>
        </p:txBody>
      </p:sp>
      <p:pic>
        <p:nvPicPr>
          <p:cNvPr id="10" name="Picture 3" descr="P:\Graphics\Pictures\ANC 2013\Lunch Speed - Recognizing a Reimbursable Meal\iStock_000006900845Medium.jpg"/>
          <p:cNvPicPr>
            <a:picLocks noChangeAspect="1" noChangeArrowheads="1"/>
          </p:cNvPicPr>
          <p:nvPr/>
        </p:nvPicPr>
        <p:blipFill rotWithShape="1">
          <a:blip r:embed="rId2" cstate="screen">
            <a:clrChange>
              <a:clrFrom>
                <a:srgbClr val="FFFFFF"/>
              </a:clrFrom>
              <a:clrTo>
                <a:srgbClr val="FFFFFF">
                  <a:alpha val="0"/>
                </a:srgbClr>
              </a:clrTo>
            </a:clrChange>
            <a:extLst>
              <a:ext uri="{BEBA8EAE-BF5A-486C-A8C5-ECC9F3942E4B}">
                <a14:imgProps xmlns:a14="http://schemas.microsoft.com/office/drawing/2010/main">
                  <a14:imgLayer r:embed="rId3">
                    <a14:imgEffect>
                      <a14:backgroundRemoval t="12489" b="90277" l="14526" r="90503"/>
                    </a14:imgEffect>
                  </a14:imgLayer>
                </a14:imgProps>
              </a:ext>
              <a:ext uri="{28A0092B-C50C-407E-A947-70E740481C1C}">
                <a14:useLocalDpi xmlns:a14="http://schemas.microsoft.com/office/drawing/2010/main" val="0"/>
              </a:ext>
            </a:extLst>
          </a:blip>
          <a:srcRect l="5029" t="2765" r="-11323" b="-7179"/>
          <a:stretch/>
        </p:blipFill>
        <p:spPr bwMode="auto">
          <a:xfrm>
            <a:off x="0" y="3429000"/>
            <a:ext cx="1985812"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554958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K–8 Lunch Speed Round 2</a:t>
            </a:r>
            <a:br>
              <a:rPr lang="en-US" dirty="0"/>
            </a:br>
            <a:r>
              <a:rPr lang="en-US" dirty="0"/>
              <a:t>Answer</a:t>
            </a:r>
          </a:p>
        </p:txBody>
      </p:sp>
      <p:graphicFrame>
        <p:nvGraphicFramePr>
          <p:cNvPr id="4" name="Table 3"/>
          <p:cNvGraphicFramePr>
            <a:graphicFrameLocks noGrp="1"/>
          </p:cNvGraphicFramePr>
          <p:nvPr/>
        </p:nvGraphicFramePr>
        <p:xfrm>
          <a:off x="5791201" y="2057401"/>
          <a:ext cx="3124200" cy="3794310"/>
        </p:xfrm>
        <a:graphic>
          <a:graphicData uri="http://schemas.openxmlformats.org/drawingml/2006/table">
            <a:tbl>
              <a:tblPr firstRow="1" bandRow="1">
                <a:tableStyleId>{5C22544A-7EE6-4342-B048-85BDC9FD1C3A}</a:tableStyleId>
              </a:tblPr>
              <a:tblGrid>
                <a:gridCol w="3124200">
                  <a:extLst>
                    <a:ext uri="{9D8B030D-6E8A-4147-A177-3AD203B41FA5}">
                      <a16:colId xmlns:a16="http://schemas.microsoft.com/office/drawing/2014/main" val="20000"/>
                    </a:ext>
                  </a:extLst>
                </a:gridCol>
              </a:tblGrid>
              <a:tr h="3794310">
                <a:tc>
                  <a:txBody>
                    <a:bodyPr/>
                    <a:lstStyle/>
                    <a:p>
                      <a:endParaRPr lang="en-US" dirty="0">
                        <a:hlinkClick r:id="" action="ppaction://noaction"/>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8" name="Table 7"/>
          <p:cNvGraphicFramePr>
            <a:graphicFrameLocks noGrp="1"/>
          </p:cNvGraphicFramePr>
          <p:nvPr/>
        </p:nvGraphicFramePr>
        <p:xfrm>
          <a:off x="152400" y="2057400"/>
          <a:ext cx="5638800" cy="3794311"/>
        </p:xfrm>
        <a:graphic>
          <a:graphicData uri="http://schemas.openxmlformats.org/drawingml/2006/table">
            <a:tbl>
              <a:tblPr firstRow="1" bandRow="1">
                <a:tableStyleId>{5C22544A-7EE6-4342-B048-85BDC9FD1C3A}</a:tableStyleId>
              </a:tblPr>
              <a:tblGrid>
                <a:gridCol w="5638800">
                  <a:extLst>
                    <a:ext uri="{9D8B030D-6E8A-4147-A177-3AD203B41FA5}">
                      <a16:colId xmlns:a16="http://schemas.microsoft.com/office/drawing/2014/main" val="20000"/>
                    </a:ext>
                  </a:extLst>
                </a:gridCol>
              </a:tblGrid>
              <a:tr h="3794311">
                <a:tc>
                  <a:txBody>
                    <a:bodyPr/>
                    <a:lstStyle/>
                    <a:p>
                      <a:endParaRPr lang="en-US" dirty="0">
                        <a:hlinkClick r:id="" action="ppaction://noaction"/>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9" name="Rectangle 8"/>
          <p:cNvSpPr/>
          <p:nvPr/>
        </p:nvSpPr>
        <p:spPr>
          <a:xfrm>
            <a:off x="1752601" y="2385797"/>
            <a:ext cx="7435714" cy="3277820"/>
          </a:xfrm>
          <a:prstGeom prst="rect">
            <a:avLst/>
          </a:prstGeom>
          <a:noFill/>
        </p:spPr>
        <p:txBody>
          <a:bodyPr wrap="square">
            <a:spAutoFit/>
          </a:bodyPr>
          <a:lstStyle/>
          <a:p>
            <a:r>
              <a:rPr lang="en-US" sz="2300" b="1" dirty="0">
                <a:solidFill>
                  <a:srgbClr val="FF0000"/>
                </a:solidFill>
              </a:rPr>
              <a:t>Tossed Salad</a:t>
            </a:r>
          </a:p>
          <a:p>
            <a:r>
              <a:rPr lang="en-US" sz="2300" dirty="0"/>
              <a:t>½ cup Dark Green Vegetable</a:t>
            </a:r>
          </a:p>
          <a:p>
            <a:r>
              <a:rPr lang="en-US" sz="2300" dirty="0"/>
              <a:t>½ cup Red/Orange Vegetable</a:t>
            </a:r>
          </a:p>
          <a:p>
            <a:r>
              <a:rPr lang="en-US" sz="2300" b="1" dirty="0"/>
              <a:t>	</a:t>
            </a:r>
          </a:p>
          <a:p>
            <a:r>
              <a:rPr lang="en-US" sz="2300" b="1" dirty="0">
                <a:solidFill>
                  <a:srgbClr val="FF0000"/>
                </a:solidFill>
              </a:rPr>
              <a:t>Broccoli		</a:t>
            </a:r>
          </a:p>
          <a:p>
            <a:r>
              <a:rPr lang="en-US" sz="2300" dirty="0"/>
              <a:t>¾ cup Dark Green Vegetable</a:t>
            </a:r>
          </a:p>
          <a:p>
            <a:r>
              <a:rPr lang="en-US" sz="2300" b="1" dirty="0"/>
              <a:t>	</a:t>
            </a:r>
            <a:r>
              <a:rPr lang="en-US" sz="2300" dirty="0"/>
              <a:t>	</a:t>
            </a:r>
          </a:p>
          <a:p>
            <a:r>
              <a:rPr lang="en-US" sz="2300" b="1" dirty="0">
                <a:solidFill>
                  <a:srgbClr val="FF0000"/>
                </a:solidFill>
              </a:rPr>
              <a:t>Fresh Orange</a:t>
            </a:r>
          </a:p>
          <a:p>
            <a:r>
              <a:rPr lang="en-US" sz="2300" dirty="0"/>
              <a:t>½ cup Fruit</a:t>
            </a:r>
          </a:p>
        </p:txBody>
      </p:sp>
      <p:pic>
        <p:nvPicPr>
          <p:cNvPr id="10" name="Picture 3"/>
          <p:cNvPicPr>
            <a:picLocks noChangeAspect="1" noChangeArrowheads="1"/>
          </p:cNvPicPr>
          <p:nvPr/>
        </p:nvPicPr>
        <p:blipFill>
          <a:blip r:embed="rId2" cstate="screen">
            <a:extLst>
              <a:ext uri="{28A0092B-C50C-407E-A947-70E740481C1C}">
                <a14:useLocalDpi xmlns:a14="http://schemas.microsoft.com/office/drawing/2010/main" val="0"/>
              </a:ext>
            </a:extLst>
          </a:blip>
          <a:stretch>
            <a:fillRect/>
          </a:stretch>
        </p:blipFill>
        <p:spPr bwMode="auto">
          <a:xfrm>
            <a:off x="190984" y="2500383"/>
            <a:ext cx="1637816" cy="3048648"/>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2"/>
          <p:cNvSpPr txBox="1">
            <a:spLocks/>
          </p:cNvSpPr>
          <p:nvPr/>
        </p:nvSpPr>
        <p:spPr>
          <a:xfrm>
            <a:off x="5920258" y="2900182"/>
            <a:ext cx="2865118" cy="2249050"/>
          </a:xfrm>
          <a:prstGeom prst="rect">
            <a:avLst/>
          </a:prstGeom>
        </p:spPr>
        <p:txBody>
          <a:bodyPr vert="horz" lIns="91440" tIns="45720" rIns="91440" bIns="45720" rtlCol="0">
            <a:normAutofit fontScale="32500" lnSpcReduction="20000"/>
          </a:bodyPr>
          <a:lstStyle>
            <a:lvl1pPr marL="228600" indent="-228600" algn="l" defTabSz="914400" rtl="0" eaLnBrk="1" latinLnBrk="0" hangingPunct="1">
              <a:lnSpc>
                <a:spcPct val="90000"/>
              </a:lnSpc>
              <a:spcBef>
                <a:spcPts val="1000"/>
              </a:spcBef>
              <a:buClr>
                <a:srgbClr val="6C9E32"/>
              </a:buClr>
              <a:buFont typeface="Arial" panose="020B0604020202020204" pitchFamily="34" charset="0"/>
              <a:buChar char="•"/>
              <a:defRPr sz="28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Clr>
                <a:srgbClr val="6C9E32"/>
              </a:buClr>
              <a:buFont typeface="Arial" panose="020B0604020202020204" pitchFamily="34" charset="0"/>
              <a:buChar char="•"/>
              <a:defRPr sz="24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Clr>
                <a:srgbClr val="6C9E32"/>
              </a:buClr>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None/>
            </a:pPr>
            <a:r>
              <a:rPr lang="en-US" sz="6200" dirty="0">
                <a:solidFill>
                  <a:srgbClr val="666699"/>
                </a:solidFill>
              </a:rPr>
              <a:t>Not Reimbursable Meal</a:t>
            </a:r>
          </a:p>
          <a:p>
            <a:pPr>
              <a:lnSpc>
                <a:spcPct val="120000"/>
              </a:lnSpc>
            </a:pPr>
            <a:r>
              <a:rPr lang="en-US" sz="6200" dirty="0"/>
              <a:t>Only two meal components selected</a:t>
            </a:r>
          </a:p>
          <a:p>
            <a:pPr>
              <a:lnSpc>
                <a:spcPct val="120000"/>
              </a:lnSpc>
            </a:pPr>
            <a:r>
              <a:rPr lang="en-US" sz="6200" dirty="0"/>
              <a:t>Must select another component for a reimbursable meal</a:t>
            </a:r>
          </a:p>
          <a:p>
            <a:pPr marL="0" indent="0" fontAlgn="auto">
              <a:spcAft>
                <a:spcPts val="0"/>
              </a:spcAft>
              <a:buFont typeface="Arial" panose="020B0604020202020204" pitchFamily="34" charset="0"/>
              <a:buNone/>
            </a:pPr>
            <a:endParaRPr lang="en-US" dirty="0"/>
          </a:p>
        </p:txBody>
      </p:sp>
    </p:spTree>
    <p:extLst>
      <p:ext uri="{BB962C8B-B14F-4D97-AF65-F5344CB8AC3E}">
        <p14:creationId xmlns:p14="http://schemas.microsoft.com/office/powerpoint/2010/main" val="259693785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K–8 Lunch Speed Round 3</a:t>
            </a:r>
            <a:br>
              <a:rPr lang="en-US" dirty="0"/>
            </a:br>
            <a:r>
              <a:rPr lang="en-US" dirty="0"/>
              <a:t>Answer</a:t>
            </a:r>
          </a:p>
        </p:txBody>
      </p:sp>
      <p:graphicFrame>
        <p:nvGraphicFramePr>
          <p:cNvPr id="4" name="Table 3"/>
          <p:cNvGraphicFramePr>
            <a:graphicFrameLocks noGrp="1"/>
          </p:cNvGraphicFramePr>
          <p:nvPr/>
        </p:nvGraphicFramePr>
        <p:xfrm>
          <a:off x="5715001" y="2057400"/>
          <a:ext cx="3276599" cy="3794310"/>
        </p:xfrm>
        <a:graphic>
          <a:graphicData uri="http://schemas.openxmlformats.org/drawingml/2006/table">
            <a:tbl>
              <a:tblPr firstRow="1" bandRow="1">
                <a:tableStyleId>{5C22544A-7EE6-4342-B048-85BDC9FD1C3A}</a:tableStyleId>
              </a:tblPr>
              <a:tblGrid>
                <a:gridCol w="3276599">
                  <a:extLst>
                    <a:ext uri="{9D8B030D-6E8A-4147-A177-3AD203B41FA5}">
                      <a16:colId xmlns:a16="http://schemas.microsoft.com/office/drawing/2014/main" val="20000"/>
                    </a:ext>
                  </a:extLst>
                </a:gridCol>
              </a:tblGrid>
              <a:tr h="3794310">
                <a:tc>
                  <a:txBody>
                    <a:bodyPr/>
                    <a:lstStyle/>
                    <a:p>
                      <a:endParaRPr lang="en-US" dirty="0">
                        <a:hlinkClick r:id="" action="ppaction://noaction"/>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8" name="Table 7"/>
          <p:cNvGraphicFramePr>
            <a:graphicFrameLocks noGrp="1"/>
          </p:cNvGraphicFramePr>
          <p:nvPr/>
        </p:nvGraphicFramePr>
        <p:xfrm>
          <a:off x="152401" y="2057400"/>
          <a:ext cx="5562600" cy="3794311"/>
        </p:xfrm>
        <a:graphic>
          <a:graphicData uri="http://schemas.openxmlformats.org/drawingml/2006/table">
            <a:tbl>
              <a:tblPr firstRow="1" bandRow="1">
                <a:tableStyleId>{5C22544A-7EE6-4342-B048-85BDC9FD1C3A}</a:tableStyleId>
              </a:tblPr>
              <a:tblGrid>
                <a:gridCol w="5562600">
                  <a:extLst>
                    <a:ext uri="{9D8B030D-6E8A-4147-A177-3AD203B41FA5}">
                      <a16:colId xmlns:a16="http://schemas.microsoft.com/office/drawing/2014/main" val="20000"/>
                    </a:ext>
                  </a:extLst>
                </a:gridCol>
              </a:tblGrid>
              <a:tr h="3794311">
                <a:tc>
                  <a:txBody>
                    <a:bodyPr/>
                    <a:lstStyle/>
                    <a:p>
                      <a:endParaRPr lang="en-US" dirty="0">
                        <a:hlinkClick r:id="" action="ppaction://noaction"/>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9" name="Rectangle 8"/>
          <p:cNvSpPr/>
          <p:nvPr/>
        </p:nvSpPr>
        <p:spPr>
          <a:xfrm>
            <a:off x="1628368" y="2272539"/>
            <a:ext cx="7447255" cy="3277820"/>
          </a:xfrm>
          <a:prstGeom prst="rect">
            <a:avLst/>
          </a:prstGeom>
          <a:noFill/>
        </p:spPr>
        <p:txBody>
          <a:bodyPr wrap="square">
            <a:spAutoFit/>
          </a:bodyPr>
          <a:lstStyle/>
          <a:p>
            <a:r>
              <a:rPr lang="en-US" sz="2300" b="1" dirty="0">
                <a:solidFill>
                  <a:srgbClr val="FF0000"/>
                </a:solidFill>
              </a:rPr>
              <a:t>Milk</a:t>
            </a:r>
          </a:p>
          <a:p>
            <a:pPr lvl="0">
              <a:defRPr/>
            </a:pPr>
            <a:r>
              <a:rPr lang="en-US" sz="2300" dirty="0">
                <a:solidFill>
                  <a:prstClr val="black"/>
                </a:solidFill>
              </a:rPr>
              <a:t>1 cup Milk </a:t>
            </a:r>
          </a:p>
          <a:p>
            <a:r>
              <a:rPr lang="en-US" sz="2300" b="1" dirty="0"/>
              <a:t>	</a:t>
            </a:r>
          </a:p>
          <a:p>
            <a:pPr lvl="0">
              <a:defRPr/>
            </a:pPr>
            <a:r>
              <a:rPr lang="en-US" sz="2300" b="1" dirty="0">
                <a:solidFill>
                  <a:srgbClr val="FF0000"/>
                </a:solidFill>
              </a:rPr>
              <a:t>Vegetarian Chili</a:t>
            </a:r>
          </a:p>
          <a:p>
            <a:pPr lvl="0">
              <a:defRPr/>
            </a:pPr>
            <a:r>
              <a:rPr lang="en-US" sz="2300" dirty="0">
                <a:solidFill>
                  <a:prstClr val="black"/>
                </a:solidFill>
              </a:rPr>
              <a:t>2 </a:t>
            </a:r>
            <a:r>
              <a:rPr lang="en-US" sz="2300" dirty="0" err="1">
                <a:solidFill>
                  <a:prstClr val="black"/>
                </a:solidFill>
              </a:rPr>
              <a:t>oz</a:t>
            </a:r>
            <a:r>
              <a:rPr lang="en-US" sz="2300" b="1" dirty="0">
                <a:solidFill>
                  <a:srgbClr val="FF0000"/>
                </a:solidFill>
              </a:rPr>
              <a:t> </a:t>
            </a:r>
            <a:r>
              <a:rPr lang="en-US" sz="2300" dirty="0">
                <a:solidFill>
                  <a:prstClr val="black"/>
                </a:solidFill>
              </a:rPr>
              <a:t>Meats/Meat Alternates</a:t>
            </a:r>
          </a:p>
          <a:p>
            <a:pPr lvl="0">
              <a:defRPr/>
            </a:pPr>
            <a:r>
              <a:rPr lang="en-US" sz="2300" dirty="0">
                <a:solidFill>
                  <a:prstClr val="black"/>
                </a:solidFill>
              </a:rPr>
              <a:t>¼ cup Red/Orange Vegetable</a:t>
            </a:r>
          </a:p>
          <a:p>
            <a:r>
              <a:rPr lang="en-US" sz="2300" b="1" dirty="0"/>
              <a:t>	</a:t>
            </a:r>
            <a:r>
              <a:rPr lang="en-US" sz="2300" dirty="0"/>
              <a:t>	</a:t>
            </a:r>
          </a:p>
          <a:p>
            <a:pPr lvl="0">
              <a:defRPr/>
            </a:pPr>
            <a:r>
              <a:rPr lang="en-US" sz="2300" b="1" dirty="0">
                <a:solidFill>
                  <a:srgbClr val="FF0000"/>
                </a:solidFill>
              </a:rPr>
              <a:t>WW Crackers</a:t>
            </a:r>
          </a:p>
          <a:p>
            <a:pPr lvl="0">
              <a:defRPr/>
            </a:pPr>
            <a:r>
              <a:rPr lang="en-US" sz="2300" dirty="0">
                <a:solidFill>
                  <a:prstClr val="black"/>
                </a:solidFill>
              </a:rPr>
              <a:t>1 oz eq Grain</a:t>
            </a:r>
          </a:p>
        </p:txBody>
      </p:sp>
      <p:pic>
        <p:nvPicPr>
          <p:cNvPr id="10" name="Picture 2"/>
          <p:cNvPicPr>
            <a:picLocks noChangeAspect="1" noChangeArrowheads="1"/>
          </p:cNvPicPr>
          <p:nvPr/>
        </p:nvPicPr>
        <p:blipFill>
          <a:blip r:embed="rId2" cstate="screen">
            <a:extLst>
              <a:ext uri="{28A0092B-C50C-407E-A947-70E740481C1C}">
                <a14:useLocalDpi xmlns:a14="http://schemas.microsoft.com/office/drawing/2010/main" val="0"/>
              </a:ext>
            </a:extLst>
          </a:blip>
          <a:stretch>
            <a:fillRect/>
          </a:stretch>
        </p:blipFill>
        <p:spPr bwMode="auto">
          <a:xfrm>
            <a:off x="180568" y="2197384"/>
            <a:ext cx="1419632" cy="3352975"/>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2"/>
          <p:cNvSpPr txBox="1">
            <a:spLocks/>
          </p:cNvSpPr>
          <p:nvPr/>
        </p:nvSpPr>
        <p:spPr>
          <a:xfrm>
            <a:off x="5920740" y="3048000"/>
            <a:ext cx="3070859" cy="2249050"/>
          </a:xfrm>
          <a:prstGeom prst="rect">
            <a:avLst/>
          </a:prstGeom>
        </p:spPr>
        <p:txBody>
          <a:bodyPr vert="horz" lIns="91440" tIns="45720" rIns="91440" bIns="45720" rtlCol="0">
            <a:normAutofit fontScale="32500" lnSpcReduction="20000"/>
          </a:bodyPr>
          <a:lstStyle>
            <a:lvl1pPr marL="228600" indent="-228600" algn="l" defTabSz="914400" rtl="0" eaLnBrk="1" latinLnBrk="0" hangingPunct="1">
              <a:lnSpc>
                <a:spcPct val="90000"/>
              </a:lnSpc>
              <a:spcBef>
                <a:spcPts val="1000"/>
              </a:spcBef>
              <a:buClr>
                <a:srgbClr val="6C9E32"/>
              </a:buClr>
              <a:buFont typeface="Arial" panose="020B0604020202020204" pitchFamily="34" charset="0"/>
              <a:buChar char="•"/>
              <a:defRPr sz="28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Clr>
                <a:srgbClr val="6C9E32"/>
              </a:buClr>
              <a:buFont typeface="Arial" panose="020B0604020202020204" pitchFamily="34" charset="0"/>
              <a:buChar char="•"/>
              <a:defRPr sz="24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Clr>
                <a:srgbClr val="6C9E32"/>
              </a:buClr>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None/>
            </a:pPr>
            <a:r>
              <a:rPr lang="en-US" sz="6200" dirty="0">
                <a:solidFill>
                  <a:srgbClr val="666699"/>
                </a:solidFill>
              </a:rPr>
              <a:t>Not Reimbursable Meal</a:t>
            </a:r>
          </a:p>
          <a:p>
            <a:pPr>
              <a:lnSpc>
                <a:spcPct val="120000"/>
              </a:lnSpc>
            </a:pPr>
            <a:r>
              <a:rPr lang="en-US" sz="6200" dirty="0"/>
              <a:t>Only ¼ cup Vegetables </a:t>
            </a:r>
          </a:p>
          <a:p>
            <a:pPr>
              <a:lnSpc>
                <a:spcPct val="120000"/>
              </a:lnSpc>
            </a:pPr>
            <a:r>
              <a:rPr lang="en-US" sz="6200" dirty="0"/>
              <a:t>Must be ½ cup for a reimbursable meal</a:t>
            </a:r>
          </a:p>
          <a:p>
            <a:pPr marL="0" indent="0" fontAlgn="auto">
              <a:spcAft>
                <a:spcPts val="0"/>
              </a:spcAft>
              <a:buFont typeface="Arial" panose="020B0604020202020204" pitchFamily="34" charset="0"/>
              <a:buNone/>
            </a:pPr>
            <a:endParaRPr lang="en-US" dirty="0"/>
          </a:p>
        </p:txBody>
      </p:sp>
    </p:spTree>
    <p:extLst>
      <p:ext uri="{BB962C8B-B14F-4D97-AF65-F5344CB8AC3E}">
        <p14:creationId xmlns:p14="http://schemas.microsoft.com/office/powerpoint/2010/main" val="394844603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K–8 Lunch Speed Round 4</a:t>
            </a:r>
            <a:br>
              <a:rPr lang="en-US" dirty="0"/>
            </a:br>
            <a:r>
              <a:rPr lang="en-US" dirty="0"/>
              <a:t>Answer</a:t>
            </a:r>
          </a:p>
        </p:txBody>
      </p:sp>
      <p:sp>
        <p:nvSpPr>
          <p:cNvPr id="11" name="Content Placeholder 2"/>
          <p:cNvSpPr>
            <a:spLocks noGrp="1"/>
          </p:cNvSpPr>
          <p:nvPr>
            <p:ph idx="1"/>
          </p:nvPr>
        </p:nvSpPr>
        <p:spPr>
          <a:xfrm>
            <a:off x="5715000" y="3733799"/>
            <a:ext cx="2961284" cy="831797"/>
          </a:xfrm>
        </p:spPr>
        <p:txBody>
          <a:bodyPr/>
          <a:lstStyle/>
          <a:p>
            <a:pPr marL="0" lvl="0" indent="0">
              <a:lnSpc>
                <a:spcPct val="100000"/>
              </a:lnSpc>
              <a:spcBef>
                <a:spcPts val="0"/>
              </a:spcBef>
              <a:buNone/>
            </a:pPr>
            <a:r>
              <a:rPr lang="en-US" sz="2400" dirty="0">
                <a:solidFill>
                  <a:srgbClr val="666699"/>
                </a:solidFill>
              </a:rPr>
              <a:t>Reimbursable Meal</a:t>
            </a:r>
          </a:p>
        </p:txBody>
      </p:sp>
      <p:sp>
        <p:nvSpPr>
          <p:cNvPr id="12" name="Rectangle 11"/>
          <p:cNvSpPr/>
          <p:nvPr/>
        </p:nvSpPr>
        <p:spPr>
          <a:xfrm>
            <a:off x="1447801" y="1826955"/>
            <a:ext cx="7518740" cy="4093428"/>
          </a:xfrm>
          <a:prstGeom prst="rect">
            <a:avLst/>
          </a:prstGeom>
          <a:noFill/>
        </p:spPr>
        <p:txBody>
          <a:bodyPr wrap="square">
            <a:spAutoFit/>
          </a:bodyPr>
          <a:lstStyle/>
          <a:p>
            <a:pPr lvl="0">
              <a:defRPr/>
            </a:pPr>
            <a:r>
              <a:rPr lang="en-US" sz="2300" b="1" dirty="0">
                <a:solidFill>
                  <a:srgbClr val="FF0000"/>
                </a:solidFill>
              </a:rPr>
              <a:t>Hamburger on a WW Bun</a:t>
            </a:r>
          </a:p>
          <a:p>
            <a:pPr lvl="0">
              <a:defRPr/>
            </a:pPr>
            <a:r>
              <a:rPr lang="en-US" sz="2300" dirty="0">
                <a:solidFill>
                  <a:prstClr val="black"/>
                </a:solidFill>
              </a:rPr>
              <a:t>2 </a:t>
            </a:r>
            <a:r>
              <a:rPr lang="en-US" sz="2300" dirty="0" err="1">
                <a:solidFill>
                  <a:prstClr val="black"/>
                </a:solidFill>
              </a:rPr>
              <a:t>oz</a:t>
            </a:r>
            <a:r>
              <a:rPr lang="en-US" sz="2300" dirty="0">
                <a:solidFill>
                  <a:prstClr val="black"/>
                </a:solidFill>
              </a:rPr>
              <a:t> Meats/Meat Alternates</a:t>
            </a:r>
          </a:p>
          <a:p>
            <a:pPr lvl="0">
              <a:defRPr/>
            </a:pPr>
            <a:r>
              <a:rPr lang="en-US" sz="2300" dirty="0">
                <a:solidFill>
                  <a:prstClr val="black"/>
                </a:solidFill>
              </a:rPr>
              <a:t>1.5 oz eq Grains </a:t>
            </a:r>
          </a:p>
          <a:p>
            <a:pPr>
              <a:lnSpc>
                <a:spcPct val="50000"/>
              </a:lnSpc>
            </a:pPr>
            <a:r>
              <a:rPr lang="en-US" sz="2000" b="1" dirty="0"/>
              <a:t>	</a:t>
            </a:r>
          </a:p>
          <a:p>
            <a:pPr lvl="0">
              <a:defRPr/>
            </a:pPr>
            <a:r>
              <a:rPr lang="en-US" sz="2300" b="1" dirty="0">
                <a:solidFill>
                  <a:srgbClr val="FF0000"/>
                </a:solidFill>
              </a:rPr>
              <a:t>Carrots</a:t>
            </a:r>
          </a:p>
          <a:p>
            <a:pPr lvl="0">
              <a:defRPr/>
            </a:pPr>
            <a:r>
              <a:rPr lang="en-US" sz="2300" dirty="0">
                <a:solidFill>
                  <a:prstClr val="black"/>
                </a:solidFill>
              </a:rPr>
              <a:t>½ cup Red/Orange Vegetable</a:t>
            </a:r>
          </a:p>
          <a:p>
            <a:pPr>
              <a:lnSpc>
                <a:spcPct val="50000"/>
              </a:lnSpc>
            </a:pPr>
            <a:r>
              <a:rPr lang="en-US" sz="2000" b="1" dirty="0"/>
              <a:t>	</a:t>
            </a:r>
          </a:p>
          <a:p>
            <a:pPr lvl="0">
              <a:defRPr/>
            </a:pPr>
            <a:r>
              <a:rPr lang="en-US" sz="2300" b="1" dirty="0">
                <a:solidFill>
                  <a:srgbClr val="FF0000"/>
                </a:solidFill>
              </a:rPr>
              <a:t>Bean Salad</a:t>
            </a:r>
          </a:p>
          <a:p>
            <a:pPr lvl="0">
              <a:defRPr/>
            </a:pPr>
            <a:r>
              <a:rPr lang="en-US" sz="2300" dirty="0">
                <a:solidFill>
                  <a:prstClr val="black"/>
                </a:solidFill>
              </a:rPr>
              <a:t>½ cup Legumes</a:t>
            </a:r>
          </a:p>
          <a:p>
            <a:pPr lvl="0">
              <a:defRPr/>
            </a:pPr>
            <a:r>
              <a:rPr lang="en-US" sz="2300" dirty="0">
                <a:solidFill>
                  <a:prstClr val="black"/>
                </a:solidFill>
              </a:rPr>
              <a:t>¼ cup Other Vegetable </a:t>
            </a:r>
          </a:p>
          <a:p>
            <a:pPr lvl="0">
              <a:lnSpc>
                <a:spcPct val="50000"/>
              </a:lnSpc>
              <a:defRPr/>
            </a:pPr>
            <a:endParaRPr lang="en-US" sz="2000" dirty="0">
              <a:solidFill>
                <a:prstClr val="black"/>
              </a:solidFill>
            </a:endParaRPr>
          </a:p>
          <a:p>
            <a:pPr lvl="0">
              <a:defRPr/>
            </a:pPr>
            <a:r>
              <a:rPr lang="en-US" sz="2300" b="1" dirty="0">
                <a:solidFill>
                  <a:srgbClr val="FF0000"/>
                </a:solidFill>
              </a:rPr>
              <a:t>Milk</a:t>
            </a:r>
            <a:r>
              <a:rPr lang="en-US" sz="2300" b="1" dirty="0">
                <a:solidFill>
                  <a:prstClr val="black"/>
                </a:solidFill>
              </a:rPr>
              <a:t> </a:t>
            </a:r>
          </a:p>
          <a:p>
            <a:pPr lvl="0">
              <a:defRPr/>
            </a:pPr>
            <a:r>
              <a:rPr lang="en-US" sz="2300" dirty="0">
                <a:solidFill>
                  <a:prstClr val="black"/>
                </a:solidFill>
              </a:rPr>
              <a:t>1 cup Milk</a:t>
            </a:r>
          </a:p>
        </p:txBody>
      </p:sp>
      <p:pic>
        <p:nvPicPr>
          <p:cNvPr id="13" name="Picture 1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03041" y="2058002"/>
            <a:ext cx="1112521" cy="3853589"/>
          </a:xfrm>
          <a:prstGeom prst="rect">
            <a:avLst/>
          </a:prstGeom>
        </p:spPr>
      </p:pic>
      <p:graphicFrame>
        <p:nvGraphicFramePr>
          <p:cNvPr id="14" name="Table 13"/>
          <p:cNvGraphicFramePr>
            <a:graphicFrameLocks noGrp="1"/>
          </p:cNvGraphicFramePr>
          <p:nvPr>
            <p:extLst>
              <p:ext uri="{D42A27DB-BD31-4B8C-83A1-F6EECF244321}">
                <p14:modId xmlns:p14="http://schemas.microsoft.com/office/powerpoint/2010/main" val="559408083"/>
              </p:ext>
            </p:extLst>
          </p:nvPr>
        </p:nvGraphicFramePr>
        <p:xfrm>
          <a:off x="5486399" y="1828801"/>
          <a:ext cx="3480141" cy="4676834"/>
        </p:xfrm>
        <a:graphic>
          <a:graphicData uri="http://schemas.openxmlformats.org/drawingml/2006/table">
            <a:tbl>
              <a:tblPr firstRow="1" bandRow="1">
                <a:tableStyleId>{5C22544A-7EE6-4342-B048-85BDC9FD1C3A}</a:tableStyleId>
              </a:tblPr>
              <a:tblGrid>
                <a:gridCol w="3480141">
                  <a:extLst>
                    <a:ext uri="{9D8B030D-6E8A-4147-A177-3AD203B41FA5}">
                      <a16:colId xmlns:a16="http://schemas.microsoft.com/office/drawing/2014/main" val="20000"/>
                    </a:ext>
                  </a:extLst>
                </a:gridCol>
              </a:tblGrid>
              <a:tr h="4676834">
                <a:tc>
                  <a:txBody>
                    <a:bodyPr/>
                    <a:lstStyle/>
                    <a:p>
                      <a:endParaRPr lang="en-US" dirty="0">
                        <a:hlinkClick r:id="" action="ppaction://noaction"/>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1031698094"/>
              </p:ext>
            </p:extLst>
          </p:nvPr>
        </p:nvGraphicFramePr>
        <p:xfrm>
          <a:off x="1409700" y="1826955"/>
          <a:ext cx="4044459" cy="4678680"/>
        </p:xfrm>
        <a:graphic>
          <a:graphicData uri="http://schemas.openxmlformats.org/drawingml/2006/table">
            <a:tbl>
              <a:tblPr firstRow="1" bandRow="1">
                <a:tableStyleId>{5C22544A-7EE6-4342-B048-85BDC9FD1C3A}</a:tableStyleId>
              </a:tblPr>
              <a:tblGrid>
                <a:gridCol w="4044459">
                  <a:extLst>
                    <a:ext uri="{9D8B030D-6E8A-4147-A177-3AD203B41FA5}">
                      <a16:colId xmlns:a16="http://schemas.microsoft.com/office/drawing/2014/main" val="20000"/>
                    </a:ext>
                  </a:extLst>
                </a:gridCol>
              </a:tblGrid>
              <a:tr h="422785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300" b="1" i="0" u="none" strike="noStrike" kern="1200" cap="none" spc="0" normalizeH="0" baseline="0" noProof="0" dirty="0">
                          <a:ln>
                            <a:noFill/>
                          </a:ln>
                          <a:solidFill>
                            <a:srgbClr val="FF0000"/>
                          </a:solidFill>
                          <a:effectLst/>
                          <a:uLnTx/>
                          <a:uFillTx/>
                          <a:latin typeface="Arial" charset="0"/>
                          <a:ea typeface="+mn-ea"/>
                          <a:cs typeface="+mn-cs"/>
                        </a:rPr>
                        <a:t>Hamburger on a WW Bun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Arial" charset="0"/>
                          <a:ea typeface="+mn-ea"/>
                          <a:cs typeface="+mn-cs"/>
                        </a:rPr>
                        <a:t>2 oz Meats/Meat Alternates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Arial" charset="0"/>
                          <a:ea typeface="+mn-ea"/>
                          <a:cs typeface="+mn-cs"/>
                        </a:rPr>
                        <a:t>1.5 oz eq Grains </a:t>
                      </a:r>
                    </a:p>
                    <a:p>
                      <a:pPr marL="0" marR="0" lvl="0" indent="0" algn="l" defTabSz="914400" rtl="0" eaLnBrk="1" fontAlgn="base" latinLnBrk="0" hangingPunct="1">
                        <a:lnSpc>
                          <a:spcPct val="5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300" b="1" i="0" u="none" strike="noStrike" kern="1200" cap="none" spc="0" normalizeH="0" baseline="0" noProof="0" dirty="0">
                          <a:ln>
                            <a:noFill/>
                          </a:ln>
                          <a:solidFill>
                            <a:srgbClr val="FF0000"/>
                          </a:solidFill>
                          <a:effectLst/>
                          <a:uLnTx/>
                          <a:uFillTx/>
                          <a:latin typeface="Arial" charset="0"/>
                          <a:ea typeface="+mn-ea"/>
                          <a:cs typeface="+mn-cs"/>
                        </a:rPr>
                        <a:t>Carrots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Arial" charset="0"/>
                          <a:ea typeface="+mn-ea"/>
                          <a:cs typeface="+mn-cs"/>
                        </a:rPr>
                        <a:t>½ cup Red/Orange Vegetable</a:t>
                      </a:r>
                    </a:p>
                    <a:p>
                      <a:pPr marL="0" marR="0" lvl="0" indent="0" algn="l" defTabSz="914400" rtl="0" eaLnBrk="1" fontAlgn="base" latinLnBrk="0" hangingPunct="1">
                        <a:lnSpc>
                          <a:spcPct val="5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300" b="1" i="0" u="none" strike="noStrike" kern="1200" cap="none" spc="0" normalizeH="0" baseline="0" noProof="0" dirty="0">
                          <a:ln>
                            <a:noFill/>
                          </a:ln>
                          <a:solidFill>
                            <a:srgbClr val="FF0000"/>
                          </a:solidFill>
                          <a:effectLst/>
                          <a:uLnTx/>
                          <a:uFillTx/>
                          <a:latin typeface="Arial" charset="0"/>
                          <a:ea typeface="+mn-ea"/>
                          <a:cs typeface="+mn-cs"/>
                        </a:rPr>
                        <a:t>Bean Salad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Arial" charset="0"/>
                          <a:ea typeface="+mn-ea"/>
                          <a:cs typeface="+mn-cs"/>
                        </a:rPr>
                        <a:t>½ cup Beans, Peas, and Lentils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Arial" charset="0"/>
                          <a:ea typeface="+mn-ea"/>
                          <a:cs typeface="+mn-cs"/>
                        </a:rPr>
                        <a:t>¼ cup Other Vegetable </a:t>
                      </a:r>
                    </a:p>
                    <a:p>
                      <a:pPr marL="0" marR="0" lvl="0" indent="0" algn="l" defTabSz="914400" rtl="0" eaLnBrk="1" fontAlgn="base" latinLnBrk="0" hangingPunct="1">
                        <a:lnSpc>
                          <a:spcPct val="5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300" b="1" i="0" u="none" strike="noStrike" kern="1200" cap="none" spc="0" normalizeH="0" baseline="0" noProof="0" dirty="0">
                          <a:ln>
                            <a:noFill/>
                          </a:ln>
                          <a:solidFill>
                            <a:srgbClr val="FF0000"/>
                          </a:solidFill>
                          <a:effectLst/>
                          <a:uLnTx/>
                          <a:uFillTx/>
                          <a:latin typeface="Arial" charset="0"/>
                          <a:ea typeface="+mn-ea"/>
                          <a:cs typeface="+mn-cs"/>
                        </a:rPr>
                        <a:t>Milk</a:t>
                      </a:r>
                      <a:r>
                        <a:rPr kumimoji="0" lang="en-US" sz="2300" b="1" i="0" u="none" strike="noStrike" kern="1200" cap="none" spc="0" normalizeH="0" baseline="0" noProof="0" dirty="0">
                          <a:ln>
                            <a:noFill/>
                          </a:ln>
                          <a:solidFill>
                            <a:prstClr val="black"/>
                          </a:solidFill>
                          <a:effectLst/>
                          <a:uLnTx/>
                          <a:uFillTx/>
                          <a:latin typeface="Arial"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Arial" charset="0"/>
                          <a:ea typeface="+mn-ea"/>
                          <a:cs typeface="+mn-cs"/>
                        </a:rPr>
                        <a:t>1 cup Milk</a:t>
                      </a:r>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44971766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K–8 Lunch Speed Round 5</a:t>
            </a:r>
            <a:br>
              <a:rPr lang="en-US" dirty="0"/>
            </a:br>
            <a:r>
              <a:rPr lang="en-US" dirty="0"/>
              <a:t>Answer</a:t>
            </a:r>
          </a:p>
        </p:txBody>
      </p:sp>
      <p:sp>
        <p:nvSpPr>
          <p:cNvPr id="11" name="Content Placeholder 2"/>
          <p:cNvSpPr>
            <a:spLocks noGrp="1"/>
          </p:cNvSpPr>
          <p:nvPr>
            <p:ph idx="1"/>
          </p:nvPr>
        </p:nvSpPr>
        <p:spPr>
          <a:xfrm>
            <a:off x="5715000" y="3581399"/>
            <a:ext cx="2961284" cy="984197"/>
          </a:xfrm>
        </p:spPr>
        <p:txBody>
          <a:bodyPr/>
          <a:lstStyle/>
          <a:p>
            <a:pPr marL="0" lvl="0" indent="0">
              <a:lnSpc>
                <a:spcPct val="100000"/>
              </a:lnSpc>
              <a:spcBef>
                <a:spcPts val="0"/>
              </a:spcBef>
              <a:buNone/>
            </a:pPr>
            <a:r>
              <a:rPr lang="en-US" sz="2400" dirty="0">
                <a:solidFill>
                  <a:srgbClr val="666699"/>
                </a:solidFill>
              </a:rPr>
              <a:t>Reimbursable Meal</a:t>
            </a:r>
          </a:p>
        </p:txBody>
      </p:sp>
      <p:graphicFrame>
        <p:nvGraphicFramePr>
          <p:cNvPr id="12" name="Table 11"/>
          <p:cNvGraphicFramePr>
            <a:graphicFrameLocks noGrp="1"/>
          </p:cNvGraphicFramePr>
          <p:nvPr>
            <p:extLst>
              <p:ext uri="{D42A27DB-BD31-4B8C-83A1-F6EECF244321}">
                <p14:modId xmlns:p14="http://schemas.microsoft.com/office/powerpoint/2010/main" val="1244980627"/>
              </p:ext>
            </p:extLst>
          </p:nvPr>
        </p:nvGraphicFramePr>
        <p:xfrm>
          <a:off x="5553182" y="2209801"/>
          <a:ext cx="3286017" cy="3429000"/>
        </p:xfrm>
        <a:graphic>
          <a:graphicData uri="http://schemas.openxmlformats.org/drawingml/2006/table">
            <a:tbl>
              <a:tblPr firstRow="1" bandRow="1">
                <a:tableStyleId>{5C22544A-7EE6-4342-B048-85BDC9FD1C3A}</a:tableStyleId>
              </a:tblPr>
              <a:tblGrid>
                <a:gridCol w="3286017">
                  <a:extLst>
                    <a:ext uri="{9D8B030D-6E8A-4147-A177-3AD203B41FA5}">
                      <a16:colId xmlns:a16="http://schemas.microsoft.com/office/drawing/2014/main" val="20000"/>
                    </a:ext>
                  </a:extLst>
                </a:gridCol>
              </a:tblGrid>
              <a:tr h="3429000">
                <a:tc>
                  <a:txBody>
                    <a:bodyPr/>
                    <a:lstStyle/>
                    <a:p>
                      <a:endParaRPr lang="en-US" dirty="0">
                        <a:hlinkClick r:id="" action="ppaction://noaction"/>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3354255352"/>
              </p:ext>
            </p:extLst>
          </p:nvPr>
        </p:nvGraphicFramePr>
        <p:xfrm>
          <a:off x="152399" y="2209801"/>
          <a:ext cx="5399685" cy="3429000"/>
        </p:xfrm>
        <a:graphic>
          <a:graphicData uri="http://schemas.openxmlformats.org/drawingml/2006/table">
            <a:tbl>
              <a:tblPr firstRow="1" bandRow="1">
                <a:tableStyleId>{5C22544A-7EE6-4342-B048-85BDC9FD1C3A}</a:tableStyleId>
              </a:tblPr>
              <a:tblGrid>
                <a:gridCol w="5399685">
                  <a:extLst>
                    <a:ext uri="{9D8B030D-6E8A-4147-A177-3AD203B41FA5}">
                      <a16:colId xmlns:a16="http://schemas.microsoft.com/office/drawing/2014/main" val="20000"/>
                    </a:ext>
                  </a:extLst>
                </a:gridCol>
              </a:tblGrid>
              <a:tr h="3429000">
                <a:tc>
                  <a:txBody>
                    <a:bodyPr/>
                    <a:lstStyle/>
                    <a:p>
                      <a:endParaRPr lang="en-US" dirty="0">
                        <a:hlinkClick r:id="" action="ppaction://noaction"/>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14" name="Rectangle 13"/>
          <p:cNvSpPr/>
          <p:nvPr/>
        </p:nvSpPr>
        <p:spPr>
          <a:xfrm>
            <a:off x="1222546" y="2277696"/>
            <a:ext cx="7301548" cy="3293209"/>
          </a:xfrm>
          <a:prstGeom prst="rect">
            <a:avLst/>
          </a:prstGeom>
          <a:noFill/>
        </p:spPr>
        <p:txBody>
          <a:bodyPr wrap="square">
            <a:spAutoFit/>
          </a:bodyPr>
          <a:lstStyle/>
          <a:p>
            <a:r>
              <a:rPr lang="en-US" sz="2300" b="1" dirty="0">
                <a:solidFill>
                  <a:srgbClr val="FF0000"/>
                </a:solidFill>
              </a:rPr>
              <a:t>Hummus</a:t>
            </a:r>
          </a:p>
          <a:p>
            <a:r>
              <a:rPr lang="en-US" sz="2300" dirty="0"/>
              <a:t>2 </a:t>
            </a:r>
            <a:r>
              <a:rPr lang="en-US" sz="2300" dirty="0" err="1"/>
              <a:t>oz</a:t>
            </a:r>
            <a:r>
              <a:rPr lang="en-US" sz="2300" dirty="0"/>
              <a:t> Meats/Meat Alternates</a:t>
            </a:r>
          </a:p>
          <a:p>
            <a:r>
              <a:rPr lang="en-US" sz="2300" b="1" dirty="0"/>
              <a:t>	</a:t>
            </a:r>
          </a:p>
          <a:p>
            <a:r>
              <a:rPr lang="en-US" sz="2300" b="1" dirty="0">
                <a:solidFill>
                  <a:srgbClr val="FF0000"/>
                </a:solidFill>
              </a:rPr>
              <a:t>WW Pita		</a:t>
            </a:r>
          </a:p>
          <a:p>
            <a:r>
              <a:rPr lang="en-US" sz="2300" dirty="0"/>
              <a:t>1 oz eq Grain</a:t>
            </a:r>
          </a:p>
          <a:p>
            <a:r>
              <a:rPr lang="en-US" sz="2300" b="1" dirty="0"/>
              <a:t>	</a:t>
            </a:r>
            <a:r>
              <a:rPr lang="en-US" sz="2300" dirty="0"/>
              <a:t>	</a:t>
            </a:r>
          </a:p>
          <a:p>
            <a:r>
              <a:rPr lang="en-US" sz="2300" b="1" dirty="0">
                <a:solidFill>
                  <a:srgbClr val="FF0000"/>
                </a:solidFill>
              </a:rPr>
              <a:t>Bean Salad</a:t>
            </a:r>
          </a:p>
          <a:p>
            <a:r>
              <a:rPr lang="en-US" sz="2300" dirty="0"/>
              <a:t>½ cup Beans, Peas, and Lentils</a:t>
            </a:r>
          </a:p>
          <a:p>
            <a:r>
              <a:rPr lang="en-US" sz="2300" dirty="0"/>
              <a:t>¼ cup Other Vegetable </a:t>
            </a:r>
          </a:p>
        </p:txBody>
      </p:sp>
      <p:pic>
        <p:nvPicPr>
          <p:cNvPr id="15" name="Picture 3"/>
          <p:cNvPicPr>
            <a:picLocks noChangeAspect="1" noChangeArrowheads="1"/>
          </p:cNvPicPr>
          <p:nvPr/>
        </p:nvPicPr>
        <p:blipFill>
          <a:blip r:embed="rId2" cstate="screen">
            <a:extLst>
              <a:ext uri="{28A0092B-C50C-407E-A947-70E740481C1C}">
                <a14:useLocalDpi xmlns:a14="http://schemas.microsoft.com/office/drawing/2010/main" val="0"/>
              </a:ext>
            </a:extLst>
          </a:blip>
          <a:stretch>
            <a:fillRect/>
          </a:stretch>
        </p:blipFill>
        <p:spPr bwMode="auto">
          <a:xfrm>
            <a:off x="195874" y="3022211"/>
            <a:ext cx="983197" cy="1614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27502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K–8 Lunch Speed Round 6</a:t>
            </a:r>
            <a:br>
              <a:rPr lang="en-US" dirty="0"/>
            </a:br>
            <a:r>
              <a:rPr lang="en-US" dirty="0"/>
              <a:t>Answer</a:t>
            </a:r>
          </a:p>
        </p:txBody>
      </p:sp>
      <p:graphicFrame>
        <p:nvGraphicFramePr>
          <p:cNvPr id="4" name="Table 3"/>
          <p:cNvGraphicFramePr>
            <a:graphicFrameLocks noGrp="1"/>
          </p:cNvGraphicFramePr>
          <p:nvPr>
            <p:extLst>
              <p:ext uri="{D42A27DB-BD31-4B8C-83A1-F6EECF244321}">
                <p14:modId xmlns:p14="http://schemas.microsoft.com/office/powerpoint/2010/main" val="684458218"/>
              </p:ext>
            </p:extLst>
          </p:nvPr>
        </p:nvGraphicFramePr>
        <p:xfrm>
          <a:off x="5562600" y="2209800"/>
          <a:ext cx="3429000" cy="3571008"/>
        </p:xfrm>
        <a:graphic>
          <a:graphicData uri="http://schemas.openxmlformats.org/drawingml/2006/table">
            <a:tbl>
              <a:tblPr firstRow="1" bandRow="1">
                <a:tableStyleId>{5C22544A-7EE6-4342-B048-85BDC9FD1C3A}</a:tableStyleId>
              </a:tblPr>
              <a:tblGrid>
                <a:gridCol w="3429000">
                  <a:extLst>
                    <a:ext uri="{9D8B030D-6E8A-4147-A177-3AD203B41FA5}">
                      <a16:colId xmlns:a16="http://schemas.microsoft.com/office/drawing/2014/main" val="20000"/>
                    </a:ext>
                  </a:extLst>
                </a:gridCol>
              </a:tblGrid>
              <a:tr h="3571008">
                <a:tc>
                  <a:txBody>
                    <a:bodyPr/>
                    <a:lstStyle/>
                    <a:p>
                      <a:endParaRPr lang="en-US" dirty="0">
                        <a:hlinkClick r:id="" action="ppaction://noaction"/>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2510059766"/>
              </p:ext>
            </p:extLst>
          </p:nvPr>
        </p:nvGraphicFramePr>
        <p:xfrm>
          <a:off x="89647" y="2209800"/>
          <a:ext cx="5472953" cy="3571008"/>
        </p:xfrm>
        <a:graphic>
          <a:graphicData uri="http://schemas.openxmlformats.org/drawingml/2006/table">
            <a:tbl>
              <a:tblPr firstRow="1" bandRow="1">
                <a:tableStyleId>{5C22544A-7EE6-4342-B048-85BDC9FD1C3A}</a:tableStyleId>
              </a:tblPr>
              <a:tblGrid>
                <a:gridCol w="5472953">
                  <a:extLst>
                    <a:ext uri="{9D8B030D-6E8A-4147-A177-3AD203B41FA5}">
                      <a16:colId xmlns:a16="http://schemas.microsoft.com/office/drawing/2014/main" val="20000"/>
                    </a:ext>
                  </a:extLst>
                </a:gridCol>
              </a:tblGrid>
              <a:tr h="3571008">
                <a:tc>
                  <a:txBody>
                    <a:bodyPr/>
                    <a:lstStyle/>
                    <a:p>
                      <a:endParaRPr lang="en-US" dirty="0">
                        <a:hlinkClick r:id="" action="ppaction://noaction"/>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9" name="Rectangle 8"/>
          <p:cNvSpPr/>
          <p:nvPr/>
        </p:nvSpPr>
        <p:spPr>
          <a:xfrm>
            <a:off x="2267148" y="2209800"/>
            <a:ext cx="7216130" cy="3785652"/>
          </a:xfrm>
          <a:prstGeom prst="rect">
            <a:avLst/>
          </a:prstGeom>
          <a:noFill/>
        </p:spPr>
        <p:txBody>
          <a:bodyPr wrap="square">
            <a:spAutoFit/>
          </a:bodyPr>
          <a:lstStyle/>
          <a:p>
            <a:r>
              <a:rPr lang="en-US" sz="2000" b="1" dirty="0">
                <a:solidFill>
                  <a:srgbClr val="FF0000"/>
                </a:solidFill>
              </a:rPr>
              <a:t>Fish Taco</a:t>
            </a:r>
          </a:p>
          <a:p>
            <a:r>
              <a:rPr lang="en-US" sz="2000" dirty="0"/>
              <a:t>2 </a:t>
            </a:r>
            <a:r>
              <a:rPr lang="en-US" sz="2000" dirty="0" err="1"/>
              <a:t>oz</a:t>
            </a:r>
            <a:r>
              <a:rPr lang="en-US" sz="2000" dirty="0"/>
              <a:t> Meats/Meat Alternates</a:t>
            </a:r>
          </a:p>
          <a:p>
            <a:endParaRPr lang="en-US" sz="2000" dirty="0"/>
          </a:p>
          <a:p>
            <a:r>
              <a:rPr lang="en-US" sz="2000" b="1" dirty="0">
                <a:solidFill>
                  <a:srgbClr val="FF0000"/>
                </a:solidFill>
              </a:rPr>
              <a:t>WW Tortilla</a:t>
            </a:r>
          </a:p>
          <a:p>
            <a:r>
              <a:rPr lang="en-US" sz="2000" dirty="0"/>
              <a:t>1 oz eq Grain</a:t>
            </a:r>
          </a:p>
          <a:p>
            <a:endParaRPr lang="en-US" sz="2000" dirty="0"/>
          </a:p>
          <a:p>
            <a:r>
              <a:rPr lang="en-US" sz="2000" b="1" dirty="0">
                <a:solidFill>
                  <a:srgbClr val="FF0000"/>
                </a:solidFill>
              </a:rPr>
              <a:t>Cole Slaw </a:t>
            </a:r>
            <a:endParaRPr lang="en-US" sz="2000" dirty="0">
              <a:solidFill>
                <a:srgbClr val="FF0000"/>
              </a:solidFill>
            </a:endParaRPr>
          </a:p>
          <a:p>
            <a:r>
              <a:rPr lang="en-US" sz="2000" dirty="0"/>
              <a:t>¼ cup Other Vegetable</a:t>
            </a:r>
          </a:p>
          <a:p>
            <a:endParaRPr lang="en-US" sz="2000" dirty="0"/>
          </a:p>
          <a:p>
            <a:r>
              <a:rPr lang="en-US" sz="2000" b="1" dirty="0">
                <a:solidFill>
                  <a:srgbClr val="FF0000"/>
                </a:solidFill>
              </a:rPr>
              <a:t>Milk</a:t>
            </a:r>
          </a:p>
          <a:p>
            <a:r>
              <a:rPr lang="en-US" sz="2000" dirty="0"/>
              <a:t>1 cup Milk </a:t>
            </a:r>
          </a:p>
          <a:p>
            <a:endParaRPr lang="en-US" sz="2000" dirty="0"/>
          </a:p>
        </p:txBody>
      </p:sp>
      <p:pic>
        <p:nvPicPr>
          <p:cNvPr id="10" name="Picture 3"/>
          <p:cNvPicPr>
            <a:picLocks noChangeAspect="1" noChangeArrowheads="1"/>
          </p:cNvPicPr>
          <p:nvPr/>
        </p:nvPicPr>
        <p:blipFill>
          <a:blip r:embed="rId2" cstate="screen">
            <a:extLst>
              <a:ext uri="{28A0092B-C50C-407E-A947-70E740481C1C}">
                <a14:useLocalDpi xmlns:a14="http://schemas.microsoft.com/office/drawing/2010/main" val="0"/>
              </a:ext>
            </a:extLst>
          </a:blip>
          <a:stretch>
            <a:fillRect/>
          </a:stretch>
        </p:blipFill>
        <p:spPr bwMode="auto">
          <a:xfrm>
            <a:off x="152400" y="2258905"/>
            <a:ext cx="2114747" cy="3472797"/>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2"/>
          <p:cNvSpPr txBox="1">
            <a:spLocks/>
          </p:cNvSpPr>
          <p:nvPr/>
        </p:nvSpPr>
        <p:spPr>
          <a:xfrm>
            <a:off x="5768340" y="3124200"/>
            <a:ext cx="3089711" cy="2249050"/>
          </a:xfrm>
          <a:prstGeom prst="rect">
            <a:avLst/>
          </a:prstGeom>
        </p:spPr>
        <p:txBody>
          <a:bodyPr vert="horz" lIns="91440" tIns="45720" rIns="91440" bIns="45720" rtlCol="0">
            <a:normAutofit fontScale="32500" lnSpcReduction="20000"/>
          </a:bodyPr>
          <a:lstStyle>
            <a:lvl1pPr marL="228600" indent="-228600" algn="l" defTabSz="914400" rtl="0" eaLnBrk="1" latinLnBrk="0" hangingPunct="1">
              <a:lnSpc>
                <a:spcPct val="90000"/>
              </a:lnSpc>
              <a:spcBef>
                <a:spcPts val="1000"/>
              </a:spcBef>
              <a:buClr>
                <a:srgbClr val="6C9E32"/>
              </a:buClr>
              <a:buFont typeface="Arial" panose="020B0604020202020204" pitchFamily="34" charset="0"/>
              <a:buChar char="•"/>
              <a:defRPr sz="28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Clr>
                <a:srgbClr val="6C9E32"/>
              </a:buClr>
              <a:buFont typeface="Arial" panose="020B0604020202020204" pitchFamily="34" charset="0"/>
              <a:buChar char="•"/>
              <a:defRPr sz="24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Clr>
                <a:srgbClr val="6C9E32"/>
              </a:buClr>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None/>
            </a:pPr>
            <a:r>
              <a:rPr lang="en-US" sz="6200" dirty="0">
                <a:solidFill>
                  <a:srgbClr val="666699"/>
                </a:solidFill>
              </a:rPr>
              <a:t>Not Reimbursable Meal</a:t>
            </a:r>
          </a:p>
          <a:p>
            <a:pPr>
              <a:lnSpc>
                <a:spcPct val="120000"/>
              </a:lnSpc>
            </a:pPr>
            <a:r>
              <a:rPr lang="en-US" sz="6200" dirty="0"/>
              <a:t>Only ¼ cup Vegetables </a:t>
            </a:r>
          </a:p>
          <a:p>
            <a:pPr>
              <a:lnSpc>
                <a:spcPct val="120000"/>
              </a:lnSpc>
            </a:pPr>
            <a:r>
              <a:rPr lang="en-US" sz="6200" dirty="0"/>
              <a:t>Must be ½ cup for a reimbursable meal</a:t>
            </a:r>
          </a:p>
          <a:p>
            <a:pPr marL="0" indent="0" fontAlgn="auto">
              <a:spcAft>
                <a:spcPts val="0"/>
              </a:spcAft>
              <a:buFont typeface="Arial" panose="020B0604020202020204" pitchFamily="34" charset="0"/>
              <a:buNone/>
            </a:pPr>
            <a:endParaRPr lang="en-US" dirty="0"/>
          </a:p>
        </p:txBody>
      </p:sp>
    </p:spTree>
    <p:extLst>
      <p:ext uri="{BB962C8B-B14F-4D97-AF65-F5344CB8AC3E}">
        <p14:creationId xmlns:p14="http://schemas.microsoft.com/office/powerpoint/2010/main" val="154830977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K–8 Lunch Speed Round 7</a:t>
            </a:r>
            <a:br>
              <a:rPr lang="en-US" dirty="0"/>
            </a:br>
            <a:r>
              <a:rPr lang="en-US" dirty="0"/>
              <a:t>Answer</a:t>
            </a:r>
          </a:p>
        </p:txBody>
      </p:sp>
      <p:graphicFrame>
        <p:nvGraphicFramePr>
          <p:cNvPr id="4" name="Table 3"/>
          <p:cNvGraphicFramePr>
            <a:graphicFrameLocks noGrp="1"/>
          </p:cNvGraphicFramePr>
          <p:nvPr/>
        </p:nvGraphicFramePr>
        <p:xfrm>
          <a:off x="5943600" y="2057400"/>
          <a:ext cx="3048000" cy="379431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tblGrid>
              <a:tr h="3794310">
                <a:tc>
                  <a:txBody>
                    <a:bodyPr/>
                    <a:lstStyle/>
                    <a:p>
                      <a:endParaRPr lang="en-US" dirty="0">
                        <a:hlinkClick r:id="" action="ppaction://noaction"/>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8" name="Table 7"/>
          <p:cNvGraphicFramePr>
            <a:graphicFrameLocks noGrp="1"/>
          </p:cNvGraphicFramePr>
          <p:nvPr/>
        </p:nvGraphicFramePr>
        <p:xfrm>
          <a:off x="152400" y="2057400"/>
          <a:ext cx="5791200" cy="3794311"/>
        </p:xfrm>
        <a:graphic>
          <a:graphicData uri="http://schemas.openxmlformats.org/drawingml/2006/table">
            <a:tbl>
              <a:tblPr firstRow="1" bandRow="1">
                <a:tableStyleId>{5C22544A-7EE6-4342-B048-85BDC9FD1C3A}</a:tableStyleId>
              </a:tblPr>
              <a:tblGrid>
                <a:gridCol w="5791200">
                  <a:extLst>
                    <a:ext uri="{9D8B030D-6E8A-4147-A177-3AD203B41FA5}">
                      <a16:colId xmlns:a16="http://schemas.microsoft.com/office/drawing/2014/main" val="20000"/>
                    </a:ext>
                  </a:extLst>
                </a:gridCol>
              </a:tblGrid>
              <a:tr h="3794311">
                <a:tc>
                  <a:txBody>
                    <a:bodyPr/>
                    <a:lstStyle/>
                    <a:p>
                      <a:endParaRPr lang="en-US" dirty="0">
                        <a:hlinkClick r:id="" action="ppaction://noaction"/>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9" name="Rectangle 8"/>
          <p:cNvSpPr/>
          <p:nvPr/>
        </p:nvSpPr>
        <p:spPr>
          <a:xfrm>
            <a:off x="1780768" y="2272539"/>
            <a:ext cx="7294855" cy="3277820"/>
          </a:xfrm>
          <a:prstGeom prst="rect">
            <a:avLst/>
          </a:prstGeom>
          <a:noFill/>
        </p:spPr>
        <p:txBody>
          <a:bodyPr wrap="square">
            <a:spAutoFit/>
          </a:bodyPr>
          <a:lstStyle/>
          <a:p>
            <a:r>
              <a:rPr lang="en-US" sz="2300" b="1" dirty="0">
                <a:solidFill>
                  <a:srgbClr val="FF0000"/>
                </a:solidFill>
              </a:rPr>
              <a:t>WW Spaghetti and Marinara</a:t>
            </a:r>
          </a:p>
          <a:p>
            <a:r>
              <a:rPr lang="en-US" sz="2300" dirty="0"/>
              <a:t>1 oz eq Grain</a:t>
            </a:r>
          </a:p>
          <a:p>
            <a:r>
              <a:rPr lang="en-US" sz="2300" dirty="0"/>
              <a:t>¼ cup Red/Orange Vegetable</a:t>
            </a:r>
          </a:p>
          <a:p>
            <a:r>
              <a:rPr lang="en-US" sz="2300" b="1" dirty="0"/>
              <a:t>	</a:t>
            </a:r>
          </a:p>
          <a:p>
            <a:r>
              <a:rPr lang="en-US" sz="2300" b="1" dirty="0">
                <a:solidFill>
                  <a:srgbClr val="FF0000"/>
                </a:solidFill>
              </a:rPr>
              <a:t>Broccoli</a:t>
            </a:r>
          </a:p>
          <a:p>
            <a:r>
              <a:rPr lang="en-US" sz="2300" dirty="0"/>
              <a:t>¾ cup Dark Green Vegetable</a:t>
            </a:r>
          </a:p>
          <a:p>
            <a:r>
              <a:rPr lang="en-US" sz="2300" b="1" dirty="0"/>
              <a:t>	</a:t>
            </a:r>
            <a:r>
              <a:rPr lang="en-US" sz="2300" dirty="0"/>
              <a:t>	</a:t>
            </a:r>
          </a:p>
          <a:p>
            <a:r>
              <a:rPr lang="en-US" sz="2300" b="1" dirty="0">
                <a:solidFill>
                  <a:srgbClr val="FF0000"/>
                </a:solidFill>
              </a:rPr>
              <a:t>Fresh Orange </a:t>
            </a:r>
          </a:p>
          <a:p>
            <a:r>
              <a:rPr lang="en-US" sz="2300" dirty="0"/>
              <a:t>½ cup Fruit</a:t>
            </a:r>
          </a:p>
        </p:txBody>
      </p:sp>
      <p:sp>
        <p:nvSpPr>
          <p:cNvPr id="11" name="Content Placeholder 2"/>
          <p:cNvSpPr txBox="1">
            <a:spLocks/>
          </p:cNvSpPr>
          <p:nvPr/>
        </p:nvSpPr>
        <p:spPr>
          <a:xfrm>
            <a:off x="6072328" y="3581399"/>
            <a:ext cx="2961284" cy="9140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6C9E32"/>
              </a:buClr>
              <a:buFont typeface="Arial" panose="020B0604020202020204" pitchFamily="34" charset="0"/>
              <a:buChar char="•"/>
              <a:defRPr sz="28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Clr>
                <a:srgbClr val="6C9E32"/>
              </a:buClr>
              <a:buFont typeface="Arial" panose="020B0604020202020204" pitchFamily="34" charset="0"/>
              <a:buChar char="•"/>
              <a:defRPr sz="24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Clr>
                <a:srgbClr val="6C9E32"/>
              </a:buClr>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00000"/>
              </a:lnSpc>
              <a:spcBef>
                <a:spcPts val="0"/>
              </a:spcBef>
              <a:spcAft>
                <a:spcPts val="0"/>
              </a:spcAft>
              <a:buFont typeface="Arial" panose="020B0604020202020204" pitchFamily="34" charset="0"/>
              <a:buNone/>
            </a:pPr>
            <a:r>
              <a:rPr lang="en-US" sz="2400" dirty="0">
                <a:solidFill>
                  <a:srgbClr val="666699"/>
                </a:solidFill>
              </a:rPr>
              <a:t>Reimbursable Meal</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539" y="2241430"/>
            <a:ext cx="1530229" cy="3426249"/>
          </a:xfrm>
          <a:prstGeom prst="rect">
            <a:avLst/>
          </a:prstGeom>
        </p:spPr>
      </p:pic>
    </p:spTree>
    <p:extLst>
      <p:ext uri="{BB962C8B-B14F-4D97-AF65-F5344CB8AC3E}">
        <p14:creationId xmlns:p14="http://schemas.microsoft.com/office/powerpoint/2010/main" val="372517664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K–8 Lunch Speed Round 8</a:t>
            </a:r>
            <a:br>
              <a:rPr lang="en-US" dirty="0"/>
            </a:br>
            <a:r>
              <a:rPr lang="en-US" dirty="0"/>
              <a:t>Answer</a:t>
            </a:r>
          </a:p>
        </p:txBody>
      </p:sp>
      <p:graphicFrame>
        <p:nvGraphicFramePr>
          <p:cNvPr id="4" name="Table 3"/>
          <p:cNvGraphicFramePr>
            <a:graphicFrameLocks noGrp="1"/>
          </p:cNvGraphicFramePr>
          <p:nvPr/>
        </p:nvGraphicFramePr>
        <p:xfrm>
          <a:off x="6072328" y="2133600"/>
          <a:ext cx="2843072" cy="3794310"/>
        </p:xfrm>
        <a:graphic>
          <a:graphicData uri="http://schemas.openxmlformats.org/drawingml/2006/table">
            <a:tbl>
              <a:tblPr firstRow="1" bandRow="1">
                <a:tableStyleId>{5C22544A-7EE6-4342-B048-85BDC9FD1C3A}</a:tableStyleId>
              </a:tblPr>
              <a:tblGrid>
                <a:gridCol w="2843072">
                  <a:extLst>
                    <a:ext uri="{9D8B030D-6E8A-4147-A177-3AD203B41FA5}">
                      <a16:colId xmlns:a16="http://schemas.microsoft.com/office/drawing/2014/main" val="20000"/>
                    </a:ext>
                  </a:extLst>
                </a:gridCol>
              </a:tblGrid>
              <a:tr h="3794310">
                <a:tc>
                  <a:txBody>
                    <a:bodyPr/>
                    <a:lstStyle/>
                    <a:p>
                      <a:endParaRPr lang="en-US" dirty="0">
                        <a:hlinkClick r:id="" action="ppaction://noaction"/>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8" name="Table 7"/>
          <p:cNvGraphicFramePr>
            <a:graphicFrameLocks noGrp="1"/>
          </p:cNvGraphicFramePr>
          <p:nvPr/>
        </p:nvGraphicFramePr>
        <p:xfrm>
          <a:off x="152400" y="2133600"/>
          <a:ext cx="5919928" cy="3794311"/>
        </p:xfrm>
        <a:graphic>
          <a:graphicData uri="http://schemas.openxmlformats.org/drawingml/2006/table">
            <a:tbl>
              <a:tblPr firstRow="1" bandRow="1">
                <a:tableStyleId>{5C22544A-7EE6-4342-B048-85BDC9FD1C3A}</a:tableStyleId>
              </a:tblPr>
              <a:tblGrid>
                <a:gridCol w="5919928">
                  <a:extLst>
                    <a:ext uri="{9D8B030D-6E8A-4147-A177-3AD203B41FA5}">
                      <a16:colId xmlns:a16="http://schemas.microsoft.com/office/drawing/2014/main" val="20000"/>
                    </a:ext>
                  </a:extLst>
                </a:gridCol>
              </a:tblGrid>
              <a:tr h="3794311">
                <a:tc>
                  <a:txBody>
                    <a:bodyPr/>
                    <a:lstStyle/>
                    <a:p>
                      <a:endParaRPr lang="en-US" dirty="0">
                        <a:hlinkClick r:id="" action="ppaction://noaction"/>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9" name="Rectangle 8"/>
          <p:cNvSpPr/>
          <p:nvPr/>
        </p:nvSpPr>
        <p:spPr>
          <a:xfrm>
            <a:off x="1805577" y="2191785"/>
            <a:ext cx="7344457" cy="3631763"/>
          </a:xfrm>
          <a:prstGeom prst="rect">
            <a:avLst/>
          </a:prstGeom>
          <a:noFill/>
        </p:spPr>
        <p:txBody>
          <a:bodyPr wrap="square">
            <a:spAutoFit/>
          </a:bodyPr>
          <a:lstStyle/>
          <a:p>
            <a:r>
              <a:rPr lang="en-US" sz="2300" b="1" dirty="0">
                <a:solidFill>
                  <a:srgbClr val="FF0000"/>
                </a:solidFill>
              </a:rPr>
              <a:t>Milk</a:t>
            </a:r>
          </a:p>
          <a:p>
            <a:r>
              <a:rPr lang="en-US" sz="2300" dirty="0"/>
              <a:t>1 cup Milk</a:t>
            </a:r>
          </a:p>
          <a:p>
            <a:r>
              <a:rPr lang="en-US" sz="2300" b="1" dirty="0"/>
              <a:t>	</a:t>
            </a:r>
          </a:p>
          <a:p>
            <a:r>
              <a:rPr lang="en-US" sz="2300" b="1" dirty="0">
                <a:solidFill>
                  <a:srgbClr val="FF0000"/>
                </a:solidFill>
              </a:rPr>
              <a:t>WW Spaghetti and Meat Balls</a:t>
            </a:r>
            <a:endParaRPr lang="en-US" sz="2300" dirty="0">
              <a:solidFill>
                <a:srgbClr val="FF0000"/>
              </a:solidFill>
            </a:endParaRPr>
          </a:p>
          <a:p>
            <a:r>
              <a:rPr lang="en-US" sz="2300" dirty="0"/>
              <a:t>2 </a:t>
            </a:r>
            <a:r>
              <a:rPr lang="en-US" sz="2300" dirty="0" err="1"/>
              <a:t>oz</a:t>
            </a:r>
            <a:r>
              <a:rPr lang="en-US" sz="2300" dirty="0"/>
              <a:t> Meats/Meat Alternates</a:t>
            </a:r>
          </a:p>
          <a:p>
            <a:r>
              <a:rPr lang="en-US" sz="2300" dirty="0"/>
              <a:t>1 oz eq Grain</a:t>
            </a:r>
          </a:p>
          <a:p>
            <a:r>
              <a:rPr lang="en-US" sz="2300" dirty="0"/>
              <a:t>¼ cup Red/Orange Vegetable</a:t>
            </a:r>
          </a:p>
          <a:p>
            <a:r>
              <a:rPr lang="en-US" sz="2300" b="1" dirty="0"/>
              <a:t>	</a:t>
            </a:r>
            <a:r>
              <a:rPr lang="en-US" sz="2300" dirty="0"/>
              <a:t>	</a:t>
            </a:r>
          </a:p>
          <a:p>
            <a:r>
              <a:rPr lang="en-US" sz="2300" b="1" dirty="0">
                <a:solidFill>
                  <a:srgbClr val="FF0000"/>
                </a:solidFill>
              </a:rPr>
              <a:t>Whole Grain-Rich Roll</a:t>
            </a:r>
          </a:p>
          <a:p>
            <a:r>
              <a:rPr lang="en-US" sz="2300" dirty="0"/>
              <a:t>1 oz eq Grain</a:t>
            </a:r>
          </a:p>
        </p:txBody>
      </p:sp>
      <p:pic>
        <p:nvPicPr>
          <p:cNvPr id="10" name="Picture 2"/>
          <p:cNvPicPr>
            <a:picLocks noChangeAspect="1" noChangeArrowheads="1"/>
          </p:cNvPicPr>
          <p:nvPr/>
        </p:nvPicPr>
        <p:blipFill>
          <a:blip r:embed="rId2" cstate="screen">
            <a:extLst>
              <a:ext uri="{28A0092B-C50C-407E-A947-70E740481C1C}">
                <a14:useLocalDpi xmlns:a14="http://schemas.microsoft.com/office/drawing/2010/main" val="0"/>
              </a:ext>
            </a:extLst>
          </a:blip>
          <a:stretch>
            <a:fillRect/>
          </a:stretch>
        </p:blipFill>
        <p:spPr bwMode="auto">
          <a:xfrm>
            <a:off x="205377" y="2273585"/>
            <a:ext cx="1547223" cy="3654325"/>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2"/>
          <p:cNvSpPr txBox="1">
            <a:spLocks/>
          </p:cNvSpPr>
          <p:nvPr/>
        </p:nvSpPr>
        <p:spPr>
          <a:xfrm>
            <a:off x="6103259" y="3048000"/>
            <a:ext cx="2812141" cy="2477650"/>
          </a:xfrm>
          <a:prstGeom prst="rect">
            <a:avLst/>
          </a:prstGeom>
        </p:spPr>
        <p:txBody>
          <a:bodyPr vert="horz" lIns="91440" tIns="45720" rIns="91440" bIns="45720" rtlCol="0">
            <a:normAutofit fontScale="32500" lnSpcReduction="20000"/>
          </a:bodyPr>
          <a:lstStyle>
            <a:lvl1pPr marL="228600" indent="-228600" algn="l" defTabSz="914400" rtl="0" eaLnBrk="1" latinLnBrk="0" hangingPunct="1">
              <a:lnSpc>
                <a:spcPct val="90000"/>
              </a:lnSpc>
              <a:spcBef>
                <a:spcPts val="1000"/>
              </a:spcBef>
              <a:buClr>
                <a:srgbClr val="6C9E32"/>
              </a:buClr>
              <a:buFont typeface="Arial" panose="020B0604020202020204" pitchFamily="34" charset="0"/>
              <a:buChar char="•"/>
              <a:defRPr sz="28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Clr>
                <a:srgbClr val="6C9E32"/>
              </a:buClr>
              <a:buFont typeface="Arial" panose="020B0604020202020204" pitchFamily="34" charset="0"/>
              <a:buChar char="•"/>
              <a:defRPr sz="24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Clr>
                <a:srgbClr val="6C9E32"/>
              </a:buClr>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None/>
            </a:pPr>
            <a:r>
              <a:rPr lang="en-US" sz="6200" dirty="0">
                <a:solidFill>
                  <a:srgbClr val="666699"/>
                </a:solidFill>
              </a:rPr>
              <a:t>Not Reimbursable Meal</a:t>
            </a:r>
          </a:p>
          <a:p>
            <a:pPr>
              <a:lnSpc>
                <a:spcPct val="120000"/>
              </a:lnSpc>
            </a:pPr>
            <a:r>
              <a:rPr lang="en-US" sz="6200" dirty="0"/>
              <a:t>Only ¼ cup Vegetables </a:t>
            </a:r>
          </a:p>
          <a:p>
            <a:pPr>
              <a:lnSpc>
                <a:spcPct val="120000"/>
              </a:lnSpc>
            </a:pPr>
            <a:r>
              <a:rPr lang="en-US" sz="6200" dirty="0"/>
              <a:t>Must be ½ cup for a reimbursable meal</a:t>
            </a:r>
          </a:p>
          <a:p>
            <a:pPr marL="0" indent="0" fontAlgn="auto">
              <a:spcAft>
                <a:spcPts val="0"/>
              </a:spcAft>
              <a:buFont typeface="Arial" panose="020B0604020202020204" pitchFamily="34" charset="0"/>
              <a:buNone/>
            </a:pPr>
            <a:endParaRPr lang="en-US" dirty="0"/>
          </a:p>
        </p:txBody>
      </p:sp>
    </p:spTree>
    <p:extLst>
      <p:ext uri="{BB962C8B-B14F-4D97-AF65-F5344CB8AC3E}">
        <p14:creationId xmlns:p14="http://schemas.microsoft.com/office/powerpoint/2010/main" val="399521070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Meal Components for </a:t>
            </a:r>
            <a:br>
              <a:rPr lang="en-US" dirty="0"/>
            </a:br>
            <a:r>
              <a:rPr lang="en-US" dirty="0"/>
              <a:t>OVS Breakfast</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2057400"/>
            <a:ext cx="7627218" cy="1487465"/>
          </a:xfrm>
          <a:prstGeom prst="rect">
            <a:avLst/>
          </a:prstGeom>
        </p:spPr>
      </p:pic>
      <p:pic>
        <p:nvPicPr>
          <p:cNvPr id="2" name="Picture 1"/>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971800" y="3962400"/>
            <a:ext cx="2898087" cy="2601692"/>
          </a:xfrm>
          <a:prstGeom prst="rect">
            <a:avLst/>
          </a:prstGeom>
        </p:spPr>
      </p:pic>
    </p:spTree>
    <p:extLst>
      <p:ext uri="{BB962C8B-B14F-4D97-AF65-F5344CB8AC3E}">
        <p14:creationId xmlns:p14="http://schemas.microsoft.com/office/powerpoint/2010/main" val="238516549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OVS Breakfast</a:t>
            </a:r>
          </a:p>
        </p:txBody>
      </p:sp>
      <p:sp>
        <p:nvSpPr>
          <p:cNvPr id="6" name="Content Placeholder 5"/>
          <p:cNvSpPr>
            <a:spLocks noGrp="1"/>
          </p:cNvSpPr>
          <p:nvPr>
            <p:ph idx="1"/>
          </p:nvPr>
        </p:nvSpPr>
        <p:spPr/>
        <p:txBody>
          <a:bodyPr>
            <a:normAutofit lnSpcReduction="10000"/>
          </a:bodyPr>
          <a:lstStyle/>
          <a:p>
            <a:pPr marL="0" indent="0">
              <a:buNone/>
            </a:pPr>
            <a:r>
              <a:rPr lang="en-US" dirty="0"/>
              <a:t>All students, at any grade level, must select:</a:t>
            </a:r>
          </a:p>
          <a:p>
            <a:pPr marL="457200">
              <a:spcAft>
                <a:spcPts val="600"/>
              </a:spcAft>
            </a:pPr>
            <a:r>
              <a:rPr lang="en-US" dirty="0"/>
              <a:t>At least three food items</a:t>
            </a:r>
          </a:p>
          <a:p>
            <a:pPr marL="457200">
              <a:spcAft>
                <a:spcPts val="600"/>
              </a:spcAft>
            </a:pPr>
            <a:r>
              <a:rPr lang="en-US" dirty="0"/>
              <a:t>The minimum daily required serving for grains (meats/meat alternates or a combination of both) and milk, the student must select the minimum required daily serving.</a:t>
            </a:r>
          </a:p>
          <a:p>
            <a:pPr marL="457200">
              <a:spcAft>
                <a:spcPts val="600"/>
              </a:spcAft>
            </a:pPr>
            <a:r>
              <a:rPr lang="en-US" dirty="0"/>
              <a:t>At least ½ cup of fruit, vegetables, or fruit/vegetable combined</a:t>
            </a:r>
          </a:p>
          <a:p>
            <a:endParaRPr lang="en-US" dirty="0"/>
          </a:p>
        </p:txBody>
      </p:sp>
    </p:spTree>
    <p:extLst>
      <p:ext uri="{BB962C8B-B14F-4D97-AF65-F5344CB8AC3E}">
        <p14:creationId xmlns:p14="http://schemas.microsoft.com/office/powerpoint/2010/main" val="76739621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OVS Breakfast Choices</a:t>
            </a:r>
          </a:p>
        </p:txBody>
      </p:sp>
      <p:sp>
        <p:nvSpPr>
          <p:cNvPr id="6" name="Content Placeholder 5"/>
          <p:cNvSpPr>
            <a:spLocks noGrp="1"/>
          </p:cNvSpPr>
          <p:nvPr>
            <p:ph idx="1"/>
          </p:nvPr>
        </p:nvSpPr>
        <p:spPr/>
        <p:txBody>
          <a:bodyPr/>
          <a:lstStyle/>
          <a:p>
            <a:pPr>
              <a:spcAft>
                <a:spcPts val="600"/>
              </a:spcAft>
            </a:pPr>
            <a:r>
              <a:rPr lang="en-US" dirty="0"/>
              <a:t>Select a minimum of ½ cup fruit </a:t>
            </a:r>
          </a:p>
          <a:p>
            <a:pPr>
              <a:spcAft>
                <a:spcPts val="600"/>
              </a:spcAft>
            </a:pPr>
            <a:r>
              <a:rPr lang="en-US" dirty="0"/>
              <a:t>May decline food items </a:t>
            </a:r>
          </a:p>
          <a:p>
            <a:r>
              <a:rPr lang="en-US" dirty="0"/>
              <a:t>Cashier responsible for following the intent of the menu planner </a:t>
            </a:r>
          </a:p>
          <a:p>
            <a:endParaRPr lang="en-US" dirty="0"/>
          </a:p>
        </p:txBody>
      </p:sp>
    </p:spTree>
    <p:extLst>
      <p:ext uri="{BB962C8B-B14F-4D97-AF65-F5344CB8AC3E}">
        <p14:creationId xmlns:p14="http://schemas.microsoft.com/office/powerpoint/2010/main" val="150404232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Example Breakfast Choices for the Fruit Component</a:t>
            </a:r>
          </a:p>
        </p:txBody>
      </p:sp>
      <p:sp>
        <p:nvSpPr>
          <p:cNvPr id="4" name="TextBox 3"/>
          <p:cNvSpPr txBox="1"/>
          <p:nvPr/>
        </p:nvSpPr>
        <p:spPr>
          <a:xfrm>
            <a:off x="685800" y="2590798"/>
            <a:ext cx="4800600" cy="3108543"/>
          </a:xfrm>
          <a:prstGeom prst="rect">
            <a:avLst/>
          </a:prstGeom>
          <a:noFill/>
          <a:ln w="3175">
            <a:solidFill>
              <a:srgbClr val="7030A0"/>
            </a:solidFill>
          </a:ln>
        </p:spPr>
        <p:txBody>
          <a:bodyPr wrap="square" rtlCol="0">
            <a:spAutoFit/>
          </a:bodyPr>
          <a:lstStyle/>
          <a:p>
            <a:pPr algn="ctr"/>
            <a:r>
              <a:rPr lang="en-US" sz="2800" b="1" dirty="0">
                <a:latin typeface="Helvetica" panose="020B0604020202020204" pitchFamily="34" charset="0"/>
                <a:cs typeface="Helvetica" panose="020B0604020202020204" pitchFamily="34" charset="0"/>
              </a:rPr>
              <a:t>Menu Planner Choices</a:t>
            </a:r>
          </a:p>
          <a:p>
            <a:pPr marL="182563" indent="106363">
              <a:lnSpc>
                <a:spcPct val="150000"/>
              </a:lnSpc>
            </a:pPr>
            <a:r>
              <a:rPr lang="en-US" sz="2800" b="1" dirty="0">
                <a:latin typeface="Helvetica" panose="020B0604020202020204" pitchFamily="34" charset="0"/>
                <a:cs typeface="Helvetica" panose="020B0604020202020204" pitchFamily="34" charset="0"/>
              </a:rPr>
              <a:t>	</a:t>
            </a:r>
            <a:r>
              <a:rPr lang="en-US" sz="2800" dirty="0">
                <a:latin typeface="Helvetica" panose="020B0604020202020204" pitchFamily="34" charset="0"/>
                <a:cs typeface="Helvetica" panose="020B0604020202020204" pitchFamily="34" charset="0"/>
              </a:rPr>
              <a:t>Grapes 	½ cup</a:t>
            </a:r>
          </a:p>
          <a:p>
            <a:pPr marL="182563" indent="106363">
              <a:lnSpc>
                <a:spcPct val="150000"/>
              </a:lnSpc>
            </a:pPr>
            <a:r>
              <a:rPr lang="en-US" sz="2800" dirty="0">
                <a:latin typeface="Helvetica" panose="020B0604020202020204" pitchFamily="34" charset="0"/>
                <a:cs typeface="Helvetica" panose="020B0604020202020204" pitchFamily="34" charset="0"/>
              </a:rPr>
              <a:t>	Peaches 	½ cup</a:t>
            </a:r>
          </a:p>
          <a:p>
            <a:pPr marL="182563" indent="106363">
              <a:lnSpc>
                <a:spcPct val="150000"/>
              </a:lnSpc>
            </a:pPr>
            <a:r>
              <a:rPr lang="en-US" sz="2800" dirty="0">
                <a:latin typeface="Helvetica" panose="020B0604020202020204" pitchFamily="34" charset="0"/>
                <a:cs typeface="Helvetica" panose="020B0604020202020204" pitchFamily="34" charset="0"/>
              </a:rPr>
              <a:t>	Pears 	½ cup</a:t>
            </a:r>
          </a:p>
          <a:p>
            <a:pPr marL="182563" indent="106363">
              <a:lnSpc>
                <a:spcPct val="150000"/>
              </a:lnSpc>
            </a:pPr>
            <a:r>
              <a:rPr lang="en-US" sz="2800" dirty="0">
                <a:latin typeface="Helvetica" panose="020B0604020202020204" pitchFamily="34" charset="0"/>
                <a:cs typeface="Helvetica" panose="020B0604020202020204" pitchFamily="34" charset="0"/>
              </a:rPr>
              <a:t>	Fruit Salad	½ cup</a:t>
            </a:r>
            <a:endParaRPr lang="en-US" sz="2800" b="1"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8800" y="3351963"/>
            <a:ext cx="2722440" cy="1586215"/>
          </a:xfrm>
          <a:prstGeom prst="rect">
            <a:avLst/>
          </a:prstGeom>
        </p:spPr>
      </p:pic>
    </p:spTree>
    <p:extLst>
      <p:ext uri="{BB962C8B-B14F-4D97-AF65-F5344CB8AC3E}">
        <p14:creationId xmlns:p14="http://schemas.microsoft.com/office/powerpoint/2010/main" val="177282502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Combination Foods</a:t>
            </a:r>
          </a:p>
        </p:txBody>
      </p:sp>
      <p:sp>
        <p:nvSpPr>
          <p:cNvPr id="6" name="Content Placeholder 5"/>
          <p:cNvSpPr>
            <a:spLocks noGrp="1"/>
          </p:cNvSpPr>
          <p:nvPr>
            <p:ph idx="1"/>
          </p:nvPr>
        </p:nvSpPr>
        <p:spPr/>
        <p:txBody>
          <a:bodyPr/>
          <a:lstStyle/>
          <a:p>
            <a:pPr>
              <a:spcAft>
                <a:spcPts val="600"/>
              </a:spcAft>
            </a:pPr>
            <a:r>
              <a:rPr lang="en-US" dirty="0"/>
              <a:t>Combination of foods contains more than one menu item  </a:t>
            </a:r>
          </a:p>
          <a:p>
            <a:r>
              <a:rPr lang="en-US" dirty="0"/>
              <a:t>Examples</a:t>
            </a:r>
          </a:p>
          <a:p>
            <a:pPr lvl="1">
              <a:spcAft>
                <a:spcPts val="600"/>
              </a:spcAft>
            </a:pPr>
            <a:r>
              <a:rPr lang="en-US" sz="2800" dirty="0"/>
              <a:t>Pre-plated waffle with fresh fruit topping must select both the waffle and fresh fruit topping</a:t>
            </a:r>
          </a:p>
          <a:p>
            <a:pPr lvl="1">
              <a:spcAft>
                <a:spcPts val="600"/>
              </a:spcAft>
            </a:pPr>
            <a:r>
              <a:rPr lang="en-US" sz="2800" dirty="0"/>
              <a:t>Yogurt parfait, breakfast burrito, milk and fruit smoothie</a:t>
            </a:r>
          </a:p>
          <a:p>
            <a:pPr marL="0" indent="0">
              <a:buNone/>
            </a:pPr>
            <a:endParaRPr lang="en-US" dirty="0"/>
          </a:p>
        </p:txBody>
      </p:sp>
    </p:spTree>
    <p:extLst>
      <p:ext uri="{BB962C8B-B14F-4D97-AF65-F5344CB8AC3E}">
        <p14:creationId xmlns:p14="http://schemas.microsoft.com/office/powerpoint/2010/main" val="95433630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Smoothies</a:t>
            </a:r>
          </a:p>
        </p:txBody>
      </p:sp>
      <p:sp>
        <p:nvSpPr>
          <p:cNvPr id="6" name="Content Placeholder 5"/>
          <p:cNvSpPr>
            <a:spLocks noGrp="1"/>
          </p:cNvSpPr>
          <p:nvPr>
            <p:ph idx="1"/>
          </p:nvPr>
        </p:nvSpPr>
        <p:spPr/>
        <p:txBody>
          <a:bodyPr/>
          <a:lstStyle/>
          <a:p>
            <a:pPr>
              <a:spcAft>
                <a:spcPts val="600"/>
              </a:spcAft>
            </a:pPr>
            <a:r>
              <a:rPr lang="en-US" dirty="0"/>
              <a:t>1 cup milk and ½ cup fruit, vegetable, or fruit/vegetable combined  </a:t>
            </a:r>
          </a:p>
          <a:p>
            <a:pPr>
              <a:spcAft>
                <a:spcPts val="600"/>
              </a:spcAft>
            </a:pPr>
            <a:r>
              <a:rPr lang="en-US" dirty="0"/>
              <a:t>Yogurt</a:t>
            </a:r>
          </a:p>
          <a:p>
            <a:r>
              <a:rPr lang="en-US" dirty="0"/>
              <a:t>May count as two food items </a:t>
            </a:r>
          </a:p>
          <a:p>
            <a:endParaRPr lang="en-US" dirty="0"/>
          </a:p>
        </p:txBody>
      </p:sp>
    </p:spTree>
    <p:extLst>
      <p:ext uri="{BB962C8B-B14F-4D97-AF65-F5344CB8AC3E}">
        <p14:creationId xmlns:p14="http://schemas.microsoft.com/office/powerpoint/2010/main" val="23382726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Breakfast M/MA </a:t>
            </a:r>
          </a:p>
        </p:txBody>
      </p:sp>
      <p:sp>
        <p:nvSpPr>
          <p:cNvPr id="15" name="TextBox 14"/>
          <p:cNvSpPr txBox="1"/>
          <p:nvPr/>
        </p:nvSpPr>
        <p:spPr>
          <a:xfrm>
            <a:off x="1143000" y="2149768"/>
            <a:ext cx="7792773" cy="2321148"/>
          </a:xfrm>
          <a:prstGeom prst="rect">
            <a:avLst/>
          </a:prstGeom>
          <a:noFill/>
        </p:spPr>
        <p:txBody>
          <a:bodyPr wrap="square" rtlCol="0">
            <a:spAutoFit/>
          </a:bodyPr>
          <a:lstStyle/>
          <a:p>
            <a:pPr marR="0" lvl="0">
              <a:lnSpc>
                <a:spcPct val="115000"/>
              </a:lnSpc>
              <a:spcAft>
                <a:spcPts val="1200"/>
              </a:spcAft>
            </a:pPr>
            <a:r>
              <a:rPr lang="en-US" sz="3200" dirty="0">
                <a:effectLst/>
                <a:latin typeface="Arial" panose="020B0604020202020204" pitchFamily="34" charset="0"/>
                <a:ea typeface="Calibri" panose="020F0502020204030204" pitchFamily="34" charset="0"/>
                <a:cs typeface="Times New Roman" panose="02020603050405020304" pitchFamily="18" charset="0"/>
              </a:rPr>
              <a:t>Schools may offer grains, meats/meat alternates, or a combination of both to meet the combined component requirement based on ounce equivalents.</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5246372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3600" dirty="0"/>
              <a:t>Breakfast Scenarios</a:t>
            </a:r>
          </a:p>
        </p:txBody>
      </p:sp>
      <p:sp>
        <p:nvSpPr>
          <p:cNvPr id="6" name="Content Placeholder 5"/>
          <p:cNvSpPr>
            <a:spLocks noGrp="1"/>
          </p:cNvSpPr>
          <p:nvPr>
            <p:ph idx="1"/>
          </p:nvPr>
        </p:nvSpPr>
        <p:spPr>
          <a:xfrm>
            <a:off x="381000" y="2819400"/>
            <a:ext cx="8458200" cy="3052763"/>
          </a:xfrm>
        </p:spPr>
        <p:txBody>
          <a:bodyPr/>
          <a:lstStyle/>
          <a:p>
            <a:pPr marL="0" indent="0">
              <a:buNone/>
            </a:pPr>
            <a:r>
              <a:rPr lang="en-US" dirty="0"/>
              <a:t>Several factors to consider when implementing OVS in the School Breakfast Program</a:t>
            </a:r>
          </a:p>
          <a:p>
            <a:endParaRPr lang="en-US" dirty="0"/>
          </a:p>
        </p:txBody>
      </p:sp>
    </p:spTree>
    <p:extLst>
      <p:ext uri="{BB962C8B-B14F-4D97-AF65-F5344CB8AC3E}">
        <p14:creationId xmlns:p14="http://schemas.microsoft.com/office/powerpoint/2010/main" val="79090820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Unit Price</a:t>
            </a:r>
          </a:p>
        </p:txBody>
      </p:sp>
      <p:sp>
        <p:nvSpPr>
          <p:cNvPr id="6" name="Content Placeholder 5"/>
          <p:cNvSpPr>
            <a:spLocks noGrp="1"/>
          </p:cNvSpPr>
          <p:nvPr>
            <p:ph idx="1"/>
          </p:nvPr>
        </p:nvSpPr>
        <p:spPr/>
        <p:txBody>
          <a:bodyPr/>
          <a:lstStyle/>
          <a:p>
            <a:pPr>
              <a:spcAft>
                <a:spcPts val="1200"/>
              </a:spcAft>
            </a:pPr>
            <a:r>
              <a:rPr lang="en-US" dirty="0"/>
              <a:t>One price for a complete reimbursable meal in the paid meal category </a:t>
            </a:r>
          </a:p>
          <a:p>
            <a:r>
              <a:rPr lang="en-US" dirty="0"/>
              <a:t>One price for a complete reimbursable meal in the reduced-price meal category</a:t>
            </a:r>
          </a:p>
          <a:p>
            <a:endParaRPr lang="en-US" dirty="0"/>
          </a:p>
        </p:txBody>
      </p:sp>
    </p:spTree>
    <p:extLst>
      <p:ext uri="{BB962C8B-B14F-4D97-AF65-F5344CB8AC3E}">
        <p14:creationId xmlns:p14="http://schemas.microsoft.com/office/powerpoint/2010/main" val="76982450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Unit Price </a:t>
            </a:r>
            <a:br>
              <a:rPr lang="en-US" dirty="0"/>
            </a:br>
            <a:r>
              <a:rPr lang="en-US" dirty="0"/>
              <a:t>Reimbursable Meals</a:t>
            </a:r>
          </a:p>
        </p:txBody>
      </p:sp>
      <p:sp>
        <p:nvSpPr>
          <p:cNvPr id="6" name="Content Placeholder 5"/>
          <p:cNvSpPr>
            <a:spLocks noGrp="1"/>
          </p:cNvSpPr>
          <p:nvPr>
            <p:ph idx="1"/>
          </p:nvPr>
        </p:nvSpPr>
        <p:spPr/>
        <p:txBody>
          <a:bodyPr/>
          <a:lstStyle/>
          <a:p>
            <a:pPr eaLnBrk="0" fontAlgn="base" hangingPunct="0">
              <a:lnSpc>
                <a:spcPct val="100000"/>
              </a:lnSpc>
              <a:spcBef>
                <a:spcPts val="600"/>
              </a:spcBef>
              <a:spcAft>
                <a:spcPts val="1200"/>
              </a:spcAft>
              <a:buSzPct val="76000"/>
            </a:pPr>
            <a:r>
              <a:rPr lang="en-US" dirty="0"/>
              <a:t>OVS does not affect the meal’s unit price</a:t>
            </a:r>
          </a:p>
          <a:p>
            <a:pPr eaLnBrk="0" fontAlgn="base" hangingPunct="0">
              <a:lnSpc>
                <a:spcPct val="100000"/>
              </a:lnSpc>
              <a:spcBef>
                <a:spcPts val="600"/>
              </a:spcBef>
              <a:spcAft>
                <a:spcPts val="1200"/>
              </a:spcAft>
              <a:buSzPct val="76000"/>
            </a:pPr>
            <a:r>
              <a:rPr lang="en-US" dirty="0"/>
              <a:t>Three, four, or five components, same unit price for lunch</a:t>
            </a:r>
          </a:p>
          <a:p>
            <a:pPr eaLnBrk="0" fontAlgn="base" hangingPunct="0">
              <a:lnSpc>
                <a:spcPct val="100000"/>
              </a:lnSpc>
              <a:spcBef>
                <a:spcPts val="600"/>
              </a:spcBef>
              <a:spcAft>
                <a:spcPct val="0"/>
              </a:spcAft>
              <a:buSzPct val="76000"/>
            </a:pPr>
            <a:r>
              <a:rPr lang="en-US" dirty="0"/>
              <a:t>Three or more food items for breakfast, same unit price   </a:t>
            </a:r>
          </a:p>
          <a:p>
            <a:endParaRPr lang="en-US" dirty="0"/>
          </a:p>
        </p:txBody>
      </p:sp>
    </p:spTree>
    <p:extLst>
      <p:ext uri="{BB962C8B-B14F-4D97-AF65-F5344CB8AC3E}">
        <p14:creationId xmlns:p14="http://schemas.microsoft.com/office/powerpoint/2010/main" val="307291929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OVS and À La Carte Sales</a:t>
            </a:r>
          </a:p>
        </p:txBody>
      </p:sp>
      <p:sp>
        <p:nvSpPr>
          <p:cNvPr id="6" name="Content Placeholder 5"/>
          <p:cNvSpPr>
            <a:spLocks noGrp="1"/>
          </p:cNvSpPr>
          <p:nvPr>
            <p:ph idx="1"/>
          </p:nvPr>
        </p:nvSpPr>
        <p:spPr>
          <a:xfrm>
            <a:off x="304800" y="2971801"/>
            <a:ext cx="8382000" cy="1828800"/>
          </a:xfrm>
        </p:spPr>
        <p:txBody>
          <a:bodyPr>
            <a:normAutofit fontScale="32500" lnSpcReduction="20000"/>
          </a:bodyPr>
          <a:lstStyle/>
          <a:p>
            <a:pPr marL="0" indent="0">
              <a:lnSpc>
                <a:spcPct val="120000"/>
              </a:lnSpc>
              <a:buNone/>
            </a:pPr>
            <a:r>
              <a:rPr lang="en-US" sz="9800" dirty="0"/>
              <a:t>Students and cashiers need to be able to distinguish between foods for a reimbursable meal and à la carte foods. </a:t>
            </a:r>
          </a:p>
          <a:p>
            <a:endParaRPr lang="en-US" dirty="0"/>
          </a:p>
        </p:txBody>
      </p:sp>
    </p:spTree>
    <p:extLst>
      <p:ext uri="{BB962C8B-B14F-4D97-AF65-F5344CB8AC3E}">
        <p14:creationId xmlns:p14="http://schemas.microsoft.com/office/powerpoint/2010/main" val="20511560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Signage</a:t>
            </a:r>
          </a:p>
        </p:txBody>
      </p:sp>
      <p:sp>
        <p:nvSpPr>
          <p:cNvPr id="6" name="Content Placeholder 5"/>
          <p:cNvSpPr>
            <a:spLocks noGrp="1"/>
          </p:cNvSpPr>
          <p:nvPr>
            <p:ph idx="1"/>
          </p:nvPr>
        </p:nvSpPr>
        <p:spPr/>
        <p:txBody>
          <a:bodyPr/>
          <a:lstStyle/>
          <a:p>
            <a:pPr>
              <a:spcAft>
                <a:spcPts val="1200"/>
              </a:spcAft>
            </a:pPr>
            <a:r>
              <a:rPr lang="en-US" dirty="0"/>
              <a:t>Program regulation </a:t>
            </a:r>
          </a:p>
          <a:p>
            <a:pPr>
              <a:spcAft>
                <a:spcPts val="1200"/>
              </a:spcAft>
            </a:pPr>
            <a:r>
              <a:rPr lang="en-US" dirty="0"/>
              <a:t>Near or at the beginning of the service line</a:t>
            </a:r>
          </a:p>
          <a:p>
            <a:r>
              <a:rPr lang="en-US" dirty="0"/>
              <a:t>What a student must select for a reimbursable meal</a:t>
            </a:r>
          </a:p>
          <a:p>
            <a:endParaRPr lang="en-US" dirty="0"/>
          </a:p>
        </p:txBody>
      </p:sp>
    </p:spTree>
    <p:extLst>
      <p:ext uri="{BB962C8B-B14F-4D97-AF65-F5344CB8AC3E}">
        <p14:creationId xmlns:p14="http://schemas.microsoft.com/office/powerpoint/2010/main" val="204615618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Clear Signage</a:t>
            </a:r>
          </a:p>
        </p:txBody>
      </p:sp>
      <p:sp>
        <p:nvSpPr>
          <p:cNvPr id="6" name="Content Placeholder 5"/>
          <p:cNvSpPr>
            <a:spLocks noGrp="1"/>
          </p:cNvSpPr>
          <p:nvPr>
            <p:ph idx="1"/>
          </p:nvPr>
        </p:nvSpPr>
        <p:spPr/>
        <p:txBody>
          <a:bodyPr/>
          <a:lstStyle/>
          <a:p>
            <a:pPr>
              <a:spcAft>
                <a:spcPts val="1200"/>
              </a:spcAft>
            </a:pPr>
            <a:r>
              <a:rPr lang="en-US" dirty="0"/>
              <a:t>Reinforces the menu planner’s intent</a:t>
            </a:r>
          </a:p>
          <a:p>
            <a:pPr>
              <a:spcAft>
                <a:spcPts val="1200"/>
              </a:spcAft>
            </a:pPr>
            <a:r>
              <a:rPr lang="en-US" dirty="0"/>
              <a:t>Identifies choices or combination of choices</a:t>
            </a:r>
          </a:p>
          <a:p>
            <a:r>
              <a:rPr lang="en-US" dirty="0"/>
              <a:t>Includes any minimum or maximum number of items to meet requirements</a:t>
            </a:r>
          </a:p>
          <a:p>
            <a:endParaRPr lang="en-US" dirty="0"/>
          </a:p>
        </p:txBody>
      </p:sp>
    </p:spTree>
    <p:extLst>
      <p:ext uri="{BB962C8B-B14F-4D97-AF65-F5344CB8AC3E}">
        <p14:creationId xmlns:p14="http://schemas.microsoft.com/office/powerpoint/2010/main" val="266062076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Signage Exceptions</a:t>
            </a:r>
          </a:p>
        </p:txBody>
      </p:sp>
      <p:sp>
        <p:nvSpPr>
          <p:cNvPr id="5" name="Content Placeholder 4"/>
          <p:cNvSpPr>
            <a:spLocks noGrp="1"/>
          </p:cNvSpPr>
          <p:nvPr>
            <p:ph idx="1"/>
          </p:nvPr>
        </p:nvSpPr>
        <p:spPr>
          <a:xfrm>
            <a:off x="304800" y="2362199"/>
            <a:ext cx="8458200" cy="3814763"/>
          </a:xfrm>
        </p:spPr>
        <p:txBody>
          <a:bodyPr>
            <a:normAutofit/>
          </a:bodyPr>
          <a:lstStyle/>
          <a:p>
            <a:pPr marL="0" indent="0">
              <a:buNone/>
            </a:pPr>
            <a:r>
              <a:rPr lang="en-US" dirty="0"/>
              <a:t>Signage is not required for field trips, breakfast in the classroom, and other venues where signage may be problematic. However, other methods should be used to inform students of their choices.</a:t>
            </a:r>
          </a:p>
        </p:txBody>
      </p:sp>
    </p:spTree>
    <p:extLst>
      <p:ext uri="{BB962C8B-B14F-4D97-AF65-F5344CB8AC3E}">
        <p14:creationId xmlns:p14="http://schemas.microsoft.com/office/powerpoint/2010/main" val="67829143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3600" dirty="0"/>
              <a:t>Activity:</a:t>
            </a:r>
            <a:br>
              <a:rPr lang="en-US" sz="3600" dirty="0"/>
            </a:br>
            <a:r>
              <a:rPr lang="en-US" sz="3600" dirty="0"/>
              <a:t>K–8 Breakfast Menu Example </a:t>
            </a:r>
          </a:p>
        </p:txBody>
      </p:sp>
      <p:sp>
        <p:nvSpPr>
          <p:cNvPr id="6" name="Content Placeholder 5"/>
          <p:cNvSpPr>
            <a:spLocks noGrp="1"/>
          </p:cNvSpPr>
          <p:nvPr>
            <p:ph idx="1"/>
          </p:nvPr>
        </p:nvSpPr>
        <p:spPr>
          <a:xfrm>
            <a:off x="304800" y="1947066"/>
            <a:ext cx="8458200" cy="4453733"/>
          </a:xfrm>
        </p:spPr>
        <p:txBody>
          <a:bodyPr>
            <a:normAutofit fontScale="92500" lnSpcReduction="20000"/>
          </a:bodyPr>
          <a:lstStyle/>
          <a:p>
            <a:pPr>
              <a:spcAft>
                <a:spcPts val="600"/>
              </a:spcAft>
            </a:pPr>
            <a:r>
              <a:rPr lang="en-US" dirty="0"/>
              <a:t>If the student selects two milks, toast, and two fruit items, should the student be charged the unit price or the à la carte price for the selection of the extra milk?</a:t>
            </a:r>
          </a:p>
          <a:p>
            <a:pPr>
              <a:spcAft>
                <a:spcPts val="600"/>
              </a:spcAft>
            </a:pPr>
            <a:r>
              <a:rPr lang="en-US" dirty="0"/>
              <a:t>If the student selects two grain items, four fruit items, and one milk item, should the student be charged the à la carte price or the unit price for the menu selection? </a:t>
            </a:r>
          </a:p>
          <a:p>
            <a:r>
              <a:rPr lang="en-US" dirty="0"/>
              <a:t>If the student selects two slices of toast along with 1 cup of fluid milk, should the student be charged the unit price or the à la carte price for the meal? </a:t>
            </a:r>
          </a:p>
          <a:p>
            <a:endParaRPr lang="en-US" dirty="0"/>
          </a:p>
        </p:txBody>
      </p:sp>
    </p:spTree>
    <p:extLst>
      <p:ext uri="{BB962C8B-B14F-4D97-AF65-F5344CB8AC3E}">
        <p14:creationId xmlns:p14="http://schemas.microsoft.com/office/powerpoint/2010/main" val="341976195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solidFill>
                  <a:srgbClr val="464646"/>
                </a:solidFill>
                <a:latin typeface="Arial" pitchFamily="34" charset="0"/>
                <a:cs typeface="Arial" pitchFamily="34" charset="0"/>
              </a:rPr>
              <a:t> </a:t>
            </a:r>
            <a:r>
              <a:rPr lang="en-US" dirty="0">
                <a:latin typeface="Arial" pitchFamily="34" charset="0"/>
                <a:cs typeface="Arial" pitchFamily="34" charset="0"/>
              </a:rPr>
              <a:t>Conclusion</a:t>
            </a:r>
            <a:endParaRPr lang="en-US" dirty="0"/>
          </a:p>
        </p:txBody>
      </p:sp>
      <p:sp>
        <p:nvSpPr>
          <p:cNvPr id="6" name="Content Placeholder 5"/>
          <p:cNvSpPr>
            <a:spLocks noGrp="1"/>
          </p:cNvSpPr>
          <p:nvPr>
            <p:ph idx="1"/>
          </p:nvPr>
        </p:nvSpPr>
        <p:spPr>
          <a:xfrm>
            <a:off x="304800" y="3276599"/>
            <a:ext cx="8458200" cy="685801"/>
          </a:xfrm>
        </p:spPr>
        <p:txBody>
          <a:bodyPr>
            <a:normAutofit/>
          </a:bodyPr>
          <a:lstStyle/>
          <a:p>
            <a:pPr marL="0" indent="0" algn="ctr" defTabSz="685800" fontAlgn="auto">
              <a:spcBef>
                <a:spcPts val="300"/>
              </a:spcBef>
              <a:buClr>
                <a:srgbClr val="2DA2BF"/>
              </a:buClr>
              <a:buNone/>
            </a:pPr>
            <a:r>
              <a:rPr lang="en-US" sz="3600" dirty="0">
                <a:solidFill>
                  <a:prstClr val="black"/>
                </a:solidFill>
                <a:latin typeface="Arial" pitchFamily="34" charset="0"/>
                <a:cs typeface="Arial" pitchFamily="34" charset="0"/>
              </a:rPr>
              <a:t>SMART Goals</a:t>
            </a:r>
          </a:p>
        </p:txBody>
      </p:sp>
    </p:spTree>
    <p:extLst>
      <p:ext uri="{BB962C8B-B14F-4D97-AF65-F5344CB8AC3E}">
        <p14:creationId xmlns:p14="http://schemas.microsoft.com/office/powerpoint/2010/main" val="3737262262"/>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11881</TotalTime>
  <Words>3579</Words>
  <Application>Microsoft Office PowerPoint</Application>
  <PresentationFormat>On-screen Show (4:3)</PresentationFormat>
  <Paragraphs>861</Paragraphs>
  <Slides>103</Slides>
  <Notes>5</Notes>
  <HiddenSlides>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103</vt:i4>
      </vt:variant>
    </vt:vector>
  </HeadingPairs>
  <TitlesOfParts>
    <vt:vector size="111" baseType="lpstr">
      <vt:lpstr>Arial</vt:lpstr>
      <vt:lpstr>Calibri</vt:lpstr>
      <vt:lpstr>Helvetica</vt:lpstr>
      <vt:lpstr>Custom Design</vt:lpstr>
      <vt:lpstr>2_Custom Design</vt:lpstr>
      <vt:lpstr>1_Custom Design</vt:lpstr>
      <vt:lpstr>3_Custom Design</vt:lpstr>
      <vt:lpstr>4_Custom Design</vt:lpstr>
      <vt:lpstr>Reimbursable School Meals</vt:lpstr>
      <vt:lpstr>Lesson Objectives</vt:lpstr>
      <vt:lpstr>Lesson Objectives, continued</vt:lpstr>
      <vt:lpstr>Menu Planner</vt:lpstr>
      <vt:lpstr>Menu Planner Skills</vt:lpstr>
      <vt:lpstr>Menu Choices</vt:lpstr>
      <vt:lpstr>Grade Groups</vt:lpstr>
      <vt:lpstr>Dietary Specifications</vt:lpstr>
      <vt:lpstr>School Lunch Calorie Range</vt:lpstr>
      <vt:lpstr>School Breakfast Calorie Range</vt:lpstr>
      <vt:lpstr>Saturated Fat</vt:lpstr>
      <vt:lpstr>Added Sugar Limits</vt:lpstr>
      <vt:lpstr>Sodium</vt:lpstr>
      <vt:lpstr>Meal Components for School Meals</vt:lpstr>
      <vt:lpstr>Meal Components for Lunch</vt:lpstr>
      <vt:lpstr>Meal Components for Breakfast</vt:lpstr>
      <vt:lpstr>Food Items</vt:lpstr>
      <vt:lpstr>Fruit Component</vt:lpstr>
      <vt:lpstr>Fruit Component Requirements for a Reimbursable Lunch</vt:lpstr>
      <vt:lpstr>School Lunch Fruit Requirements </vt:lpstr>
      <vt:lpstr>School Breakfast Fruit Requirements </vt:lpstr>
      <vt:lpstr>Juice</vt:lpstr>
      <vt:lpstr>Dried Fruit</vt:lpstr>
      <vt:lpstr> School Meals Fruit Component Requirements</vt:lpstr>
      <vt:lpstr>School Lunch Vegetable Requirements </vt:lpstr>
      <vt:lpstr>Vegetable Subgroups</vt:lpstr>
      <vt:lpstr>Subgroups</vt:lpstr>
      <vt:lpstr>Subgroup Requirements</vt:lpstr>
      <vt:lpstr>Dark Green Vegetables</vt:lpstr>
      <vt:lpstr>Crediting Dark Green Vegetables</vt:lpstr>
      <vt:lpstr>Red/Orange Vegetables</vt:lpstr>
      <vt:lpstr>Beans, Peas, and Lentils Vegetable Subgroups</vt:lpstr>
      <vt:lpstr>Beans, Peas, and Lentils</vt:lpstr>
      <vt:lpstr>Starchy Vegetables</vt:lpstr>
      <vt:lpstr>Other Vegetables</vt:lpstr>
      <vt:lpstr>Vegetables Mixtures</vt:lpstr>
      <vt:lpstr>Vegetables K–8 Menu</vt:lpstr>
      <vt:lpstr>School Lunch Grains Requirements</vt:lpstr>
      <vt:lpstr>School Breakfast Grains Requirements</vt:lpstr>
      <vt:lpstr>Grains Component</vt:lpstr>
      <vt:lpstr>School Lunch  Meats/Meat Alternates (M/MA) Requirements</vt:lpstr>
      <vt:lpstr>Beef, Fish, and Poultry</vt:lpstr>
      <vt:lpstr>Nuts and Seeds</vt:lpstr>
      <vt:lpstr>Nut Butter</vt:lpstr>
      <vt:lpstr>Tofu</vt:lpstr>
      <vt:lpstr>Crediting Tofu</vt:lpstr>
      <vt:lpstr>Firm or Extra Firm Tofu</vt:lpstr>
      <vt:lpstr>Soft or Silken Tofu</vt:lpstr>
      <vt:lpstr>Yogurt</vt:lpstr>
      <vt:lpstr>Cheese and Eggs</vt:lpstr>
      <vt:lpstr>Dry Beans or Peas</vt:lpstr>
      <vt:lpstr>“Immature” or “Fresh” Beans or Peas</vt:lpstr>
      <vt:lpstr>Meat Alternates or Vegetables</vt:lpstr>
      <vt:lpstr>Cooked Beans</vt:lpstr>
      <vt:lpstr>Shelf-Stable, Dried, Semi-Dried Meat, Poultry, Seafood Snacks</vt:lpstr>
      <vt:lpstr>Beans, Peas, and Lentils (Legumes)</vt:lpstr>
      <vt:lpstr>Fluid Milk Requirements</vt:lpstr>
      <vt:lpstr>Milk Substitutions</vt:lpstr>
      <vt:lpstr>“Plain” Potable Water</vt:lpstr>
      <vt:lpstr>Coconut, Hominy, Popcorn, Surimi Seafood, and Tempeh</vt:lpstr>
      <vt:lpstr>Offer Versus Serve (OVS) Concept</vt:lpstr>
      <vt:lpstr>OVS</vt:lpstr>
      <vt:lpstr>Planned, Offered, and Selected</vt:lpstr>
      <vt:lpstr>OVS Lunch</vt:lpstr>
      <vt:lpstr>Extra Foods, Extra Calories</vt:lpstr>
      <vt:lpstr>Selecting Additional Fruits and Vegetables </vt:lpstr>
      <vt:lpstr>Fruit and Vegetable Components for Lunch </vt:lpstr>
      <vt:lpstr>Fruits and Vegetables</vt:lpstr>
      <vt:lpstr>Fruit and Vegetable  Lunch Scenarios</vt:lpstr>
      <vt:lpstr>Selecting Three Components</vt:lpstr>
      <vt:lpstr>K–8 Lunch Speed Round</vt:lpstr>
      <vt:lpstr>K–8 Lunch Speed Round 1</vt:lpstr>
      <vt:lpstr>K–8 Lunch Speed Round 2</vt:lpstr>
      <vt:lpstr>K–8 Lunch Speed Round 3</vt:lpstr>
      <vt:lpstr>K–8 Lunch Speed Round 4</vt:lpstr>
      <vt:lpstr>K–8 Lunch Speed Round 5</vt:lpstr>
      <vt:lpstr>K–8 Lunch Speed Round 6</vt:lpstr>
      <vt:lpstr>K–8 Lunch Speed Round 7</vt:lpstr>
      <vt:lpstr>K–8 Lunch Speed Round 8</vt:lpstr>
      <vt:lpstr>K–8 Lunch Speed Round 1 Answer</vt:lpstr>
      <vt:lpstr>K–8 Lunch Speed Round 2 Answer</vt:lpstr>
      <vt:lpstr>K–8 Lunch Speed Round 3 Answer</vt:lpstr>
      <vt:lpstr>K–8 Lunch Speed Round 4 Answer</vt:lpstr>
      <vt:lpstr>K–8 Lunch Speed Round 5 Answer</vt:lpstr>
      <vt:lpstr>K–8 Lunch Speed Round 6 Answer</vt:lpstr>
      <vt:lpstr>K–8 Lunch Speed Round 7 Answer</vt:lpstr>
      <vt:lpstr>K–8 Lunch Speed Round 8 Answer</vt:lpstr>
      <vt:lpstr>Meal Components for  OVS Breakfast</vt:lpstr>
      <vt:lpstr>OVS Breakfast</vt:lpstr>
      <vt:lpstr>OVS Breakfast Choices</vt:lpstr>
      <vt:lpstr>Example Breakfast Choices for the Fruit Component</vt:lpstr>
      <vt:lpstr>Combination Foods</vt:lpstr>
      <vt:lpstr>Smoothies</vt:lpstr>
      <vt:lpstr>Breakfast M/MA </vt:lpstr>
      <vt:lpstr>Breakfast Scenarios</vt:lpstr>
      <vt:lpstr>Unit Price</vt:lpstr>
      <vt:lpstr>Unit Price  Reimbursable Meals</vt:lpstr>
      <vt:lpstr>OVS and À La Carte Sales</vt:lpstr>
      <vt:lpstr>Signage</vt:lpstr>
      <vt:lpstr>Clear Signage</vt:lpstr>
      <vt:lpstr>Signage Exceptions</vt:lpstr>
      <vt:lpstr>Activity: K–8 Breakfast Menu Example </vt:lpstr>
      <vt:lpstr> Conclusion</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Accountability, Integrity, and the Role of the Director</dc:title>
  <dc:creator>Evelina Cross</dc:creator>
  <cp:lastModifiedBy>Patrick Butler</cp:lastModifiedBy>
  <cp:revision>232</cp:revision>
  <cp:lastPrinted>2017-10-26T19:38:58Z</cp:lastPrinted>
  <dcterms:created xsi:type="dcterms:W3CDTF">2010-05-11T13:09:19Z</dcterms:created>
  <dcterms:modified xsi:type="dcterms:W3CDTF">2025-03-11T19:57:00Z</dcterms:modified>
</cp:coreProperties>
</file>