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41"/>
  </p:notesMasterIdLst>
  <p:handoutMasterIdLst>
    <p:handoutMasterId r:id="rId42"/>
  </p:handoutMasterIdLst>
  <p:sldIdLst>
    <p:sldId id="399" r:id="rId6"/>
    <p:sldId id="400" r:id="rId7"/>
    <p:sldId id="397" r:id="rId8"/>
    <p:sldId id="401" r:id="rId9"/>
    <p:sldId id="402" r:id="rId10"/>
    <p:sldId id="403" r:id="rId11"/>
    <p:sldId id="404" r:id="rId12"/>
    <p:sldId id="405" r:id="rId13"/>
    <p:sldId id="406" r:id="rId14"/>
    <p:sldId id="444" r:id="rId15"/>
    <p:sldId id="407" r:id="rId16"/>
    <p:sldId id="422" r:id="rId17"/>
    <p:sldId id="408" r:id="rId18"/>
    <p:sldId id="409" r:id="rId19"/>
    <p:sldId id="410" r:id="rId20"/>
    <p:sldId id="411" r:id="rId21"/>
    <p:sldId id="412" r:id="rId22"/>
    <p:sldId id="413" r:id="rId23"/>
    <p:sldId id="414" r:id="rId24"/>
    <p:sldId id="415" r:id="rId25"/>
    <p:sldId id="416" r:id="rId26"/>
    <p:sldId id="417" r:id="rId27"/>
    <p:sldId id="418" r:id="rId28"/>
    <p:sldId id="419" r:id="rId29"/>
    <p:sldId id="420" r:id="rId30"/>
    <p:sldId id="421" r:id="rId31"/>
    <p:sldId id="424" r:id="rId32"/>
    <p:sldId id="425" r:id="rId33"/>
    <p:sldId id="426" r:id="rId34"/>
    <p:sldId id="427" r:id="rId35"/>
    <p:sldId id="428" r:id="rId36"/>
    <p:sldId id="429" r:id="rId37"/>
    <p:sldId id="430" r:id="rId38"/>
    <p:sldId id="431" r:id="rId39"/>
    <p:sldId id="443" r:id="rId40"/>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wanda Oswalt Morse" initials="LOM" lastIdx="1" clrIdx="0">
    <p:extLst>
      <p:ext uri="{19B8F6BF-5375-455C-9EA6-DF929625EA0E}">
        <p15:presenceInfo xmlns:p15="http://schemas.microsoft.com/office/powerpoint/2012/main" userId="Lewanda Oswalt Mor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90" autoAdjust="0"/>
    <p:restoredTop sz="86410"/>
  </p:normalViewPr>
  <p:slideViewPr>
    <p:cSldViewPr>
      <p:cViewPr varScale="1">
        <p:scale>
          <a:sx n="111" d="100"/>
          <a:sy n="111" d="100"/>
        </p:scale>
        <p:origin x="154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3/18/2025</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3/18/2025</a:t>
            </a:fld>
            <a:endParaRPr lang="en-US" dirty="0"/>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3/18/2025</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600200" y="1295400"/>
            <a:ext cx="6629400" cy="1854200"/>
          </a:xfrm>
          <a:prstGeom prst="rect">
            <a:avLst/>
          </a:prstGeom>
        </p:spPr>
        <p:txBody>
          <a:bodyPr>
            <a:normAutofit/>
          </a:bodyPr>
          <a:lstStyle/>
          <a:p>
            <a:r>
              <a:rPr lang="en-US" b="1" dirty="0"/>
              <a:t>Meal Modifications</a:t>
            </a:r>
          </a:p>
        </p:txBody>
      </p:sp>
    </p:spTree>
    <p:extLst>
      <p:ext uri="{BB962C8B-B14F-4D97-AF65-F5344CB8AC3E}">
        <p14:creationId xmlns:p14="http://schemas.microsoft.com/office/powerpoint/2010/main" val="1332110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Lesson Objectives</a:t>
            </a:r>
            <a:endParaRPr lang="en-US" dirty="0"/>
          </a:p>
        </p:txBody>
      </p:sp>
      <p:sp>
        <p:nvSpPr>
          <p:cNvPr id="6" name="Content Placeholder 5"/>
          <p:cNvSpPr>
            <a:spLocks noGrp="1"/>
          </p:cNvSpPr>
          <p:nvPr>
            <p:ph idx="1"/>
          </p:nvPr>
        </p:nvSpPr>
        <p:spPr/>
        <p:txBody>
          <a:bodyPr>
            <a:normAutofit fontScale="92500" lnSpcReduction="10000"/>
          </a:bodyPr>
          <a:lstStyle/>
          <a:p>
            <a:pPr lvl="0">
              <a:spcAft>
                <a:spcPts val="600"/>
              </a:spcAft>
            </a:pPr>
            <a:r>
              <a:rPr lang="en-US" dirty="0"/>
              <a:t>Identify major legislation related to disabilities.</a:t>
            </a:r>
          </a:p>
          <a:p>
            <a:pPr lvl="0">
              <a:spcAft>
                <a:spcPts val="600"/>
              </a:spcAft>
            </a:pPr>
            <a:r>
              <a:rPr lang="en-US" dirty="0"/>
              <a:t>Identify food safety and financial considerations related to meal accommodations.</a:t>
            </a:r>
          </a:p>
          <a:p>
            <a:pPr lvl="0">
              <a:spcAft>
                <a:spcPts val="600"/>
              </a:spcAft>
            </a:pPr>
            <a:r>
              <a:rPr lang="en-US" dirty="0"/>
              <a:t>List required components of the medical statement. </a:t>
            </a:r>
          </a:p>
          <a:p>
            <a:pPr lvl="0">
              <a:spcAft>
                <a:spcPts val="600"/>
              </a:spcAft>
            </a:pPr>
            <a:r>
              <a:rPr lang="en-US" dirty="0"/>
              <a:t>Identify common dietary modifications.</a:t>
            </a:r>
          </a:p>
          <a:p>
            <a:pPr lvl="0"/>
            <a:r>
              <a:rPr lang="en-US" dirty="0"/>
              <a:t>Describe effective and appropriate interactions between school nutrition staff and students with disabilities and their care givers.</a:t>
            </a:r>
          </a:p>
        </p:txBody>
      </p:sp>
    </p:spTree>
    <p:extLst>
      <p:ext uri="{BB962C8B-B14F-4D97-AF65-F5344CB8AC3E}">
        <p14:creationId xmlns:p14="http://schemas.microsoft.com/office/powerpoint/2010/main" val="1412306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Legislation</a:t>
            </a:r>
          </a:p>
        </p:txBody>
      </p:sp>
      <p:sp>
        <p:nvSpPr>
          <p:cNvPr id="5" name="Content Placeholder 4"/>
          <p:cNvSpPr>
            <a:spLocks noGrp="1"/>
          </p:cNvSpPr>
          <p:nvPr>
            <p:ph idx="1"/>
          </p:nvPr>
        </p:nvSpPr>
        <p:spPr>
          <a:xfrm>
            <a:off x="304800" y="1947067"/>
            <a:ext cx="8610600" cy="4229896"/>
          </a:xfrm>
        </p:spPr>
        <p:txBody>
          <a:bodyPr/>
          <a:lstStyle/>
          <a:p>
            <a:pPr>
              <a:spcAft>
                <a:spcPts val="600"/>
              </a:spcAft>
            </a:pPr>
            <a:r>
              <a:rPr lang="en-US" dirty="0"/>
              <a:t>Section 504 of the Rehabilitation Act of 1973</a:t>
            </a:r>
          </a:p>
          <a:p>
            <a:pPr>
              <a:spcAft>
                <a:spcPts val="600"/>
              </a:spcAft>
            </a:pPr>
            <a:r>
              <a:rPr lang="en-US" dirty="0"/>
              <a:t>Individuals with Disabilities Education Act of 1975 (IDEA)</a:t>
            </a:r>
          </a:p>
          <a:p>
            <a:pPr>
              <a:spcAft>
                <a:spcPts val="600"/>
              </a:spcAft>
            </a:pPr>
            <a:r>
              <a:rPr lang="en-US" dirty="0"/>
              <a:t>Americans with Disabilities Act of 1990 (ADA)</a:t>
            </a:r>
          </a:p>
          <a:p>
            <a:r>
              <a:rPr lang="en-US" dirty="0"/>
              <a:t>The Americans with Disabilities Amendments Act of 2008</a:t>
            </a:r>
          </a:p>
        </p:txBody>
      </p:sp>
    </p:spTree>
    <p:extLst>
      <p:ext uri="{BB962C8B-B14F-4D97-AF65-F5344CB8AC3E}">
        <p14:creationId xmlns:p14="http://schemas.microsoft.com/office/powerpoint/2010/main" val="231642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latin typeface="Arial" pitchFamily="34" charset="0"/>
                <a:cs typeface="Arial" pitchFamily="34" charset="0"/>
              </a:rPr>
              <a:t>Section 504 of the Rehabilitation Act of 1973</a:t>
            </a:r>
            <a:endParaRPr lang="en-US" dirty="0"/>
          </a:p>
        </p:txBody>
      </p:sp>
      <p:sp>
        <p:nvSpPr>
          <p:cNvPr id="6" name="Content Placeholder 5"/>
          <p:cNvSpPr>
            <a:spLocks noGrp="1"/>
          </p:cNvSpPr>
          <p:nvPr>
            <p:ph idx="1"/>
          </p:nvPr>
        </p:nvSpPr>
        <p:spPr>
          <a:xfrm>
            <a:off x="304800" y="2590801"/>
            <a:ext cx="8458200" cy="3586162"/>
          </a:xfrm>
        </p:spPr>
        <p:txBody>
          <a:bodyPr/>
          <a:lstStyle/>
          <a:p>
            <a:pPr marL="0" indent="0">
              <a:buNone/>
            </a:pPr>
            <a:r>
              <a:rPr lang="en-US" dirty="0"/>
              <a:t>Prohibits discrimination against otherwise qualified handicapped persons in any program or activity that receives any Federal financial assistance. Applies even if only $1 of Federal money is received.</a:t>
            </a:r>
          </a:p>
          <a:p>
            <a:pPr marL="0" indent="0">
              <a:buNone/>
            </a:pPr>
            <a:endParaRPr lang="en-US" dirty="0"/>
          </a:p>
        </p:txBody>
      </p:sp>
    </p:spTree>
    <p:extLst>
      <p:ext uri="{BB962C8B-B14F-4D97-AF65-F5344CB8AC3E}">
        <p14:creationId xmlns:p14="http://schemas.microsoft.com/office/powerpoint/2010/main" val="3579303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latin typeface="Arial" pitchFamily="34" charset="0"/>
                <a:cs typeface="Arial" pitchFamily="34" charset="0"/>
              </a:rPr>
              <a:t>Section 504 of the </a:t>
            </a:r>
            <a:br>
              <a:rPr lang="en-US" dirty="0">
                <a:latin typeface="Arial" pitchFamily="34" charset="0"/>
                <a:cs typeface="Arial" pitchFamily="34" charset="0"/>
              </a:rPr>
            </a:br>
            <a:r>
              <a:rPr lang="en-US" dirty="0">
                <a:latin typeface="Arial" pitchFamily="34" charset="0"/>
                <a:cs typeface="Arial" pitchFamily="34" charset="0"/>
              </a:rPr>
              <a:t>Rehabilitation Act of 1973</a:t>
            </a:r>
            <a:r>
              <a:rPr lang="en-US" sz="3600" dirty="0"/>
              <a:t>,</a:t>
            </a:r>
            <a:r>
              <a:rPr lang="en-US" sz="2400" dirty="0"/>
              <a:t> </a:t>
            </a:r>
            <a:r>
              <a:rPr lang="en-US" sz="3600" dirty="0"/>
              <a:t>continued</a:t>
            </a:r>
          </a:p>
        </p:txBody>
      </p:sp>
      <p:sp>
        <p:nvSpPr>
          <p:cNvPr id="6" name="Content Placeholder 5"/>
          <p:cNvSpPr>
            <a:spLocks noGrp="1"/>
          </p:cNvSpPr>
          <p:nvPr>
            <p:ph idx="1"/>
          </p:nvPr>
        </p:nvSpPr>
        <p:spPr>
          <a:xfrm>
            <a:off x="304800" y="2895599"/>
            <a:ext cx="8458200" cy="3281363"/>
          </a:xfrm>
        </p:spPr>
        <p:txBody>
          <a:bodyPr>
            <a:normAutofit/>
          </a:bodyPr>
          <a:lstStyle/>
          <a:p>
            <a:pPr marL="0" indent="0">
              <a:buNone/>
            </a:pPr>
            <a:r>
              <a:rPr lang="en-US" dirty="0"/>
              <a:t>Defines handicap as “… a physical or mental impairment which substantially limits one or more major life activities”</a:t>
            </a:r>
          </a:p>
          <a:p>
            <a:pPr marL="0" indent="0">
              <a:buNone/>
            </a:pPr>
            <a:endParaRPr lang="en-US" sz="3600" dirty="0"/>
          </a:p>
        </p:txBody>
      </p:sp>
    </p:spTree>
    <p:extLst>
      <p:ext uri="{BB962C8B-B14F-4D97-AF65-F5344CB8AC3E}">
        <p14:creationId xmlns:p14="http://schemas.microsoft.com/office/powerpoint/2010/main" val="143243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latin typeface="Arial" pitchFamily="34" charset="0"/>
                <a:cs typeface="Arial" pitchFamily="34" charset="0"/>
              </a:rPr>
              <a:t>Individuals with Disabilities Education Act (IDEA)</a:t>
            </a:r>
            <a:endParaRPr lang="en-US" dirty="0"/>
          </a:p>
        </p:txBody>
      </p:sp>
      <p:sp>
        <p:nvSpPr>
          <p:cNvPr id="6" name="Content Placeholder 5"/>
          <p:cNvSpPr>
            <a:spLocks noGrp="1"/>
          </p:cNvSpPr>
          <p:nvPr>
            <p:ph idx="1"/>
          </p:nvPr>
        </p:nvSpPr>
        <p:spPr>
          <a:xfrm>
            <a:off x="304800" y="2895599"/>
            <a:ext cx="8458200" cy="3281363"/>
          </a:xfrm>
        </p:spPr>
        <p:txBody>
          <a:bodyPr>
            <a:normAutofit/>
          </a:bodyPr>
          <a:lstStyle/>
          <a:p>
            <a:pPr marL="120650" indent="-11113">
              <a:buNone/>
            </a:pPr>
            <a:r>
              <a:rPr lang="en-US" dirty="0">
                <a:latin typeface="Arial" pitchFamily="34" charset="0"/>
                <a:cs typeface="Arial" pitchFamily="34" charset="0"/>
              </a:rPr>
              <a:t>Ensures that all students with disabilities receive a free appropriate public education</a:t>
            </a:r>
          </a:p>
        </p:txBody>
      </p:sp>
    </p:spTree>
    <p:extLst>
      <p:ext uri="{BB962C8B-B14F-4D97-AF65-F5344CB8AC3E}">
        <p14:creationId xmlns:p14="http://schemas.microsoft.com/office/powerpoint/2010/main" val="4282561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latin typeface="Arial" pitchFamily="34" charset="0"/>
                <a:cs typeface="Arial" pitchFamily="34" charset="0"/>
              </a:rPr>
              <a:t>Americans with Disabilities Act of 1990 (ADA)</a:t>
            </a:r>
            <a:endParaRPr lang="en-US" dirty="0"/>
          </a:p>
        </p:txBody>
      </p:sp>
      <p:sp>
        <p:nvSpPr>
          <p:cNvPr id="6" name="Content Placeholder 5"/>
          <p:cNvSpPr>
            <a:spLocks noGrp="1"/>
          </p:cNvSpPr>
          <p:nvPr>
            <p:ph idx="1"/>
          </p:nvPr>
        </p:nvSpPr>
        <p:spPr/>
        <p:txBody>
          <a:bodyPr/>
          <a:lstStyle/>
          <a:p>
            <a:pPr marL="15875" indent="-15875">
              <a:buNone/>
              <a:defRPr/>
            </a:pPr>
            <a:r>
              <a:rPr lang="en-US" dirty="0">
                <a:latin typeface="Arial" pitchFamily="34" charset="0"/>
                <a:cs typeface="Arial" pitchFamily="34" charset="0"/>
              </a:rPr>
              <a:t>Prohibits discrimination against persons with disabilities in areas of:</a:t>
            </a:r>
          </a:p>
          <a:p>
            <a:pPr marL="806450" indent="-457200">
              <a:tabLst>
                <a:tab pos="120650" algn="l"/>
              </a:tabLst>
              <a:defRPr/>
            </a:pPr>
            <a:r>
              <a:rPr lang="en-US" dirty="0">
                <a:latin typeface="Arial" pitchFamily="34" charset="0"/>
                <a:cs typeface="Arial" pitchFamily="34" charset="0"/>
              </a:rPr>
              <a:t>Employment</a:t>
            </a:r>
          </a:p>
          <a:p>
            <a:pPr marL="806450" indent="-457200">
              <a:tabLst>
                <a:tab pos="120650" algn="l"/>
              </a:tabLst>
              <a:defRPr/>
            </a:pPr>
            <a:r>
              <a:rPr lang="en-US" dirty="0">
                <a:latin typeface="Arial" pitchFamily="34" charset="0"/>
                <a:cs typeface="Arial" pitchFamily="34" charset="0"/>
              </a:rPr>
              <a:t>Public services and public accommodations </a:t>
            </a:r>
          </a:p>
          <a:p>
            <a:pPr marL="806450" indent="-457200">
              <a:tabLst>
                <a:tab pos="120650" algn="l"/>
              </a:tabLst>
              <a:defRPr/>
            </a:pPr>
            <a:r>
              <a:rPr lang="en-US" dirty="0">
                <a:latin typeface="Arial" pitchFamily="34" charset="0"/>
                <a:cs typeface="Arial" pitchFamily="34" charset="0"/>
              </a:rPr>
              <a:t>Transportation and communication</a:t>
            </a:r>
          </a:p>
          <a:p>
            <a:endParaRPr lang="en-US" dirty="0"/>
          </a:p>
        </p:txBody>
      </p:sp>
    </p:spTree>
    <p:extLst>
      <p:ext uri="{BB962C8B-B14F-4D97-AF65-F5344CB8AC3E}">
        <p14:creationId xmlns:p14="http://schemas.microsoft.com/office/powerpoint/2010/main" val="2110031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800" dirty="0">
                <a:latin typeface="Arial" pitchFamily="34" charset="0"/>
                <a:cs typeface="Arial" pitchFamily="34" charset="0"/>
              </a:rPr>
              <a:t>The Americans with Disabilities Amendments Act of 2008</a:t>
            </a:r>
            <a:endParaRPr lang="en-US" sz="3800" dirty="0"/>
          </a:p>
        </p:txBody>
      </p:sp>
      <p:sp>
        <p:nvSpPr>
          <p:cNvPr id="6" name="Content Placeholder 5"/>
          <p:cNvSpPr>
            <a:spLocks noGrp="1"/>
          </p:cNvSpPr>
          <p:nvPr>
            <p:ph idx="1"/>
          </p:nvPr>
        </p:nvSpPr>
        <p:spPr/>
        <p:txBody>
          <a:bodyPr/>
          <a:lstStyle/>
          <a:p>
            <a:pPr>
              <a:spcAft>
                <a:spcPts val="600"/>
              </a:spcAft>
            </a:pPr>
            <a:r>
              <a:rPr lang="en-US" dirty="0"/>
              <a:t>Expanded the definition of a disability to include major bodily functions </a:t>
            </a:r>
          </a:p>
          <a:p>
            <a:pPr>
              <a:spcAft>
                <a:spcPts val="600"/>
              </a:spcAft>
            </a:pPr>
            <a:r>
              <a:rPr lang="en-US" dirty="0"/>
              <a:t>Impairments do not have to be life threatening</a:t>
            </a:r>
          </a:p>
          <a:p>
            <a:r>
              <a:rPr lang="en-US" dirty="0"/>
              <a:t>Applies even if the disability is episodic, temporary or mitigated by medicines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50721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t>Tips for Appropriate Handling of Documentation</a:t>
            </a:r>
          </a:p>
        </p:txBody>
      </p:sp>
      <p:sp>
        <p:nvSpPr>
          <p:cNvPr id="6" name="Content Placeholder 5"/>
          <p:cNvSpPr>
            <a:spLocks noGrp="1"/>
          </p:cNvSpPr>
          <p:nvPr>
            <p:ph idx="1"/>
          </p:nvPr>
        </p:nvSpPr>
        <p:spPr/>
        <p:txBody>
          <a:bodyPr>
            <a:normAutofit/>
          </a:bodyPr>
          <a:lstStyle/>
          <a:p>
            <a:pPr>
              <a:spcAft>
                <a:spcPts val="1200"/>
              </a:spcAft>
            </a:pPr>
            <a:r>
              <a:rPr lang="en-US" dirty="0"/>
              <a:t>Student medical information must be kept confidential</a:t>
            </a:r>
          </a:p>
          <a:p>
            <a:pPr>
              <a:spcAft>
                <a:spcPts val="1200"/>
              </a:spcAft>
            </a:pPr>
            <a:r>
              <a:rPr lang="en-US" dirty="0"/>
              <a:t>Never revise or change medical statement</a:t>
            </a:r>
          </a:p>
          <a:p>
            <a:r>
              <a:rPr lang="en-US" dirty="0"/>
              <a:t>Any changes in prescription must be obtained from the physician or recognized medical authority</a:t>
            </a:r>
          </a:p>
        </p:txBody>
      </p:sp>
    </p:spTree>
    <p:extLst>
      <p:ext uri="{BB962C8B-B14F-4D97-AF65-F5344CB8AC3E}">
        <p14:creationId xmlns:p14="http://schemas.microsoft.com/office/powerpoint/2010/main" val="2052307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br>
              <a:rPr lang="en-US" sz="3600" dirty="0"/>
            </a:br>
            <a:r>
              <a:rPr lang="en-US" sz="3600" dirty="0"/>
              <a:t>Tips for Appropriate Handling of Documentation</a:t>
            </a:r>
            <a:r>
              <a:rPr lang="en-US" sz="3200" dirty="0"/>
              <a:t>,</a:t>
            </a:r>
            <a:r>
              <a:rPr lang="en-US" sz="2400" dirty="0"/>
              <a:t> </a:t>
            </a:r>
            <a:r>
              <a:rPr lang="en-US" sz="3200" dirty="0"/>
              <a:t>continued</a:t>
            </a:r>
          </a:p>
        </p:txBody>
      </p:sp>
      <p:sp>
        <p:nvSpPr>
          <p:cNvPr id="6" name="Content Placeholder 5"/>
          <p:cNvSpPr>
            <a:spLocks noGrp="1"/>
          </p:cNvSpPr>
          <p:nvPr>
            <p:ph idx="1"/>
          </p:nvPr>
        </p:nvSpPr>
        <p:spPr/>
        <p:txBody>
          <a:bodyPr>
            <a:normAutofit lnSpcReduction="10000"/>
          </a:bodyPr>
          <a:lstStyle/>
          <a:p>
            <a:pPr>
              <a:spcAft>
                <a:spcPts val="1200"/>
              </a:spcAft>
            </a:pPr>
            <a:r>
              <a:rPr lang="en-US" dirty="0"/>
              <a:t>Medical Statements must be dated</a:t>
            </a:r>
          </a:p>
          <a:p>
            <a:pPr>
              <a:spcAft>
                <a:spcPts val="1200"/>
              </a:spcAft>
            </a:pPr>
            <a:r>
              <a:rPr lang="en-US" dirty="0"/>
              <a:t>Out-dated medical statements should be maintained according to school’s policies and procedures</a:t>
            </a:r>
          </a:p>
          <a:p>
            <a:r>
              <a:rPr lang="en-US" dirty="0"/>
              <a:t>All records and documentation must be held for the length of time required by your State agency or the length of the statute of limitations for general liability in your state–whichever is greater</a:t>
            </a:r>
          </a:p>
        </p:txBody>
      </p:sp>
    </p:spTree>
    <p:extLst>
      <p:ext uri="{BB962C8B-B14F-4D97-AF65-F5344CB8AC3E}">
        <p14:creationId xmlns:p14="http://schemas.microsoft.com/office/powerpoint/2010/main" val="3103857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Other Reasonable Modifications</a:t>
            </a:r>
            <a:endParaRPr lang="en-US" dirty="0"/>
          </a:p>
        </p:txBody>
      </p:sp>
      <p:sp>
        <p:nvSpPr>
          <p:cNvPr id="6" name="Content Placeholder 5"/>
          <p:cNvSpPr>
            <a:spLocks noGrp="1"/>
          </p:cNvSpPr>
          <p:nvPr>
            <p:ph idx="1"/>
          </p:nvPr>
        </p:nvSpPr>
        <p:spPr/>
        <p:txBody>
          <a:bodyPr>
            <a:normAutofit lnSpcReduction="10000"/>
          </a:bodyPr>
          <a:lstStyle/>
          <a:p>
            <a:pPr marL="0" indent="0">
              <a:buNone/>
            </a:pPr>
            <a:r>
              <a:rPr lang="en-US" dirty="0"/>
              <a:t>Regulations </a:t>
            </a:r>
          </a:p>
          <a:p>
            <a:pPr marL="457200">
              <a:spcAft>
                <a:spcPts val="1200"/>
              </a:spcAft>
            </a:pPr>
            <a:r>
              <a:rPr lang="en-US" dirty="0"/>
              <a:t>USDA 7 CFR 15b implements laws and provides procedures for requesting accommodations and for making complaints</a:t>
            </a:r>
          </a:p>
          <a:p>
            <a:pPr marL="0" indent="0">
              <a:buNone/>
            </a:pPr>
            <a:r>
              <a:rPr lang="en-US" dirty="0"/>
              <a:t>FNS Policy Memos and Guidance</a:t>
            </a:r>
          </a:p>
          <a:p>
            <a:pPr marL="457200">
              <a:spcBef>
                <a:spcPts val="0"/>
              </a:spcBef>
            </a:pPr>
            <a:r>
              <a:rPr lang="en-US" dirty="0"/>
              <a:t>Accommodating Children with Disabilities in the School Meal Programs</a:t>
            </a:r>
            <a:br>
              <a:rPr lang="en-US" dirty="0"/>
            </a:br>
            <a:r>
              <a:rPr lang="en-US" dirty="0"/>
              <a:t>(updated 07/25/2017)</a:t>
            </a:r>
          </a:p>
          <a:p>
            <a:endParaRPr lang="en-US" dirty="0"/>
          </a:p>
        </p:txBody>
      </p:sp>
    </p:spTree>
    <p:extLst>
      <p:ext uri="{BB962C8B-B14F-4D97-AF65-F5344CB8AC3E}">
        <p14:creationId xmlns:p14="http://schemas.microsoft.com/office/powerpoint/2010/main" val="486007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Other Reasonable Modifications</a:t>
            </a:r>
            <a:r>
              <a:rPr lang="en-US" sz="3200" dirty="0">
                <a:latin typeface="Arial" pitchFamily="34" charset="0"/>
                <a:cs typeface="Arial" pitchFamily="34" charset="0"/>
              </a:rPr>
              <a:t>,</a:t>
            </a:r>
            <a:r>
              <a:rPr lang="en-US" dirty="0">
                <a:latin typeface="Arial" pitchFamily="34" charset="0"/>
                <a:cs typeface="Arial" pitchFamily="34" charset="0"/>
              </a:rPr>
              <a:t> </a:t>
            </a:r>
            <a:r>
              <a:rPr lang="en-US" sz="3200" dirty="0">
                <a:latin typeface="Arial" pitchFamily="34" charset="0"/>
                <a:cs typeface="Arial" pitchFamily="34" charset="0"/>
              </a:rPr>
              <a:t>continued</a:t>
            </a:r>
            <a:endParaRPr lang="en-US" sz="3200" dirty="0"/>
          </a:p>
        </p:txBody>
      </p:sp>
      <p:sp>
        <p:nvSpPr>
          <p:cNvPr id="2" name="Content Placeholder 1"/>
          <p:cNvSpPr>
            <a:spLocks noGrp="1"/>
          </p:cNvSpPr>
          <p:nvPr>
            <p:ph idx="1"/>
          </p:nvPr>
        </p:nvSpPr>
        <p:spPr/>
        <p:txBody>
          <a:bodyPr/>
          <a:lstStyle/>
          <a:p>
            <a:pPr>
              <a:spcAft>
                <a:spcPts val="600"/>
              </a:spcAft>
            </a:pPr>
            <a:r>
              <a:rPr lang="en-US" dirty="0"/>
              <a:t>State law, Case law</a:t>
            </a:r>
          </a:p>
          <a:p>
            <a:pPr>
              <a:spcAft>
                <a:spcPts val="600"/>
              </a:spcAft>
            </a:pPr>
            <a:r>
              <a:rPr lang="en-US" dirty="0"/>
              <a:t>School policy and procedures</a:t>
            </a:r>
          </a:p>
          <a:p>
            <a:pPr>
              <a:spcAft>
                <a:spcPts val="600"/>
              </a:spcAft>
            </a:pPr>
            <a:r>
              <a:rPr lang="en-US" dirty="0"/>
              <a:t>Documentation</a:t>
            </a:r>
          </a:p>
          <a:p>
            <a:r>
              <a:rPr lang="en-US" dirty="0"/>
              <a:t>Confidentiality</a:t>
            </a:r>
          </a:p>
        </p:txBody>
      </p:sp>
    </p:spTree>
    <p:extLst>
      <p:ext uri="{BB962C8B-B14F-4D97-AF65-F5344CB8AC3E}">
        <p14:creationId xmlns:p14="http://schemas.microsoft.com/office/powerpoint/2010/main" val="201055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620000" cy="1325563"/>
          </a:xfrm>
        </p:spPr>
        <p:txBody>
          <a:bodyPr/>
          <a:lstStyle/>
          <a:p>
            <a:r>
              <a:rPr lang="en-US" dirty="0"/>
              <a:t>Food Safety Considerations</a:t>
            </a:r>
          </a:p>
        </p:txBody>
      </p:sp>
      <p:sp>
        <p:nvSpPr>
          <p:cNvPr id="6" name="Content Placeholder 5"/>
          <p:cNvSpPr>
            <a:spLocks noGrp="1"/>
          </p:cNvSpPr>
          <p:nvPr>
            <p:ph idx="1"/>
          </p:nvPr>
        </p:nvSpPr>
        <p:spPr/>
        <p:txBody>
          <a:bodyPr/>
          <a:lstStyle/>
          <a:p>
            <a:pPr>
              <a:spcAft>
                <a:spcPts val="1200"/>
              </a:spcAft>
            </a:pPr>
            <a:r>
              <a:rPr lang="en-US" dirty="0"/>
              <a:t>Follow principles of food safety when preparing meal accommodations students with disabilities are especially vulnerable</a:t>
            </a:r>
          </a:p>
          <a:p>
            <a:r>
              <a:rPr lang="en-US" dirty="0"/>
              <a:t>Maintain a separate area for allergenic foods</a:t>
            </a:r>
          </a:p>
        </p:txBody>
      </p:sp>
    </p:spTree>
    <p:extLst>
      <p:ext uri="{BB962C8B-B14F-4D97-AF65-F5344CB8AC3E}">
        <p14:creationId xmlns:p14="http://schemas.microsoft.com/office/powerpoint/2010/main" val="4123138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Financial Considerations</a:t>
            </a:r>
          </a:p>
        </p:txBody>
      </p:sp>
      <p:sp>
        <p:nvSpPr>
          <p:cNvPr id="6" name="Content Placeholder 5"/>
          <p:cNvSpPr>
            <a:spLocks noGrp="1"/>
          </p:cNvSpPr>
          <p:nvPr>
            <p:ph idx="1"/>
          </p:nvPr>
        </p:nvSpPr>
        <p:spPr>
          <a:xfrm>
            <a:off x="304800" y="3047999"/>
            <a:ext cx="8458200" cy="3128963"/>
          </a:xfrm>
        </p:spPr>
        <p:txBody>
          <a:bodyPr>
            <a:normAutofit/>
          </a:bodyPr>
          <a:lstStyle/>
          <a:p>
            <a:pPr marL="0" indent="0">
              <a:buNone/>
            </a:pPr>
            <a:r>
              <a:rPr lang="en-US" dirty="0"/>
              <a:t>There are financial considerations when accommodating students with meal modifications for disabilities/non-disabilities.</a:t>
            </a:r>
          </a:p>
        </p:txBody>
      </p:sp>
    </p:spTree>
    <p:extLst>
      <p:ext uri="{BB962C8B-B14F-4D97-AF65-F5344CB8AC3E}">
        <p14:creationId xmlns:p14="http://schemas.microsoft.com/office/powerpoint/2010/main" val="2981197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Accommodation Funding</a:t>
            </a:r>
          </a:p>
        </p:txBody>
      </p:sp>
      <p:sp>
        <p:nvSpPr>
          <p:cNvPr id="6" name="Content Placeholder 5"/>
          <p:cNvSpPr>
            <a:spLocks noGrp="1"/>
          </p:cNvSpPr>
          <p:nvPr>
            <p:ph idx="1"/>
          </p:nvPr>
        </p:nvSpPr>
        <p:spPr/>
        <p:txBody>
          <a:bodyPr/>
          <a:lstStyle/>
          <a:p>
            <a:pPr>
              <a:spcAft>
                <a:spcPts val="1200"/>
              </a:spcAft>
            </a:pPr>
            <a:r>
              <a:rPr lang="en-US" dirty="0"/>
              <a:t>Special foods, supplements, consultations</a:t>
            </a:r>
          </a:p>
          <a:p>
            <a:pPr>
              <a:spcAft>
                <a:spcPts val="1200"/>
              </a:spcAft>
            </a:pPr>
            <a:r>
              <a:rPr lang="en-US" dirty="0"/>
              <a:t>Equipment – may be funded through IDEA</a:t>
            </a:r>
          </a:p>
          <a:p>
            <a:pPr>
              <a:spcAft>
                <a:spcPts val="1200"/>
              </a:spcAft>
            </a:pPr>
            <a:r>
              <a:rPr lang="en-US" dirty="0"/>
              <a:t>Medicaid (varies from state-to-state)</a:t>
            </a:r>
          </a:p>
          <a:p>
            <a:r>
              <a:rPr lang="en-US" dirty="0"/>
              <a:t>Title 1 and local sources like the PTA</a:t>
            </a:r>
          </a:p>
        </p:txBody>
      </p:sp>
    </p:spTree>
    <p:extLst>
      <p:ext uri="{BB962C8B-B14F-4D97-AF65-F5344CB8AC3E}">
        <p14:creationId xmlns:p14="http://schemas.microsoft.com/office/powerpoint/2010/main" val="167567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Reasonable Modifications</a:t>
            </a:r>
          </a:p>
        </p:txBody>
      </p:sp>
      <p:sp>
        <p:nvSpPr>
          <p:cNvPr id="6" name="Content Placeholder 5"/>
          <p:cNvSpPr>
            <a:spLocks noGrp="1"/>
          </p:cNvSpPr>
          <p:nvPr>
            <p:ph idx="1"/>
          </p:nvPr>
        </p:nvSpPr>
        <p:spPr/>
        <p:txBody>
          <a:bodyPr>
            <a:normAutofit/>
          </a:bodyPr>
          <a:lstStyle/>
          <a:p>
            <a:pPr>
              <a:spcAft>
                <a:spcPts val="1200"/>
              </a:spcAft>
            </a:pPr>
            <a:r>
              <a:rPr lang="en-US" dirty="0"/>
              <a:t>A change or alteration in policies, practices, and procedures to accommodate a disability</a:t>
            </a:r>
          </a:p>
          <a:p>
            <a:r>
              <a:rPr lang="en-US" dirty="0"/>
              <a:t>Made on a case-by-case basis determined by the diet prescription</a:t>
            </a:r>
          </a:p>
        </p:txBody>
      </p:sp>
    </p:spTree>
    <p:extLst>
      <p:ext uri="{BB962C8B-B14F-4D97-AF65-F5344CB8AC3E}">
        <p14:creationId xmlns:p14="http://schemas.microsoft.com/office/powerpoint/2010/main" val="370228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Using a Team Approach</a:t>
            </a:r>
          </a:p>
        </p:txBody>
      </p:sp>
      <p:sp>
        <p:nvSpPr>
          <p:cNvPr id="6" name="Content Placeholder 5"/>
          <p:cNvSpPr>
            <a:spLocks noGrp="1"/>
          </p:cNvSpPr>
          <p:nvPr>
            <p:ph idx="1"/>
          </p:nvPr>
        </p:nvSpPr>
        <p:spPr>
          <a:xfrm>
            <a:off x="304800" y="2438399"/>
            <a:ext cx="8458200" cy="3738563"/>
          </a:xfrm>
        </p:spPr>
        <p:txBody>
          <a:bodyPr/>
          <a:lstStyle/>
          <a:p>
            <a:pPr marL="0" indent="0">
              <a:buNone/>
            </a:pPr>
            <a:r>
              <a:rPr lang="en-US" sz="3200" dirty="0"/>
              <a:t>USDA strongly recommends that school nutrition staff work with students, teachers, school nurses, dietitians, parents, and the child’s physician in a team approach to address the needs of children with disabilities who are unable to consume the regular school meal.</a:t>
            </a:r>
          </a:p>
          <a:p>
            <a:endParaRPr lang="en-US" dirty="0"/>
          </a:p>
        </p:txBody>
      </p:sp>
    </p:spTree>
    <p:extLst>
      <p:ext uri="{BB962C8B-B14F-4D97-AF65-F5344CB8AC3E}">
        <p14:creationId xmlns:p14="http://schemas.microsoft.com/office/powerpoint/2010/main" val="191448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Procedural Safeguards Process</a:t>
            </a:r>
          </a:p>
        </p:txBody>
      </p:sp>
      <p:sp>
        <p:nvSpPr>
          <p:cNvPr id="6" name="Content Placeholder 5"/>
          <p:cNvSpPr>
            <a:spLocks noGrp="1"/>
          </p:cNvSpPr>
          <p:nvPr>
            <p:ph idx="1"/>
          </p:nvPr>
        </p:nvSpPr>
        <p:spPr>
          <a:xfrm>
            <a:off x="304800" y="2362199"/>
            <a:ext cx="8610600" cy="3814763"/>
          </a:xfrm>
        </p:spPr>
        <p:txBody>
          <a:bodyPr>
            <a:normAutofit/>
          </a:bodyPr>
          <a:lstStyle/>
          <a:p>
            <a:pPr marL="0" indent="0">
              <a:buNone/>
            </a:pPr>
            <a:r>
              <a:rPr lang="en-US" sz="3200" dirty="0"/>
              <a:t>If an SFA declines a request, the SFA must, under the Procedural Safeguards process, ensure that the child’s parent or guardian understands their right to file a grievance if they believe a violation has occurred regarding the request for a reasonable modification. </a:t>
            </a:r>
          </a:p>
        </p:txBody>
      </p:sp>
    </p:spTree>
    <p:extLst>
      <p:ext uri="{BB962C8B-B14F-4D97-AF65-F5344CB8AC3E}">
        <p14:creationId xmlns:p14="http://schemas.microsoft.com/office/powerpoint/2010/main" val="1958220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Activity:</a:t>
            </a:r>
            <a:br>
              <a:rPr lang="en-US" sz="3600" dirty="0"/>
            </a:br>
            <a:r>
              <a:rPr lang="en-US" sz="3600" dirty="0"/>
              <a:t>Identify Potential Problems</a:t>
            </a:r>
          </a:p>
        </p:txBody>
      </p:sp>
      <p:sp>
        <p:nvSpPr>
          <p:cNvPr id="6" name="Content Placeholder 5"/>
          <p:cNvSpPr>
            <a:spLocks noGrp="1"/>
          </p:cNvSpPr>
          <p:nvPr>
            <p:ph idx="1"/>
          </p:nvPr>
        </p:nvSpPr>
        <p:spPr>
          <a:xfrm>
            <a:off x="304800" y="2819399"/>
            <a:ext cx="8458200" cy="3357563"/>
          </a:xfrm>
        </p:spPr>
        <p:txBody>
          <a:bodyPr/>
          <a:lstStyle/>
          <a:p>
            <a:pPr marL="0" indent="0">
              <a:buNone/>
            </a:pPr>
            <a:r>
              <a:rPr lang="en-US" dirty="0"/>
              <a:t>Identify potential problems that might occur if school nutrition staff are not trained and up to date on these legal, food safety, and financial considerations. </a:t>
            </a:r>
          </a:p>
          <a:p>
            <a:endParaRPr lang="en-US" dirty="0"/>
          </a:p>
        </p:txBody>
      </p:sp>
    </p:spTree>
    <p:extLst>
      <p:ext uri="{BB962C8B-B14F-4D97-AF65-F5344CB8AC3E}">
        <p14:creationId xmlns:p14="http://schemas.microsoft.com/office/powerpoint/2010/main" val="4267927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Disability Definition</a:t>
            </a:r>
          </a:p>
        </p:txBody>
      </p:sp>
      <p:sp>
        <p:nvSpPr>
          <p:cNvPr id="6" name="Content Placeholder 5"/>
          <p:cNvSpPr>
            <a:spLocks noGrp="1"/>
          </p:cNvSpPr>
          <p:nvPr>
            <p:ph idx="1"/>
          </p:nvPr>
        </p:nvSpPr>
        <p:spPr>
          <a:xfrm>
            <a:off x="304800" y="1947066"/>
            <a:ext cx="8686800" cy="4377533"/>
          </a:xfrm>
        </p:spPr>
        <p:txBody>
          <a:bodyPr>
            <a:noAutofit/>
          </a:bodyPr>
          <a:lstStyle/>
          <a:p>
            <a:pPr>
              <a:spcBef>
                <a:spcPts val="600"/>
              </a:spcBef>
              <a:spcAft>
                <a:spcPts val="600"/>
              </a:spcAft>
            </a:pPr>
            <a:r>
              <a:rPr lang="en-US" sz="2500" dirty="0"/>
              <a:t>A physical or mental impairment that substantially limits one or more life activities, including major bodily functions</a:t>
            </a:r>
          </a:p>
          <a:p>
            <a:pPr>
              <a:spcBef>
                <a:spcPts val="600"/>
              </a:spcBef>
            </a:pPr>
            <a:r>
              <a:rPr lang="en-US" sz="2500" dirty="0"/>
              <a:t>The definition also addresses: </a:t>
            </a:r>
          </a:p>
          <a:p>
            <a:pPr lvl="1">
              <a:spcBef>
                <a:spcPts val="600"/>
              </a:spcBef>
              <a:spcAft>
                <a:spcPts val="600"/>
              </a:spcAft>
            </a:pPr>
            <a:r>
              <a:rPr lang="en-US" sz="2500" dirty="0"/>
              <a:t>Students who take medicine or have a device that makes them more like other children</a:t>
            </a:r>
          </a:p>
          <a:p>
            <a:pPr lvl="1">
              <a:spcBef>
                <a:spcPts val="600"/>
              </a:spcBef>
              <a:spcAft>
                <a:spcPts val="600"/>
              </a:spcAft>
            </a:pPr>
            <a:r>
              <a:rPr lang="en-US" sz="2500" dirty="0"/>
              <a:t>If the condition is temporary</a:t>
            </a:r>
          </a:p>
          <a:p>
            <a:pPr lvl="1">
              <a:spcBef>
                <a:spcPts val="600"/>
              </a:spcBef>
              <a:spcAft>
                <a:spcPts val="600"/>
              </a:spcAft>
            </a:pPr>
            <a:r>
              <a:rPr lang="en-US" sz="2500" dirty="0"/>
              <a:t>If the impairment is currently in remission</a:t>
            </a:r>
          </a:p>
          <a:p>
            <a:pPr>
              <a:spcBef>
                <a:spcPts val="600"/>
              </a:spcBef>
              <a:spcAft>
                <a:spcPts val="600"/>
              </a:spcAft>
            </a:pPr>
            <a:r>
              <a:rPr lang="en-US" sz="2500" dirty="0"/>
              <a:t>A person who has a record of such an impairment </a:t>
            </a:r>
          </a:p>
          <a:p>
            <a:pPr>
              <a:spcBef>
                <a:spcPts val="600"/>
              </a:spcBef>
              <a:spcAft>
                <a:spcPts val="600"/>
              </a:spcAft>
            </a:pPr>
            <a:r>
              <a:rPr lang="en-US" sz="2500" dirty="0"/>
              <a:t>A person who is regarded as having such an impairment</a:t>
            </a:r>
          </a:p>
          <a:p>
            <a:endParaRPr lang="en-US" sz="2000" dirty="0"/>
          </a:p>
        </p:txBody>
      </p:sp>
    </p:spTree>
    <p:extLst>
      <p:ext uri="{BB962C8B-B14F-4D97-AF65-F5344CB8AC3E}">
        <p14:creationId xmlns:p14="http://schemas.microsoft.com/office/powerpoint/2010/main" val="2954110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Determining A Disability </a:t>
            </a:r>
          </a:p>
        </p:txBody>
      </p:sp>
      <p:sp>
        <p:nvSpPr>
          <p:cNvPr id="6" name="Content Placeholder 5"/>
          <p:cNvSpPr>
            <a:spLocks noGrp="1"/>
          </p:cNvSpPr>
          <p:nvPr>
            <p:ph idx="1"/>
          </p:nvPr>
        </p:nvSpPr>
        <p:spPr/>
        <p:txBody>
          <a:bodyPr>
            <a:normAutofit fontScale="92500" lnSpcReduction="20000"/>
          </a:bodyPr>
          <a:lstStyle/>
          <a:p>
            <a:pPr>
              <a:spcAft>
                <a:spcPts val="1200"/>
              </a:spcAft>
            </a:pPr>
            <a:r>
              <a:rPr lang="en-US" dirty="0"/>
              <a:t>Only a State licensed healthcare professional can diagnose a disability</a:t>
            </a:r>
          </a:p>
          <a:p>
            <a:pPr>
              <a:spcAft>
                <a:spcPts val="1200"/>
              </a:spcAft>
            </a:pPr>
            <a:r>
              <a:rPr lang="en-US" dirty="0"/>
              <a:t>A State licensed healthcare professional is an individual authorized to write medical prescriptions under State law. Registered dietitians are now allowed to submit medical statements for meal modifications for students with food-related disabilities.</a:t>
            </a:r>
          </a:p>
          <a:p>
            <a:pPr>
              <a:spcAft>
                <a:spcPts val="1200"/>
              </a:spcAft>
            </a:pPr>
            <a:r>
              <a:rPr lang="en-US" dirty="0"/>
              <a:t>Parents must be advised how to make requests for accommodations</a:t>
            </a:r>
          </a:p>
        </p:txBody>
      </p:sp>
    </p:spTree>
    <p:extLst>
      <p:ext uri="{BB962C8B-B14F-4D97-AF65-F5344CB8AC3E}">
        <p14:creationId xmlns:p14="http://schemas.microsoft.com/office/powerpoint/2010/main" val="3946561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Making Requests for Accommodations</a:t>
            </a:r>
          </a:p>
        </p:txBody>
      </p:sp>
      <p:sp>
        <p:nvSpPr>
          <p:cNvPr id="6" name="Content Placeholder 5"/>
          <p:cNvSpPr>
            <a:spLocks noGrp="1"/>
          </p:cNvSpPr>
          <p:nvPr>
            <p:ph idx="1"/>
          </p:nvPr>
        </p:nvSpPr>
        <p:spPr/>
        <p:txBody>
          <a:bodyPr>
            <a:normAutofit/>
          </a:bodyPr>
          <a:lstStyle/>
          <a:p>
            <a:pPr marL="0" indent="0">
              <a:buNone/>
            </a:pPr>
            <a:r>
              <a:rPr lang="en-US" dirty="0"/>
              <a:t>Methods SFAs can use to notify parents: </a:t>
            </a:r>
          </a:p>
          <a:p>
            <a:pPr marL="457200">
              <a:spcAft>
                <a:spcPts val="600"/>
              </a:spcAft>
            </a:pPr>
            <a:r>
              <a:rPr lang="en-US" dirty="0"/>
              <a:t>Sending a message home with the free and reduced-price applications</a:t>
            </a:r>
          </a:p>
          <a:p>
            <a:pPr marL="457200">
              <a:spcAft>
                <a:spcPts val="600"/>
              </a:spcAft>
            </a:pPr>
            <a:r>
              <a:rPr lang="en-US" dirty="0"/>
              <a:t>Posting notices </a:t>
            </a:r>
          </a:p>
          <a:p>
            <a:pPr marL="457200">
              <a:spcAft>
                <a:spcPts val="600"/>
              </a:spcAft>
            </a:pPr>
            <a:r>
              <a:rPr lang="en-US" dirty="0"/>
              <a:t>Placing notices in relevant publications </a:t>
            </a:r>
          </a:p>
          <a:p>
            <a:pPr marL="457200">
              <a:spcAft>
                <a:spcPts val="600"/>
              </a:spcAft>
            </a:pPr>
            <a:r>
              <a:rPr lang="en-US" dirty="0"/>
              <a:t>Airing radio announcements</a:t>
            </a:r>
          </a:p>
          <a:p>
            <a:pPr marL="457200"/>
            <a:r>
              <a:rPr lang="en-US" dirty="0"/>
              <a:t>Using other visual and auditory media </a:t>
            </a:r>
          </a:p>
          <a:p>
            <a:endParaRPr lang="en-US" dirty="0"/>
          </a:p>
        </p:txBody>
      </p:sp>
    </p:spTree>
    <p:extLst>
      <p:ext uri="{BB962C8B-B14F-4D97-AF65-F5344CB8AC3E}">
        <p14:creationId xmlns:p14="http://schemas.microsoft.com/office/powerpoint/2010/main" val="465547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Components of the Medical Statement</a:t>
            </a:r>
          </a:p>
        </p:txBody>
      </p:sp>
      <p:sp>
        <p:nvSpPr>
          <p:cNvPr id="6" name="Content Placeholder 5"/>
          <p:cNvSpPr>
            <a:spLocks noGrp="1"/>
          </p:cNvSpPr>
          <p:nvPr>
            <p:ph idx="1"/>
          </p:nvPr>
        </p:nvSpPr>
        <p:spPr/>
        <p:txBody>
          <a:bodyPr/>
          <a:lstStyle/>
          <a:p>
            <a:pPr>
              <a:spcAft>
                <a:spcPts val="1200"/>
              </a:spcAft>
            </a:pPr>
            <a:r>
              <a:rPr lang="en-US" dirty="0"/>
              <a:t>Information about the impairment, which allows SFA to determine diet restrictions</a:t>
            </a:r>
          </a:p>
          <a:p>
            <a:pPr>
              <a:spcAft>
                <a:spcPts val="1200"/>
              </a:spcAft>
            </a:pPr>
            <a:r>
              <a:rPr lang="en-US" dirty="0"/>
              <a:t>Explanation of accommodation needed</a:t>
            </a:r>
          </a:p>
          <a:p>
            <a:pPr>
              <a:spcAft>
                <a:spcPts val="1200"/>
              </a:spcAft>
            </a:pPr>
            <a:r>
              <a:rPr lang="en-US" dirty="0"/>
              <a:t>Foods to be omitted, modified, or substituted</a:t>
            </a:r>
          </a:p>
          <a:p>
            <a:r>
              <a:rPr lang="en-US" dirty="0"/>
              <a:t>Signature of a State licensed healthcare professional</a:t>
            </a:r>
          </a:p>
          <a:p>
            <a:endParaRPr lang="en-US" dirty="0"/>
          </a:p>
        </p:txBody>
      </p:sp>
    </p:spTree>
    <p:extLst>
      <p:ext uri="{BB962C8B-B14F-4D97-AF65-F5344CB8AC3E}">
        <p14:creationId xmlns:p14="http://schemas.microsoft.com/office/powerpoint/2010/main" val="912246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Examples of Food-Related Disabilities </a:t>
            </a:r>
          </a:p>
        </p:txBody>
      </p:sp>
      <p:sp>
        <p:nvSpPr>
          <p:cNvPr id="6" name="Content Placeholder 5"/>
          <p:cNvSpPr>
            <a:spLocks noGrp="1"/>
          </p:cNvSpPr>
          <p:nvPr>
            <p:ph idx="1"/>
          </p:nvPr>
        </p:nvSpPr>
        <p:spPr/>
        <p:txBody>
          <a:bodyPr/>
          <a:lstStyle/>
          <a:p>
            <a:pPr>
              <a:spcAft>
                <a:spcPts val="600"/>
              </a:spcAft>
            </a:pPr>
            <a:r>
              <a:rPr lang="en-US" dirty="0"/>
              <a:t>Diabetes</a:t>
            </a:r>
          </a:p>
          <a:p>
            <a:pPr>
              <a:spcAft>
                <a:spcPts val="600"/>
              </a:spcAft>
            </a:pPr>
            <a:r>
              <a:rPr lang="en-US" dirty="0"/>
              <a:t>Celiac disease</a:t>
            </a:r>
          </a:p>
          <a:p>
            <a:pPr>
              <a:spcAft>
                <a:spcPts val="600"/>
              </a:spcAft>
            </a:pPr>
            <a:r>
              <a:rPr lang="en-US" dirty="0"/>
              <a:t>Cerebral palsy</a:t>
            </a:r>
          </a:p>
          <a:p>
            <a:pPr>
              <a:spcAft>
                <a:spcPts val="600"/>
              </a:spcAft>
            </a:pPr>
            <a:r>
              <a:rPr lang="en-US" dirty="0"/>
              <a:t>Phenylketonuria (PKU)</a:t>
            </a:r>
          </a:p>
          <a:p>
            <a:r>
              <a:rPr lang="en-US" dirty="0"/>
              <a:t>Food allergies</a:t>
            </a:r>
          </a:p>
          <a:p>
            <a:pPr marL="0" indent="0">
              <a:buNone/>
            </a:pPr>
            <a:endParaRPr lang="en-US" dirty="0"/>
          </a:p>
        </p:txBody>
      </p:sp>
    </p:spTree>
    <p:extLst>
      <p:ext uri="{BB962C8B-B14F-4D97-AF65-F5344CB8AC3E}">
        <p14:creationId xmlns:p14="http://schemas.microsoft.com/office/powerpoint/2010/main" val="267130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Activity:</a:t>
            </a:r>
            <a:br>
              <a:rPr lang="en-US" sz="3600" dirty="0"/>
            </a:br>
            <a:r>
              <a:rPr lang="en-US" sz="3600" dirty="0"/>
              <a:t>Sample Medical Statement</a:t>
            </a:r>
          </a:p>
        </p:txBody>
      </p:sp>
      <p:sp>
        <p:nvSpPr>
          <p:cNvPr id="6" name="Content Placeholder 5"/>
          <p:cNvSpPr>
            <a:spLocks noGrp="1"/>
          </p:cNvSpPr>
          <p:nvPr>
            <p:ph idx="1"/>
          </p:nvPr>
        </p:nvSpPr>
        <p:spPr>
          <a:xfrm>
            <a:off x="1143000" y="3505199"/>
            <a:ext cx="6134100" cy="990601"/>
          </a:xfrm>
        </p:spPr>
        <p:txBody>
          <a:bodyPr>
            <a:normAutofit/>
          </a:bodyPr>
          <a:lstStyle/>
          <a:p>
            <a:pPr marL="0" indent="0">
              <a:buNone/>
            </a:pPr>
            <a:r>
              <a:rPr lang="en-US" sz="3600" dirty="0"/>
              <a:t>Rachel’s Medical Statement</a:t>
            </a:r>
          </a:p>
          <a:p>
            <a:pPr marL="0" indent="0">
              <a:buNone/>
            </a:pPr>
            <a:endParaRPr lang="en-US" dirty="0"/>
          </a:p>
        </p:txBody>
      </p:sp>
    </p:spTree>
    <p:extLst>
      <p:ext uri="{BB962C8B-B14F-4D97-AF65-F5344CB8AC3E}">
        <p14:creationId xmlns:p14="http://schemas.microsoft.com/office/powerpoint/2010/main" val="3736818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365125"/>
            <a:ext cx="7239000" cy="1325563"/>
          </a:xfrm>
        </p:spPr>
        <p:txBody>
          <a:bodyPr/>
          <a:lstStyle/>
          <a:p>
            <a:r>
              <a:rPr lang="en-US" dirty="0"/>
              <a:t>Reasonable Accommodations</a:t>
            </a:r>
          </a:p>
        </p:txBody>
      </p:sp>
      <p:sp>
        <p:nvSpPr>
          <p:cNvPr id="6" name="Content Placeholder 5"/>
          <p:cNvSpPr>
            <a:spLocks noGrp="1"/>
          </p:cNvSpPr>
          <p:nvPr>
            <p:ph idx="1"/>
          </p:nvPr>
        </p:nvSpPr>
        <p:spPr>
          <a:xfrm>
            <a:off x="304800" y="2819400"/>
            <a:ext cx="8458200" cy="3357562"/>
          </a:xfrm>
        </p:spPr>
        <p:txBody>
          <a:bodyPr/>
          <a:lstStyle/>
          <a:p>
            <a:pPr marL="0" indent="0">
              <a:buNone/>
            </a:pPr>
            <a:r>
              <a:rPr lang="en-US" dirty="0"/>
              <a:t>Accommodations can include more than food modifications. It can also include foodservice aides or adaptive equipment. Your school team may be able to help determine how these extra items can be funded. </a:t>
            </a:r>
          </a:p>
          <a:p>
            <a:endParaRPr lang="en-US" dirty="0"/>
          </a:p>
        </p:txBody>
      </p:sp>
    </p:spTree>
    <p:extLst>
      <p:ext uri="{BB962C8B-B14F-4D97-AF65-F5344CB8AC3E}">
        <p14:creationId xmlns:p14="http://schemas.microsoft.com/office/powerpoint/2010/main" val="149362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latin typeface="Arial" pitchFamily="34" charset="0"/>
                <a:cs typeface="Arial" pitchFamily="34" charset="0"/>
              </a:rPr>
              <a:t>Substitutions for Non Dietary Disability Preferences</a:t>
            </a:r>
            <a:endParaRPr lang="en-US" dirty="0"/>
          </a:p>
        </p:txBody>
      </p:sp>
      <p:sp>
        <p:nvSpPr>
          <p:cNvPr id="6" name="Content Placeholder 5"/>
          <p:cNvSpPr>
            <a:spLocks noGrp="1"/>
          </p:cNvSpPr>
          <p:nvPr>
            <p:ph idx="1"/>
          </p:nvPr>
        </p:nvSpPr>
        <p:spPr/>
        <p:txBody>
          <a:bodyPr/>
          <a:lstStyle/>
          <a:p>
            <a:pPr>
              <a:spcAft>
                <a:spcPts val="1200"/>
              </a:spcAft>
            </a:pPr>
            <a:r>
              <a:rPr lang="en-US" dirty="0"/>
              <a:t>Requests are signed by a State licensed healthcare professional or a parent</a:t>
            </a:r>
          </a:p>
          <a:p>
            <a:pPr>
              <a:spcAft>
                <a:spcPts val="1200"/>
              </a:spcAft>
            </a:pPr>
            <a:r>
              <a:rPr lang="en-US" dirty="0"/>
              <a:t>Identify why the substitution is being requested</a:t>
            </a:r>
          </a:p>
          <a:p>
            <a:r>
              <a:rPr lang="en-US" dirty="0"/>
              <a:t>Identify the appropriate substitution that still meets the meal pattern</a:t>
            </a:r>
          </a:p>
          <a:p>
            <a:endParaRPr lang="en-US" dirty="0"/>
          </a:p>
        </p:txBody>
      </p:sp>
    </p:spTree>
    <p:extLst>
      <p:ext uri="{BB962C8B-B14F-4D97-AF65-F5344CB8AC3E}">
        <p14:creationId xmlns:p14="http://schemas.microsoft.com/office/powerpoint/2010/main" val="2818664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latin typeface="Arial" pitchFamily="34" charset="0"/>
                <a:cs typeface="Arial" pitchFamily="34" charset="0"/>
              </a:rPr>
              <a:t>Common Menu Modifications</a:t>
            </a:r>
            <a:endParaRPr lang="en-US" sz="3600" dirty="0"/>
          </a:p>
        </p:txBody>
      </p:sp>
      <p:sp>
        <p:nvSpPr>
          <p:cNvPr id="4" name="Content Placeholder 2"/>
          <p:cNvSpPr txBox="1">
            <a:spLocks/>
          </p:cNvSpPr>
          <p:nvPr/>
        </p:nvSpPr>
        <p:spPr>
          <a:xfrm>
            <a:off x="685800" y="2019519"/>
            <a:ext cx="2647950" cy="2136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b="1" dirty="0">
                <a:latin typeface="Arial" pitchFamily="34" charset="0"/>
                <a:cs typeface="Arial" pitchFamily="34" charset="0"/>
              </a:rPr>
              <a:t> </a:t>
            </a:r>
            <a:r>
              <a:rPr lang="en-US" b="1" u="sng" dirty="0">
                <a:latin typeface="Arial" pitchFamily="34" charset="0"/>
                <a:cs typeface="Arial" pitchFamily="34" charset="0"/>
              </a:rPr>
              <a:t>Texture</a:t>
            </a:r>
          </a:p>
          <a:p>
            <a:pPr marL="0" indent="0" algn="ctr" fontAlgn="auto">
              <a:spcAft>
                <a:spcPts val="0"/>
              </a:spcAft>
              <a:buFont typeface="Arial" panose="020B0604020202020204" pitchFamily="34" charset="0"/>
              <a:buNone/>
            </a:pPr>
            <a:r>
              <a:rPr lang="en-US" dirty="0"/>
              <a:t>Ground</a:t>
            </a:r>
          </a:p>
          <a:p>
            <a:pPr marL="0" indent="0" algn="ctr" fontAlgn="auto">
              <a:spcAft>
                <a:spcPts val="0"/>
              </a:spcAft>
              <a:buFont typeface="Arial" panose="020B0604020202020204" pitchFamily="34" charset="0"/>
              <a:buNone/>
            </a:pPr>
            <a:r>
              <a:rPr lang="en-US" dirty="0"/>
              <a:t>Chopped</a:t>
            </a:r>
          </a:p>
          <a:p>
            <a:pPr marL="0" indent="0" algn="ctr" fontAlgn="auto">
              <a:spcAft>
                <a:spcPts val="0"/>
              </a:spcAft>
              <a:buFont typeface="Arial" panose="020B0604020202020204" pitchFamily="34" charset="0"/>
              <a:buNone/>
            </a:pPr>
            <a:r>
              <a:rPr lang="en-US" dirty="0"/>
              <a:t>Pureed </a:t>
            </a:r>
          </a:p>
        </p:txBody>
      </p:sp>
      <p:sp>
        <p:nvSpPr>
          <p:cNvPr id="7" name="Content Placeholder 2"/>
          <p:cNvSpPr txBox="1">
            <a:spLocks/>
          </p:cNvSpPr>
          <p:nvPr/>
        </p:nvSpPr>
        <p:spPr>
          <a:xfrm>
            <a:off x="5029200" y="2019519"/>
            <a:ext cx="3133725" cy="2136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b="1" u="sng" dirty="0">
                <a:latin typeface="Arial" pitchFamily="34" charset="0"/>
                <a:cs typeface="Arial" pitchFamily="34" charset="0"/>
              </a:rPr>
              <a:t>Calories</a:t>
            </a:r>
            <a:endParaRPr lang="en-US" dirty="0"/>
          </a:p>
          <a:p>
            <a:pPr marL="0" indent="0" algn="ctr" fontAlgn="auto">
              <a:spcAft>
                <a:spcPts val="0"/>
              </a:spcAft>
              <a:buFont typeface="Arial" panose="020B0604020202020204" pitchFamily="34" charset="0"/>
              <a:buNone/>
            </a:pPr>
            <a:r>
              <a:rPr lang="en-US" dirty="0"/>
              <a:t>Increases</a:t>
            </a:r>
          </a:p>
          <a:p>
            <a:pPr marL="0" indent="0" algn="ctr" fontAlgn="auto">
              <a:spcAft>
                <a:spcPts val="0"/>
              </a:spcAft>
              <a:buFont typeface="Arial" panose="020B0604020202020204" pitchFamily="34" charset="0"/>
              <a:buNone/>
            </a:pPr>
            <a:r>
              <a:rPr lang="en-US" dirty="0"/>
              <a:t>Decreases </a:t>
            </a:r>
          </a:p>
        </p:txBody>
      </p:sp>
      <p:sp>
        <p:nvSpPr>
          <p:cNvPr id="8" name="Content Placeholder 2"/>
          <p:cNvSpPr txBox="1">
            <a:spLocks/>
          </p:cNvSpPr>
          <p:nvPr/>
        </p:nvSpPr>
        <p:spPr>
          <a:xfrm>
            <a:off x="2286000" y="4419600"/>
            <a:ext cx="4572000" cy="189071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b="1" u="sng" dirty="0">
                <a:latin typeface="Arial" pitchFamily="34" charset="0"/>
                <a:cs typeface="Arial" pitchFamily="34" charset="0"/>
              </a:rPr>
              <a:t>Consistency of Liquids</a:t>
            </a:r>
            <a:endParaRPr lang="en-US" u="sng" dirty="0"/>
          </a:p>
          <a:p>
            <a:pPr marL="0" indent="0" algn="ctr" fontAlgn="auto">
              <a:spcAft>
                <a:spcPts val="0"/>
              </a:spcAft>
              <a:buFont typeface="Arial" panose="020B0604020202020204" pitchFamily="34" charset="0"/>
              <a:buNone/>
            </a:pPr>
            <a:r>
              <a:rPr lang="en-US" dirty="0"/>
              <a:t>Nectar</a:t>
            </a:r>
          </a:p>
          <a:p>
            <a:pPr marL="0" indent="0" algn="ctr" fontAlgn="auto">
              <a:spcAft>
                <a:spcPts val="0"/>
              </a:spcAft>
              <a:buFont typeface="Arial" panose="020B0604020202020204" pitchFamily="34" charset="0"/>
              <a:buNone/>
            </a:pPr>
            <a:r>
              <a:rPr lang="en-US" dirty="0"/>
              <a:t>Honey</a:t>
            </a:r>
          </a:p>
          <a:p>
            <a:pPr marL="0" indent="0" algn="ctr" fontAlgn="auto">
              <a:spcAft>
                <a:spcPts val="0"/>
              </a:spcAft>
              <a:buFont typeface="Arial" panose="020B0604020202020204" pitchFamily="34" charset="0"/>
              <a:buNone/>
            </a:pPr>
            <a:r>
              <a:rPr lang="en-US" dirty="0"/>
              <a:t>Pudding</a:t>
            </a:r>
          </a:p>
        </p:txBody>
      </p:sp>
    </p:spTree>
    <p:extLst>
      <p:ext uri="{BB962C8B-B14F-4D97-AF65-F5344CB8AC3E}">
        <p14:creationId xmlns:p14="http://schemas.microsoft.com/office/powerpoint/2010/main" val="3283475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itchFamily="34" charset="0"/>
                <a:cs typeface="Arial" pitchFamily="34" charset="0"/>
              </a:rPr>
              <a:t>Food Allergy</a:t>
            </a:r>
            <a:endParaRPr lang="en-US" dirty="0"/>
          </a:p>
        </p:txBody>
      </p:sp>
      <p:sp>
        <p:nvSpPr>
          <p:cNvPr id="6" name="Content Placeholder 5"/>
          <p:cNvSpPr>
            <a:spLocks noGrp="1"/>
          </p:cNvSpPr>
          <p:nvPr>
            <p:ph idx="1"/>
          </p:nvPr>
        </p:nvSpPr>
        <p:spPr>
          <a:xfrm>
            <a:off x="304800" y="3276599"/>
            <a:ext cx="8458200" cy="2900363"/>
          </a:xfrm>
        </p:spPr>
        <p:txBody>
          <a:bodyPr/>
          <a:lstStyle/>
          <a:p>
            <a:pPr marL="0" indent="0">
              <a:buNone/>
            </a:pPr>
            <a:r>
              <a:rPr lang="en-US" dirty="0"/>
              <a:t>A reaction between a food protein and the body’s immune system</a:t>
            </a:r>
          </a:p>
          <a:p>
            <a:endParaRPr lang="en-US" dirty="0"/>
          </a:p>
        </p:txBody>
      </p:sp>
    </p:spTree>
    <p:extLst>
      <p:ext uri="{BB962C8B-B14F-4D97-AF65-F5344CB8AC3E}">
        <p14:creationId xmlns:p14="http://schemas.microsoft.com/office/powerpoint/2010/main" val="3571275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Most Common Allergens</a:t>
            </a:r>
          </a:p>
        </p:txBody>
      </p:sp>
      <p:sp>
        <p:nvSpPr>
          <p:cNvPr id="6" name="Content Placeholder 5"/>
          <p:cNvSpPr>
            <a:spLocks noGrp="1"/>
          </p:cNvSpPr>
          <p:nvPr>
            <p:ph idx="1"/>
          </p:nvPr>
        </p:nvSpPr>
        <p:spPr/>
        <p:txBody>
          <a:bodyPr numCol="2">
            <a:normAutofit/>
          </a:bodyPr>
          <a:lstStyle/>
          <a:p>
            <a:r>
              <a:rPr lang="en-US" dirty="0"/>
              <a:t>Milk	</a:t>
            </a:r>
          </a:p>
          <a:p>
            <a:r>
              <a:rPr lang="en-US" dirty="0"/>
              <a:t>Soy</a:t>
            </a:r>
          </a:p>
          <a:p>
            <a:r>
              <a:rPr lang="en-US" dirty="0"/>
              <a:t>Wheat</a:t>
            </a:r>
          </a:p>
          <a:p>
            <a:r>
              <a:rPr lang="en-US" dirty="0"/>
              <a:t>Peanuts</a:t>
            </a:r>
          </a:p>
          <a:p>
            <a:r>
              <a:rPr lang="en-US" dirty="0"/>
              <a:t>Tree nuts</a:t>
            </a:r>
          </a:p>
          <a:p>
            <a:endParaRPr lang="en-US" dirty="0"/>
          </a:p>
          <a:p>
            <a:endParaRPr lang="en-US" dirty="0"/>
          </a:p>
          <a:p>
            <a:r>
              <a:rPr lang="en-US" dirty="0"/>
              <a:t>Crustacean shellfish</a:t>
            </a:r>
          </a:p>
          <a:p>
            <a:r>
              <a:rPr lang="en-US" dirty="0"/>
              <a:t>Fish</a:t>
            </a:r>
          </a:p>
          <a:p>
            <a:r>
              <a:rPr lang="en-US" dirty="0"/>
              <a:t>Eggs</a:t>
            </a:r>
          </a:p>
          <a:p>
            <a:r>
              <a:rPr lang="en-US" dirty="0"/>
              <a:t>Sesame</a:t>
            </a:r>
          </a:p>
        </p:txBody>
      </p:sp>
    </p:spTree>
    <p:extLst>
      <p:ext uri="{BB962C8B-B14F-4D97-AF65-F5344CB8AC3E}">
        <p14:creationId xmlns:p14="http://schemas.microsoft.com/office/powerpoint/2010/main" val="2192107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Anaphylaxis</a:t>
            </a:r>
          </a:p>
        </p:txBody>
      </p:sp>
      <p:sp>
        <p:nvSpPr>
          <p:cNvPr id="6" name="Content Placeholder 5"/>
          <p:cNvSpPr>
            <a:spLocks noGrp="1"/>
          </p:cNvSpPr>
          <p:nvPr>
            <p:ph idx="1"/>
          </p:nvPr>
        </p:nvSpPr>
        <p:spPr/>
        <p:txBody>
          <a:bodyPr/>
          <a:lstStyle/>
          <a:p>
            <a:pPr>
              <a:spcAft>
                <a:spcPts val="1200"/>
              </a:spcAft>
            </a:pPr>
            <a:r>
              <a:rPr lang="en-US" dirty="0"/>
              <a:t>Physical symptoms range from mild reactions, such as hives, to anaphylaxis</a:t>
            </a:r>
          </a:p>
          <a:p>
            <a:r>
              <a:rPr lang="en-US" dirty="0"/>
              <a:t>Anaphylaxis: a severe, life-threatening allergic response</a:t>
            </a:r>
          </a:p>
          <a:p>
            <a:endParaRPr lang="en-US" dirty="0"/>
          </a:p>
        </p:txBody>
      </p:sp>
    </p:spTree>
    <p:extLst>
      <p:ext uri="{BB962C8B-B14F-4D97-AF65-F5344CB8AC3E}">
        <p14:creationId xmlns:p14="http://schemas.microsoft.com/office/powerpoint/2010/main" val="2805644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Seating Arrangements</a:t>
            </a:r>
          </a:p>
        </p:txBody>
      </p:sp>
      <p:sp>
        <p:nvSpPr>
          <p:cNvPr id="6" name="Content Placeholder 5"/>
          <p:cNvSpPr>
            <a:spLocks noGrp="1"/>
          </p:cNvSpPr>
          <p:nvPr>
            <p:ph idx="1"/>
          </p:nvPr>
        </p:nvSpPr>
        <p:spPr/>
        <p:txBody>
          <a:bodyPr/>
          <a:lstStyle/>
          <a:p>
            <a:pPr>
              <a:spcAft>
                <a:spcPts val="1200"/>
              </a:spcAft>
            </a:pPr>
            <a:r>
              <a:rPr lang="en-US" dirty="0"/>
              <a:t>Program benefits should be provided in the most integrated setting appropriate to the student’s needs.</a:t>
            </a:r>
          </a:p>
          <a:p>
            <a:pPr>
              <a:spcAft>
                <a:spcPts val="1200"/>
              </a:spcAft>
            </a:pPr>
            <a:r>
              <a:rPr lang="en-US" dirty="0"/>
              <a:t>Segregation for convenience is never appropriate.</a:t>
            </a:r>
          </a:p>
          <a:p>
            <a:r>
              <a:rPr lang="en-US" dirty="0"/>
              <a:t>When would it be appropriate for a child to be seated or served separately?</a:t>
            </a:r>
          </a:p>
          <a:p>
            <a:endParaRPr lang="en-US" dirty="0"/>
          </a:p>
        </p:txBody>
      </p:sp>
    </p:spTree>
    <p:extLst>
      <p:ext uri="{BB962C8B-B14F-4D97-AF65-F5344CB8AC3E}">
        <p14:creationId xmlns:p14="http://schemas.microsoft.com/office/powerpoint/2010/main" val="2896578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School Teams</a:t>
            </a:r>
          </a:p>
        </p:txBody>
      </p:sp>
      <p:sp>
        <p:nvSpPr>
          <p:cNvPr id="6" name="Content Placeholder 5"/>
          <p:cNvSpPr>
            <a:spLocks noGrp="1"/>
          </p:cNvSpPr>
          <p:nvPr>
            <p:ph idx="1"/>
          </p:nvPr>
        </p:nvSpPr>
        <p:spPr>
          <a:xfrm>
            <a:off x="304800" y="1947066"/>
            <a:ext cx="8839200" cy="4377533"/>
          </a:xfrm>
        </p:spPr>
        <p:txBody>
          <a:bodyPr>
            <a:normAutofit fontScale="85000" lnSpcReduction="20000"/>
          </a:bodyPr>
          <a:lstStyle/>
          <a:p>
            <a:pPr>
              <a:spcAft>
                <a:spcPts val="600"/>
              </a:spcAft>
            </a:pPr>
            <a:r>
              <a:rPr lang="en-US" dirty="0"/>
              <a:t>School foodservice professionals and nutritionists</a:t>
            </a:r>
          </a:p>
          <a:p>
            <a:pPr>
              <a:spcAft>
                <a:spcPts val="600"/>
              </a:spcAft>
            </a:pPr>
            <a:r>
              <a:rPr lang="en-US" dirty="0"/>
              <a:t>School administrators </a:t>
            </a:r>
          </a:p>
          <a:p>
            <a:pPr>
              <a:spcAft>
                <a:spcPts val="600"/>
              </a:spcAft>
            </a:pPr>
            <a:r>
              <a:rPr lang="en-US" dirty="0"/>
              <a:t>School medical personnel </a:t>
            </a:r>
          </a:p>
          <a:p>
            <a:pPr>
              <a:spcAft>
                <a:spcPts val="600"/>
              </a:spcAft>
            </a:pPr>
            <a:r>
              <a:rPr lang="en-US" dirty="0"/>
              <a:t>Classroom teachers and aides</a:t>
            </a:r>
          </a:p>
          <a:p>
            <a:pPr>
              <a:spcAft>
                <a:spcPts val="600"/>
              </a:spcAft>
            </a:pPr>
            <a:r>
              <a:rPr lang="en-US" dirty="0"/>
              <a:t>Support personnel familiar with the needs of children, such as therapists and allergists</a:t>
            </a:r>
          </a:p>
          <a:p>
            <a:pPr>
              <a:spcAft>
                <a:spcPts val="600"/>
              </a:spcAft>
            </a:pPr>
            <a:r>
              <a:rPr lang="en-US" dirty="0"/>
              <a:t>Parents/guardians </a:t>
            </a:r>
            <a:r>
              <a:rPr lang="en-US"/>
              <a:t>and students </a:t>
            </a:r>
            <a:r>
              <a:rPr lang="en-US" dirty="0"/>
              <a:t>(when age-appropriate)</a:t>
            </a:r>
          </a:p>
          <a:p>
            <a:r>
              <a:rPr lang="en-US" dirty="0"/>
              <a:t>Other school officials with relevant experience, such as special education staff </a:t>
            </a:r>
          </a:p>
          <a:p>
            <a:endParaRPr lang="en-US" dirty="0"/>
          </a:p>
        </p:txBody>
      </p:sp>
    </p:spTree>
    <p:extLst>
      <p:ext uri="{BB962C8B-B14F-4D97-AF65-F5344CB8AC3E}">
        <p14:creationId xmlns:p14="http://schemas.microsoft.com/office/powerpoint/2010/main" val="3733072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Interaction Best Practices</a:t>
            </a:r>
          </a:p>
        </p:txBody>
      </p:sp>
      <p:sp>
        <p:nvSpPr>
          <p:cNvPr id="6" name="Content Placeholder 5"/>
          <p:cNvSpPr>
            <a:spLocks noGrp="1"/>
          </p:cNvSpPr>
          <p:nvPr>
            <p:ph idx="1"/>
          </p:nvPr>
        </p:nvSpPr>
        <p:spPr>
          <a:xfrm>
            <a:off x="304800" y="3124199"/>
            <a:ext cx="8458200" cy="3052763"/>
          </a:xfrm>
        </p:spPr>
        <p:txBody>
          <a:bodyPr/>
          <a:lstStyle/>
          <a:p>
            <a:pPr marL="0" indent="0">
              <a:buNone/>
            </a:pPr>
            <a:r>
              <a:rPr lang="en-US" dirty="0"/>
              <a:t>Effective and appropriate interaction with those who have disabilities and their caregivers</a:t>
            </a:r>
          </a:p>
          <a:p>
            <a:pPr marL="0" indent="0">
              <a:buNone/>
            </a:pPr>
            <a:endParaRPr lang="en-US" dirty="0"/>
          </a:p>
        </p:txBody>
      </p:sp>
    </p:spTree>
    <p:extLst>
      <p:ext uri="{BB962C8B-B14F-4D97-AF65-F5344CB8AC3E}">
        <p14:creationId xmlns:p14="http://schemas.microsoft.com/office/powerpoint/2010/main" val="1864051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464646"/>
                </a:solidFill>
                <a:latin typeface="Arial" pitchFamily="34" charset="0"/>
                <a:cs typeface="Arial" pitchFamily="34" charset="0"/>
              </a:rPr>
              <a:t> </a:t>
            </a:r>
            <a:r>
              <a:rPr lang="en-US" dirty="0">
                <a:latin typeface="Arial" pitchFamily="34" charset="0"/>
                <a:cs typeface="Arial" pitchFamily="34" charset="0"/>
              </a:rPr>
              <a:t>Conclusion</a:t>
            </a:r>
            <a:endParaRPr lang="en-US" dirty="0"/>
          </a:p>
        </p:txBody>
      </p:sp>
      <p:sp>
        <p:nvSpPr>
          <p:cNvPr id="6" name="Content Placeholder 5"/>
          <p:cNvSpPr>
            <a:spLocks noGrp="1"/>
          </p:cNvSpPr>
          <p:nvPr>
            <p:ph idx="1"/>
          </p:nvPr>
        </p:nvSpPr>
        <p:spPr>
          <a:xfrm>
            <a:off x="304800" y="3276599"/>
            <a:ext cx="8458200" cy="2900363"/>
          </a:xfrm>
        </p:spPr>
        <p:txBody>
          <a:bodyPr>
            <a:normAutofit/>
          </a:bodyPr>
          <a:lstStyle/>
          <a:p>
            <a:pPr marL="0" indent="0" algn="ctr" defTabSz="685800" fontAlgn="auto">
              <a:spcBef>
                <a:spcPts val="300"/>
              </a:spcBef>
              <a:buClr>
                <a:srgbClr val="2DA2BF"/>
              </a:buClr>
              <a:buNone/>
            </a:pPr>
            <a:r>
              <a:rPr lang="en-US" sz="3600" dirty="0">
                <a:solidFill>
                  <a:prstClr val="black"/>
                </a:solidFill>
                <a:latin typeface="Arial" pitchFamily="34" charset="0"/>
                <a:cs typeface="Arial" pitchFamily="34" charset="0"/>
              </a:rPr>
              <a:t>SMART Goals</a:t>
            </a:r>
          </a:p>
        </p:txBody>
      </p:sp>
    </p:spTree>
    <p:extLst>
      <p:ext uri="{BB962C8B-B14F-4D97-AF65-F5344CB8AC3E}">
        <p14:creationId xmlns:p14="http://schemas.microsoft.com/office/powerpoint/2010/main" val="12545730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10591</TotalTime>
  <Words>1105</Words>
  <Application>Microsoft Office PowerPoint</Application>
  <PresentationFormat>On-screen Show (4:3)</PresentationFormat>
  <Paragraphs>148</Paragraphs>
  <Slides>35</Slides>
  <Notes>0</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35</vt:i4>
      </vt:variant>
    </vt:vector>
  </HeadingPairs>
  <TitlesOfParts>
    <vt:vector size="43" baseType="lpstr">
      <vt:lpstr>Arial</vt:lpstr>
      <vt:lpstr>Calibri</vt:lpstr>
      <vt:lpstr>Helvetica</vt:lpstr>
      <vt:lpstr>Custom Design</vt:lpstr>
      <vt:lpstr>2_Custom Design</vt:lpstr>
      <vt:lpstr>1_Custom Design</vt:lpstr>
      <vt:lpstr>3_Custom Design</vt:lpstr>
      <vt:lpstr>4_Custom Design</vt:lpstr>
      <vt:lpstr>Meal Modifications</vt:lpstr>
      <vt:lpstr>Lesson Objectives</vt:lpstr>
      <vt:lpstr>Major Legislation</vt:lpstr>
      <vt:lpstr>Section 504 of the Rehabilitation Act of 1973</vt:lpstr>
      <vt:lpstr>Section 504 of the  Rehabilitation Act of 1973, continued</vt:lpstr>
      <vt:lpstr>Individuals with Disabilities Education Act (IDEA)</vt:lpstr>
      <vt:lpstr>Americans with Disabilities Act of 1990 (ADA)</vt:lpstr>
      <vt:lpstr>The Americans with Disabilities Amendments Act of 2008</vt:lpstr>
      <vt:lpstr>Tips for Appropriate Handling of Documentation</vt:lpstr>
      <vt:lpstr> Tips for Appropriate Handling of Documentation, continued</vt:lpstr>
      <vt:lpstr>Other Reasonable Modifications</vt:lpstr>
      <vt:lpstr>Other Reasonable Modifications, continued</vt:lpstr>
      <vt:lpstr>Food Safety Considerations</vt:lpstr>
      <vt:lpstr>Financial Considerations</vt:lpstr>
      <vt:lpstr>Accommodation Funding</vt:lpstr>
      <vt:lpstr>Reasonable Modifications</vt:lpstr>
      <vt:lpstr>Using a Team Approach</vt:lpstr>
      <vt:lpstr>Procedural Safeguards Process</vt:lpstr>
      <vt:lpstr>Activity: Identify Potential Problems</vt:lpstr>
      <vt:lpstr>Disability Definition</vt:lpstr>
      <vt:lpstr>Determining A Disability </vt:lpstr>
      <vt:lpstr>Making Requests for Accommodations</vt:lpstr>
      <vt:lpstr>Components of the Medical Statement</vt:lpstr>
      <vt:lpstr>Examples of Food-Related Disabilities </vt:lpstr>
      <vt:lpstr>Activity: Sample Medical Statement</vt:lpstr>
      <vt:lpstr>Reasonable Accommodations</vt:lpstr>
      <vt:lpstr>Substitutions for Non Dietary Disability Preferences</vt:lpstr>
      <vt:lpstr>Common Menu Modifications</vt:lpstr>
      <vt:lpstr>Food Allergy</vt:lpstr>
      <vt:lpstr>Most Common Allergens</vt:lpstr>
      <vt:lpstr>Anaphylaxis</vt:lpstr>
      <vt:lpstr>Seating Arrangements</vt:lpstr>
      <vt:lpstr>School Teams</vt:lpstr>
      <vt:lpstr>Interaction Best Practices</vt:lpstr>
      <vt:lpstr> Conclusion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Patrick Butler</cp:lastModifiedBy>
  <cp:revision>208</cp:revision>
  <cp:lastPrinted>2017-10-26T19:38:58Z</cp:lastPrinted>
  <dcterms:created xsi:type="dcterms:W3CDTF">2010-05-11T13:09:19Z</dcterms:created>
  <dcterms:modified xsi:type="dcterms:W3CDTF">2025-03-18T15:38:39Z</dcterms:modified>
</cp:coreProperties>
</file>