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263" r:id="rId2"/>
    <p:sldId id="264" r:id="rId3"/>
    <p:sldId id="266" r:id="rId4"/>
    <p:sldId id="267" r:id="rId5"/>
    <p:sldId id="268" r:id="rId6"/>
    <p:sldId id="269" r:id="rId7"/>
    <p:sldId id="270" r:id="rId8"/>
    <p:sldId id="271" r:id="rId9"/>
    <p:sldId id="272" r:id="rId10"/>
    <p:sldId id="273" r:id="rId11"/>
    <p:sldId id="274" r:id="rId12"/>
    <p:sldId id="275"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42" r:id="rId69"/>
    <p:sldId id="343" r:id="rId70"/>
    <p:sldId id="344" r:id="rId71"/>
    <p:sldId id="335" r:id="rId72"/>
    <p:sldId id="336" r:id="rId73"/>
    <p:sldId id="337" r:id="rId74"/>
    <p:sldId id="338" r:id="rId75"/>
    <p:sldId id="339" r:id="rId76"/>
    <p:sldId id="340" r:id="rId77"/>
    <p:sldId id="341" r:id="rId78"/>
    <p:sldId id="366" r:id="rId79"/>
    <p:sldId id="333" r:id="rId80"/>
    <p:sldId id="368" r:id="rId81"/>
    <p:sldId id="345" r:id="rId82"/>
    <p:sldId id="349" r:id="rId83"/>
    <p:sldId id="353" r:id="rId84"/>
    <p:sldId id="357" r:id="rId85"/>
    <p:sldId id="382" r:id="rId86"/>
    <p:sldId id="361" r:id="rId87"/>
    <p:sldId id="365" r:id="rId88"/>
    <p:sldId id="332" r:id="rId89"/>
    <p:sldId id="367" r:id="rId90"/>
    <p:sldId id="334" r:id="rId91"/>
    <p:sldId id="346" r:id="rId92"/>
    <p:sldId id="350" r:id="rId93"/>
    <p:sldId id="354" r:id="rId94"/>
    <p:sldId id="358" r:id="rId95"/>
    <p:sldId id="383" r:id="rId96"/>
    <p:sldId id="362" r:id="rId97"/>
    <p:sldId id="369" r:id="rId98"/>
    <p:sldId id="372" r:id="rId99"/>
    <p:sldId id="375" r:id="rId100"/>
    <p:sldId id="378" r:id="rId101"/>
    <p:sldId id="347" r:id="rId102"/>
    <p:sldId id="351" r:id="rId103"/>
    <p:sldId id="355" r:id="rId104"/>
    <p:sldId id="359" r:id="rId105"/>
    <p:sldId id="384" r:id="rId106"/>
    <p:sldId id="363" r:id="rId107"/>
    <p:sldId id="370" r:id="rId108"/>
    <p:sldId id="373" r:id="rId109"/>
    <p:sldId id="376" r:id="rId110"/>
    <p:sldId id="379" r:id="rId111"/>
    <p:sldId id="348" r:id="rId112"/>
    <p:sldId id="352" r:id="rId113"/>
    <p:sldId id="356" r:id="rId114"/>
    <p:sldId id="360" r:id="rId115"/>
    <p:sldId id="385" r:id="rId116"/>
    <p:sldId id="364" r:id="rId117"/>
    <p:sldId id="371" r:id="rId118"/>
    <p:sldId id="374" r:id="rId119"/>
    <p:sldId id="377" r:id="rId120"/>
    <p:sldId id="380" r:id="rId121"/>
    <p:sldId id="381" r:id="rId122"/>
    <p:sldId id="262" r:id="rId1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DC965-3C06-446D-9C8F-4639ED7F96C3}" v="25" dt="2025-05-02T16:37:49.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5" autoAdjust="0"/>
    <p:restoredTop sz="74463" autoAdjust="0"/>
  </p:normalViewPr>
  <p:slideViewPr>
    <p:cSldViewPr snapToGrid="0">
      <p:cViewPr varScale="1">
        <p:scale>
          <a:sx n="71" d="100"/>
          <a:sy n="71" d="100"/>
        </p:scale>
        <p:origin x="64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microsoft.com/office/2015/10/relationships/revisionInfo" Target="revisionInfo.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Burkhead-Goins" userId="b843c5d2-384d-42ce-9311-45421a73bad2" providerId="ADAL" clId="{876D706A-6604-447C-9B70-9AACF4675B6B}"/>
    <pc:docChg chg="undo custSel addSld modSld sldOrd">
      <pc:chgData name="Heather Burkhead-Goins" userId="b843c5d2-384d-42ce-9311-45421a73bad2" providerId="ADAL" clId="{876D706A-6604-447C-9B70-9AACF4675B6B}" dt="2024-12-14T20:32:34.198" v="7159" actId="255"/>
      <pc:docMkLst>
        <pc:docMk/>
      </pc:docMkLst>
      <pc:sldChg chg="addSp modSp mod setBg">
        <pc:chgData name="Heather Burkhead-Goins" userId="b843c5d2-384d-42ce-9311-45421a73bad2" providerId="ADAL" clId="{876D706A-6604-447C-9B70-9AACF4675B6B}" dt="2024-12-14T20:13:14.339" v="6897" actId="26606"/>
        <pc:sldMkLst>
          <pc:docMk/>
          <pc:sldMk cId="3217930380" sldId="264"/>
        </pc:sldMkLst>
      </pc:sldChg>
      <pc:sldChg chg="addSp delSp modSp mod setBg">
        <pc:chgData name="Heather Burkhead-Goins" userId="b843c5d2-384d-42ce-9311-45421a73bad2" providerId="ADAL" clId="{876D706A-6604-447C-9B70-9AACF4675B6B}" dt="2024-12-14T20:13:19.637" v="6898" actId="26606"/>
        <pc:sldMkLst>
          <pc:docMk/>
          <pc:sldMk cId="3418058453" sldId="266"/>
        </pc:sldMkLst>
      </pc:sldChg>
      <pc:sldChg chg="addSp delSp modSp mod setBg">
        <pc:chgData name="Heather Burkhead-Goins" userId="b843c5d2-384d-42ce-9311-45421a73bad2" providerId="ADAL" clId="{876D706A-6604-447C-9B70-9AACF4675B6B}" dt="2024-12-14T20:13:22.825" v="6899" actId="26606"/>
        <pc:sldMkLst>
          <pc:docMk/>
          <pc:sldMk cId="599891410" sldId="267"/>
        </pc:sldMkLst>
      </pc:sldChg>
      <pc:sldChg chg="addSp delSp modSp mod setBg">
        <pc:chgData name="Heather Burkhead-Goins" userId="b843c5d2-384d-42ce-9311-45421a73bad2" providerId="ADAL" clId="{876D706A-6604-447C-9B70-9AACF4675B6B}" dt="2024-12-14T20:22:58.885" v="7066" actId="255"/>
        <pc:sldMkLst>
          <pc:docMk/>
          <pc:sldMk cId="1008084015" sldId="268"/>
        </pc:sldMkLst>
      </pc:sldChg>
      <pc:sldChg chg="addSp delSp modSp mod setBg">
        <pc:chgData name="Heather Burkhead-Goins" userId="b843c5d2-384d-42ce-9311-45421a73bad2" providerId="ADAL" clId="{876D706A-6604-447C-9B70-9AACF4675B6B}" dt="2024-12-14T20:13:39.247" v="6905" actId="26606"/>
        <pc:sldMkLst>
          <pc:docMk/>
          <pc:sldMk cId="3531334151" sldId="269"/>
        </pc:sldMkLst>
      </pc:sldChg>
      <pc:sldChg chg="addSp modSp mod setBg">
        <pc:chgData name="Heather Burkhead-Goins" userId="b843c5d2-384d-42ce-9311-45421a73bad2" providerId="ADAL" clId="{876D706A-6604-447C-9B70-9AACF4675B6B}" dt="2024-12-14T20:21:59.604" v="7057" actId="255"/>
        <pc:sldMkLst>
          <pc:docMk/>
          <pc:sldMk cId="2748651156" sldId="270"/>
        </pc:sldMkLst>
      </pc:sldChg>
      <pc:sldChg chg="addSp modSp mod setBg">
        <pc:chgData name="Heather Burkhead-Goins" userId="b843c5d2-384d-42ce-9311-45421a73bad2" providerId="ADAL" clId="{876D706A-6604-447C-9B70-9AACF4675B6B}" dt="2024-12-14T20:22:10.300" v="7058" actId="255"/>
        <pc:sldMkLst>
          <pc:docMk/>
          <pc:sldMk cId="2443666314" sldId="271"/>
        </pc:sldMkLst>
      </pc:sldChg>
      <pc:sldChg chg="addSp modSp mod setBg">
        <pc:chgData name="Heather Burkhead-Goins" userId="b843c5d2-384d-42ce-9311-45421a73bad2" providerId="ADAL" clId="{876D706A-6604-447C-9B70-9AACF4675B6B}" dt="2024-12-14T20:22:15.451" v="7059" actId="255"/>
        <pc:sldMkLst>
          <pc:docMk/>
          <pc:sldMk cId="420430756" sldId="272"/>
        </pc:sldMkLst>
      </pc:sldChg>
      <pc:sldChg chg="addSp modSp mod setBg addAnim">
        <pc:chgData name="Heather Burkhead-Goins" userId="b843c5d2-384d-42ce-9311-45421a73bad2" providerId="ADAL" clId="{876D706A-6604-447C-9B70-9AACF4675B6B}" dt="2024-12-14T20:22:21.988" v="7060" actId="255"/>
        <pc:sldMkLst>
          <pc:docMk/>
          <pc:sldMk cId="2256238333" sldId="273"/>
        </pc:sldMkLst>
      </pc:sldChg>
      <pc:sldChg chg="addSp modSp mod setBg addAnim">
        <pc:chgData name="Heather Burkhead-Goins" userId="b843c5d2-384d-42ce-9311-45421a73bad2" providerId="ADAL" clId="{876D706A-6604-447C-9B70-9AACF4675B6B}" dt="2024-12-14T20:22:27.359" v="7061" actId="255"/>
        <pc:sldMkLst>
          <pc:docMk/>
          <pc:sldMk cId="1948460781" sldId="274"/>
        </pc:sldMkLst>
      </pc:sldChg>
      <pc:sldChg chg="addSp modSp mod setBg addAnim">
        <pc:chgData name="Heather Burkhead-Goins" userId="b843c5d2-384d-42ce-9311-45421a73bad2" providerId="ADAL" clId="{876D706A-6604-447C-9B70-9AACF4675B6B}" dt="2024-12-14T20:22:34.467" v="7062" actId="255"/>
        <pc:sldMkLst>
          <pc:docMk/>
          <pc:sldMk cId="105800043" sldId="275"/>
        </pc:sldMkLst>
      </pc:sldChg>
      <pc:sldChg chg="addSp modSp mod setBg addAnim">
        <pc:chgData name="Heather Burkhead-Goins" userId="b843c5d2-384d-42ce-9311-45421a73bad2" providerId="ADAL" clId="{876D706A-6604-447C-9B70-9AACF4675B6B}" dt="2024-12-14T20:14:13.677" v="6916"/>
        <pc:sldMkLst>
          <pc:docMk/>
          <pc:sldMk cId="1444336605" sldId="277"/>
        </pc:sldMkLst>
      </pc:sldChg>
      <pc:sldChg chg="addSp delSp modSp mod setBg">
        <pc:chgData name="Heather Burkhead-Goins" userId="b843c5d2-384d-42ce-9311-45421a73bad2" providerId="ADAL" clId="{876D706A-6604-447C-9B70-9AACF4675B6B}" dt="2024-12-14T20:22:42.638" v="7063" actId="255"/>
        <pc:sldMkLst>
          <pc:docMk/>
          <pc:sldMk cId="763775314" sldId="278"/>
        </pc:sldMkLst>
      </pc:sldChg>
      <pc:sldChg chg="addSp modSp mod setBg">
        <pc:chgData name="Heather Burkhead-Goins" userId="b843c5d2-384d-42ce-9311-45421a73bad2" providerId="ADAL" clId="{876D706A-6604-447C-9B70-9AACF4675B6B}" dt="2024-12-14T20:14:35.120" v="6920" actId="26606"/>
        <pc:sldMkLst>
          <pc:docMk/>
          <pc:sldMk cId="177309995" sldId="279"/>
        </pc:sldMkLst>
      </pc:sldChg>
      <pc:sldChg chg="addSp modSp mod setBg">
        <pc:chgData name="Heather Burkhead-Goins" userId="b843c5d2-384d-42ce-9311-45421a73bad2" providerId="ADAL" clId="{876D706A-6604-447C-9B70-9AACF4675B6B}" dt="2024-12-14T20:23:11.506" v="7067" actId="255"/>
        <pc:sldMkLst>
          <pc:docMk/>
          <pc:sldMk cId="3985778462" sldId="280"/>
        </pc:sldMkLst>
      </pc:sldChg>
      <pc:sldChg chg="addSp modSp mod setBg">
        <pc:chgData name="Heather Burkhead-Goins" userId="b843c5d2-384d-42ce-9311-45421a73bad2" providerId="ADAL" clId="{876D706A-6604-447C-9B70-9AACF4675B6B}" dt="2024-12-14T20:23:17.491" v="7068" actId="255"/>
        <pc:sldMkLst>
          <pc:docMk/>
          <pc:sldMk cId="301160278" sldId="281"/>
        </pc:sldMkLst>
      </pc:sldChg>
      <pc:sldChg chg="addSp modSp mod setBg">
        <pc:chgData name="Heather Burkhead-Goins" userId="b843c5d2-384d-42ce-9311-45421a73bad2" providerId="ADAL" clId="{876D706A-6604-447C-9B70-9AACF4675B6B}" dt="2024-12-14T20:23:23.387" v="7069" actId="255"/>
        <pc:sldMkLst>
          <pc:docMk/>
          <pc:sldMk cId="771276081" sldId="282"/>
        </pc:sldMkLst>
      </pc:sldChg>
      <pc:sldChg chg="addSp modSp mod setBg">
        <pc:chgData name="Heather Burkhead-Goins" userId="b843c5d2-384d-42ce-9311-45421a73bad2" providerId="ADAL" clId="{876D706A-6604-447C-9B70-9AACF4675B6B}" dt="2024-12-14T20:23:32.343" v="7071" actId="20577"/>
        <pc:sldMkLst>
          <pc:docMk/>
          <pc:sldMk cId="3772180933" sldId="283"/>
        </pc:sldMkLst>
      </pc:sldChg>
      <pc:sldChg chg="addSp modSp mod setBg">
        <pc:chgData name="Heather Burkhead-Goins" userId="b843c5d2-384d-42ce-9311-45421a73bad2" providerId="ADAL" clId="{876D706A-6604-447C-9B70-9AACF4675B6B}" dt="2024-12-14T20:23:43.247" v="7073" actId="1076"/>
        <pc:sldMkLst>
          <pc:docMk/>
          <pc:sldMk cId="2111816856" sldId="284"/>
        </pc:sldMkLst>
      </pc:sldChg>
      <pc:sldChg chg="addSp modSp mod setBg">
        <pc:chgData name="Heather Burkhead-Goins" userId="b843c5d2-384d-42ce-9311-45421a73bad2" providerId="ADAL" clId="{876D706A-6604-447C-9B70-9AACF4675B6B}" dt="2024-12-14T20:23:54.474" v="7074" actId="255"/>
        <pc:sldMkLst>
          <pc:docMk/>
          <pc:sldMk cId="2526589998" sldId="285"/>
        </pc:sldMkLst>
      </pc:sldChg>
      <pc:sldChg chg="addSp delSp modSp mod setBg">
        <pc:chgData name="Heather Burkhead-Goins" userId="b843c5d2-384d-42ce-9311-45421a73bad2" providerId="ADAL" clId="{876D706A-6604-447C-9B70-9AACF4675B6B}" dt="2024-12-14T20:24:03.377" v="7076" actId="1076"/>
        <pc:sldMkLst>
          <pc:docMk/>
          <pc:sldMk cId="3002758832" sldId="286"/>
        </pc:sldMkLst>
      </pc:sldChg>
      <pc:sldChg chg="addSp modSp mod setBg">
        <pc:chgData name="Heather Burkhead-Goins" userId="b843c5d2-384d-42ce-9311-45421a73bad2" providerId="ADAL" clId="{876D706A-6604-447C-9B70-9AACF4675B6B}" dt="2024-12-14T20:25:06.935" v="7083" actId="27636"/>
        <pc:sldMkLst>
          <pc:docMk/>
          <pc:sldMk cId="2509311953" sldId="287"/>
        </pc:sldMkLst>
      </pc:sldChg>
      <pc:sldChg chg="addSp modSp mod setBg">
        <pc:chgData name="Heather Burkhead-Goins" userId="b843c5d2-384d-42ce-9311-45421a73bad2" providerId="ADAL" clId="{876D706A-6604-447C-9B70-9AACF4675B6B}" dt="2024-12-14T20:25:14.563" v="7084" actId="255"/>
        <pc:sldMkLst>
          <pc:docMk/>
          <pc:sldMk cId="1741169066" sldId="288"/>
        </pc:sldMkLst>
      </pc:sldChg>
      <pc:sldChg chg="addSp modSp mod setBg">
        <pc:chgData name="Heather Burkhead-Goins" userId="b843c5d2-384d-42ce-9311-45421a73bad2" providerId="ADAL" clId="{876D706A-6604-447C-9B70-9AACF4675B6B}" dt="2024-12-14T20:15:20.012" v="6932" actId="26606"/>
        <pc:sldMkLst>
          <pc:docMk/>
          <pc:sldMk cId="4270324465" sldId="289"/>
        </pc:sldMkLst>
      </pc:sldChg>
      <pc:sldChg chg="addSp modSp mod setBg">
        <pc:chgData name="Heather Burkhead-Goins" userId="b843c5d2-384d-42ce-9311-45421a73bad2" providerId="ADAL" clId="{876D706A-6604-447C-9B70-9AACF4675B6B}" dt="2024-12-14T20:25:20.805" v="7085" actId="255"/>
        <pc:sldMkLst>
          <pc:docMk/>
          <pc:sldMk cId="3653043658" sldId="290"/>
        </pc:sldMkLst>
      </pc:sldChg>
      <pc:sldChg chg="addSp modSp mod setBg">
        <pc:chgData name="Heather Burkhead-Goins" userId="b843c5d2-384d-42ce-9311-45421a73bad2" providerId="ADAL" clId="{876D706A-6604-447C-9B70-9AACF4675B6B}" dt="2024-12-14T20:25:27.288" v="7087" actId="1076"/>
        <pc:sldMkLst>
          <pc:docMk/>
          <pc:sldMk cId="3652484723" sldId="291"/>
        </pc:sldMkLst>
      </pc:sldChg>
      <pc:sldChg chg="addSp modSp mod setBg">
        <pc:chgData name="Heather Burkhead-Goins" userId="b843c5d2-384d-42ce-9311-45421a73bad2" providerId="ADAL" clId="{876D706A-6604-447C-9B70-9AACF4675B6B}" dt="2024-12-14T20:15:32.905" v="6935" actId="26606"/>
        <pc:sldMkLst>
          <pc:docMk/>
          <pc:sldMk cId="1516860038" sldId="292"/>
        </pc:sldMkLst>
      </pc:sldChg>
      <pc:sldChg chg="addSp modSp mod setBg">
        <pc:chgData name="Heather Burkhead-Goins" userId="b843c5d2-384d-42ce-9311-45421a73bad2" providerId="ADAL" clId="{876D706A-6604-447C-9B70-9AACF4675B6B}" dt="2024-12-14T20:25:34.413" v="7088" actId="255"/>
        <pc:sldMkLst>
          <pc:docMk/>
          <pc:sldMk cId="2958209023" sldId="293"/>
        </pc:sldMkLst>
      </pc:sldChg>
      <pc:sldChg chg="addSp modSp mod setBg">
        <pc:chgData name="Heather Burkhead-Goins" userId="b843c5d2-384d-42ce-9311-45421a73bad2" providerId="ADAL" clId="{876D706A-6604-447C-9B70-9AACF4675B6B}" dt="2024-12-14T20:25:38.837" v="7089" actId="255"/>
        <pc:sldMkLst>
          <pc:docMk/>
          <pc:sldMk cId="2806286400" sldId="294"/>
        </pc:sldMkLst>
      </pc:sldChg>
      <pc:sldChg chg="addSp modSp mod setBg">
        <pc:chgData name="Heather Burkhead-Goins" userId="b843c5d2-384d-42ce-9311-45421a73bad2" providerId="ADAL" clId="{876D706A-6604-447C-9B70-9AACF4675B6B}" dt="2024-12-14T20:25:43.900" v="7090" actId="255"/>
        <pc:sldMkLst>
          <pc:docMk/>
          <pc:sldMk cId="2329655304" sldId="295"/>
        </pc:sldMkLst>
      </pc:sldChg>
      <pc:sldChg chg="addSp modSp mod setBg">
        <pc:chgData name="Heather Burkhead-Goins" userId="b843c5d2-384d-42ce-9311-45421a73bad2" providerId="ADAL" clId="{876D706A-6604-447C-9B70-9AACF4675B6B}" dt="2024-12-14T20:25:50.167" v="7091" actId="255"/>
        <pc:sldMkLst>
          <pc:docMk/>
          <pc:sldMk cId="3864773336" sldId="296"/>
        </pc:sldMkLst>
      </pc:sldChg>
      <pc:sldChg chg="addSp modSp mod setBg addAnim">
        <pc:chgData name="Heather Burkhead-Goins" userId="b843c5d2-384d-42ce-9311-45421a73bad2" providerId="ADAL" clId="{876D706A-6604-447C-9B70-9AACF4675B6B}" dt="2024-12-14T20:25:54.698" v="7092" actId="255"/>
        <pc:sldMkLst>
          <pc:docMk/>
          <pc:sldMk cId="2236954215" sldId="297"/>
        </pc:sldMkLst>
      </pc:sldChg>
      <pc:sldChg chg="addSp modSp mod setBg addAnim">
        <pc:chgData name="Heather Burkhead-Goins" userId="b843c5d2-384d-42ce-9311-45421a73bad2" providerId="ADAL" clId="{876D706A-6604-447C-9B70-9AACF4675B6B}" dt="2024-12-14T20:26:01.778" v="7093" actId="255"/>
        <pc:sldMkLst>
          <pc:docMk/>
          <pc:sldMk cId="2306917140" sldId="298"/>
        </pc:sldMkLst>
      </pc:sldChg>
      <pc:sldChg chg="addSp modSp mod setBg">
        <pc:chgData name="Heather Burkhead-Goins" userId="b843c5d2-384d-42ce-9311-45421a73bad2" providerId="ADAL" clId="{876D706A-6604-447C-9B70-9AACF4675B6B}" dt="2024-12-14T20:26:07.399" v="7094" actId="255"/>
        <pc:sldMkLst>
          <pc:docMk/>
          <pc:sldMk cId="3733901399" sldId="299"/>
        </pc:sldMkLst>
      </pc:sldChg>
      <pc:sldChg chg="addSp modSp mod setBg">
        <pc:chgData name="Heather Burkhead-Goins" userId="b843c5d2-384d-42ce-9311-45421a73bad2" providerId="ADAL" clId="{876D706A-6604-447C-9B70-9AACF4675B6B}" dt="2024-12-14T20:16:00.189" v="6945" actId="26606"/>
        <pc:sldMkLst>
          <pc:docMk/>
          <pc:sldMk cId="1612227625" sldId="300"/>
        </pc:sldMkLst>
      </pc:sldChg>
      <pc:sldChg chg="addSp modSp mod setBg addAnim">
        <pc:chgData name="Heather Burkhead-Goins" userId="b843c5d2-384d-42ce-9311-45421a73bad2" providerId="ADAL" clId="{876D706A-6604-447C-9B70-9AACF4675B6B}" dt="2024-12-14T20:26:15.439" v="7095" actId="255"/>
        <pc:sldMkLst>
          <pc:docMk/>
          <pc:sldMk cId="943631827" sldId="301"/>
        </pc:sldMkLst>
      </pc:sldChg>
      <pc:sldChg chg="addSp modSp mod setBg">
        <pc:chgData name="Heather Burkhead-Goins" userId="b843c5d2-384d-42ce-9311-45421a73bad2" providerId="ADAL" clId="{876D706A-6604-447C-9B70-9AACF4675B6B}" dt="2024-12-14T20:26:27.955" v="7099" actId="6549"/>
        <pc:sldMkLst>
          <pc:docMk/>
          <pc:sldMk cId="2193252080" sldId="302"/>
        </pc:sldMkLst>
      </pc:sldChg>
      <pc:sldChg chg="addSp modSp mod setBg">
        <pc:chgData name="Heather Burkhead-Goins" userId="b843c5d2-384d-42ce-9311-45421a73bad2" providerId="ADAL" clId="{876D706A-6604-447C-9B70-9AACF4675B6B}" dt="2024-12-14T20:26:41.559" v="7104" actId="20577"/>
        <pc:sldMkLst>
          <pc:docMk/>
          <pc:sldMk cId="3012324462" sldId="303"/>
        </pc:sldMkLst>
      </pc:sldChg>
      <pc:sldChg chg="addSp modSp mod setBg addAnim">
        <pc:chgData name="Heather Burkhead-Goins" userId="b843c5d2-384d-42ce-9311-45421a73bad2" providerId="ADAL" clId="{876D706A-6604-447C-9B70-9AACF4675B6B}" dt="2024-12-14T20:26:48.485" v="7105" actId="255"/>
        <pc:sldMkLst>
          <pc:docMk/>
          <pc:sldMk cId="141604733" sldId="304"/>
        </pc:sldMkLst>
      </pc:sldChg>
      <pc:sldChg chg="addSp modSp mod setBg">
        <pc:chgData name="Heather Burkhead-Goins" userId="b843c5d2-384d-42ce-9311-45421a73bad2" providerId="ADAL" clId="{876D706A-6604-447C-9B70-9AACF4675B6B}" dt="2024-12-14T20:16:13.501" v="6952" actId="26606"/>
        <pc:sldMkLst>
          <pc:docMk/>
          <pc:sldMk cId="1376117144" sldId="305"/>
        </pc:sldMkLst>
      </pc:sldChg>
      <pc:sldChg chg="addSp modSp mod setBg addAnim">
        <pc:chgData name="Heather Burkhead-Goins" userId="b843c5d2-384d-42ce-9311-45421a73bad2" providerId="ADAL" clId="{876D706A-6604-447C-9B70-9AACF4675B6B}" dt="2024-12-14T20:26:53.610" v="7106" actId="255"/>
        <pc:sldMkLst>
          <pc:docMk/>
          <pc:sldMk cId="2798706519" sldId="306"/>
        </pc:sldMkLst>
      </pc:sldChg>
      <pc:sldChg chg="addSp modSp mod setBg addAnim">
        <pc:chgData name="Heather Burkhead-Goins" userId="b843c5d2-384d-42ce-9311-45421a73bad2" providerId="ADAL" clId="{876D706A-6604-447C-9B70-9AACF4675B6B}" dt="2024-12-14T20:26:58.418" v="7107" actId="255"/>
        <pc:sldMkLst>
          <pc:docMk/>
          <pc:sldMk cId="817458494" sldId="307"/>
        </pc:sldMkLst>
      </pc:sldChg>
      <pc:sldChg chg="addSp modSp mod setBg">
        <pc:chgData name="Heather Burkhead-Goins" userId="b843c5d2-384d-42ce-9311-45421a73bad2" providerId="ADAL" clId="{876D706A-6604-447C-9B70-9AACF4675B6B}" dt="2024-12-14T20:27:04.799" v="7108" actId="255"/>
        <pc:sldMkLst>
          <pc:docMk/>
          <pc:sldMk cId="2582038983" sldId="308"/>
        </pc:sldMkLst>
      </pc:sldChg>
      <pc:sldChg chg="addSp modSp mod setBg">
        <pc:chgData name="Heather Burkhead-Goins" userId="b843c5d2-384d-42ce-9311-45421a73bad2" providerId="ADAL" clId="{876D706A-6604-447C-9B70-9AACF4675B6B}" dt="2024-12-14T20:27:09.491" v="7109" actId="255"/>
        <pc:sldMkLst>
          <pc:docMk/>
          <pc:sldMk cId="1649138836" sldId="309"/>
        </pc:sldMkLst>
      </pc:sldChg>
      <pc:sldChg chg="addSp modSp mod setBg">
        <pc:chgData name="Heather Burkhead-Goins" userId="b843c5d2-384d-42ce-9311-45421a73bad2" providerId="ADAL" clId="{876D706A-6604-447C-9B70-9AACF4675B6B}" dt="2024-12-14T20:16:25.533" v="6959" actId="26606"/>
        <pc:sldMkLst>
          <pc:docMk/>
          <pc:sldMk cId="1679303093" sldId="310"/>
        </pc:sldMkLst>
      </pc:sldChg>
      <pc:sldChg chg="addSp modSp mod setBg addAnim">
        <pc:chgData name="Heather Burkhead-Goins" userId="b843c5d2-384d-42ce-9311-45421a73bad2" providerId="ADAL" clId="{876D706A-6604-447C-9B70-9AACF4675B6B}" dt="2024-12-14T20:27:13.781" v="7110" actId="255"/>
        <pc:sldMkLst>
          <pc:docMk/>
          <pc:sldMk cId="4145037919" sldId="311"/>
        </pc:sldMkLst>
      </pc:sldChg>
      <pc:sldChg chg="addSp delSp modSp mod setBg">
        <pc:chgData name="Heather Burkhead-Goins" userId="b843c5d2-384d-42ce-9311-45421a73bad2" providerId="ADAL" clId="{876D706A-6604-447C-9B70-9AACF4675B6B}" dt="2024-12-14T20:27:19.730" v="7111" actId="255"/>
        <pc:sldMkLst>
          <pc:docMk/>
          <pc:sldMk cId="3578529815" sldId="312"/>
        </pc:sldMkLst>
      </pc:sldChg>
      <pc:sldChg chg="addSp modSp mod setBg">
        <pc:chgData name="Heather Burkhead-Goins" userId="b843c5d2-384d-42ce-9311-45421a73bad2" providerId="ADAL" clId="{876D706A-6604-447C-9B70-9AACF4675B6B}" dt="2024-12-14T20:27:25.913" v="7113" actId="255"/>
        <pc:sldMkLst>
          <pc:docMk/>
          <pc:sldMk cId="903679785" sldId="313"/>
        </pc:sldMkLst>
      </pc:sldChg>
      <pc:sldChg chg="addSp modSp mod setBg">
        <pc:chgData name="Heather Burkhead-Goins" userId="b843c5d2-384d-42ce-9311-45421a73bad2" providerId="ADAL" clId="{876D706A-6604-447C-9B70-9AACF4675B6B}" dt="2024-12-14T20:27:31.453" v="7114" actId="255"/>
        <pc:sldMkLst>
          <pc:docMk/>
          <pc:sldMk cId="163435015" sldId="314"/>
        </pc:sldMkLst>
      </pc:sldChg>
      <pc:sldChg chg="addSp modSp mod setBg">
        <pc:chgData name="Heather Burkhead-Goins" userId="b843c5d2-384d-42ce-9311-45421a73bad2" providerId="ADAL" clId="{876D706A-6604-447C-9B70-9AACF4675B6B}" dt="2024-12-14T20:27:36.403" v="7115" actId="255"/>
        <pc:sldMkLst>
          <pc:docMk/>
          <pc:sldMk cId="1385873643" sldId="315"/>
        </pc:sldMkLst>
      </pc:sldChg>
      <pc:sldChg chg="addSp modSp mod setBg">
        <pc:chgData name="Heather Burkhead-Goins" userId="b843c5d2-384d-42ce-9311-45421a73bad2" providerId="ADAL" clId="{876D706A-6604-447C-9B70-9AACF4675B6B}" dt="2024-12-14T20:27:42.409" v="7116" actId="255"/>
        <pc:sldMkLst>
          <pc:docMk/>
          <pc:sldMk cId="221178735" sldId="316"/>
        </pc:sldMkLst>
      </pc:sldChg>
      <pc:sldChg chg="addSp modSp mod setBg">
        <pc:chgData name="Heather Burkhead-Goins" userId="b843c5d2-384d-42ce-9311-45421a73bad2" providerId="ADAL" clId="{876D706A-6604-447C-9B70-9AACF4675B6B}" dt="2024-12-14T20:27:46.953" v="7117" actId="255"/>
        <pc:sldMkLst>
          <pc:docMk/>
          <pc:sldMk cId="2232044181" sldId="317"/>
        </pc:sldMkLst>
      </pc:sldChg>
      <pc:sldChg chg="addSp modSp mod setBg addAnim">
        <pc:chgData name="Heather Burkhead-Goins" userId="b843c5d2-384d-42ce-9311-45421a73bad2" providerId="ADAL" clId="{876D706A-6604-447C-9B70-9AACF4675B6B}" dt="2024-12-14T20:27:53.580" v="7118" actId="255"/>
        <pc:sldMkLst>
          <pc:docMk/>
          <pc:sldMk cId="2557430665" sldId="318"/>
        </pc:sldMkLst>
      </pc:sldChg>
      <pc:sldChg chg="addSp modSp mod setBg">
        <pc:chgData name="Heather Burkhead-Goins" userId="b843c5d2-384d-42ce-9311-45421a73bad2" providerId="ADAL" clId="{876D706A-6604-447C-9B70-9AACF4675B6B}" dt="2024-12-14T20:27:59.566" v="7119" actId="255"/>
        <pc:sldMkLst>
          <pc:docMk/>
          <pc:sldMk cId="3793801659" sldId="319"/>
        </pc:sldMkLst>
      </pc:sldChg>
      <pc:sldChg chg="addSp modSp mod setBg">
        <pc:chgData name="Heather Burkhead-Goins" userId="b843c5d2-384d-42ce-9311-45421a73bad2" providerId="ADAL" clId="{876D706A-6604-447C-9B70-9AACF4675B6B}" dt="2024-12-14T20:17:10.719" v="6975" actId="26606"/>
        <pc:sldMkLst>
          <pc:docMk/>
          <pc:sldMk cId="118139165" sldId="320"/>
        </pc:sldMkLst>
      </pc:sldChg>
      <pc:sldChg chg="addSp modSp mod setBg">
        <pc:chgData name="Heather Burkhead-Goins" userId="b843c5d2-384d-42ce-9311-45421a73bad2" providerId="ADAL" clId="{876D706A-6604-447C-9B70-9AACF4675B6B}" dt="2024-12-14T20:28:10.781" v="7120" actId="255"/>
        <pc:sldMkLst>
          <pc:docMk/>
          <pc:sldMk cId="3870334210" sldId="321"/>
        </pc:sldMkLst>
      </pc:sldChg>
      <pc:sldChg chg="addSp delSp modSp mod setBg">
        <pc:chgData name="Heather Burkhead-Goins" userId="b843c5d2-384d-42ce-9311-45421a73bad2" providerId="ADAL" clId="{876D706A-6604-447C-9B70-9AACF4675B6B}" dt="2024-12-14T20:28:54.981" v="7127" actId="14100"/>
        <pc:sldMkLst>
          <pc:docMk/>
          <pc:sldMk cId="3957897110" sldId="322"/>
        </pc:sldMkLst>
      </pc:sldChg>
      <pc:sldChg chg="addSp modSp mod setBg">
        <pc:chgData name="Heather Burkhead-Goins" userId="b843c5d2-384d-42ce-9311-45421a73bad2" providerId="ADAL" clId="{876D706A-6604-447C-9B70-9AACF4675B6B}" dt="2024-12-14T20:17:23.005" v="6980" actId="26606"/>
        <pc:sldMkLst>
          <pc:docMk/>
          <pc:sldMk cId="3850788040" sldId="323"/>
        </pc:sldMkLst>
      </pc:sldChg>
      <pc:sldChg chg="addSp modSp mod setBg">
        <pc:chgData name="Heather Burkhead-Goins" userId="b843c5d2-384d-42ce-9311-45421a73bad2" providerId="ADAL" clId="{876D706A-6604-447C-9B70-9AACF4675B6B}" dt="2024-12-14T20:17:25.243" v="6981" actId="26606"/>
        <pc:sldMkLst>
          <pc:docMk/>
          <pc:sldMk cId="3811865116" sldId="324"/>
        </pc:sldMkLst>
      </pc:sldChg>
      <pc:sldChg chg="addSp modSp mod setBg addAnim">
        <pc:chgData name="Heather Burkhead-Goins" userId="b843c5d2-384d-42ce-9311-45421a73bad2" providerId="ADAL" clId="{876D706A-6604-447C-9B70-9AACF4675B6B}" dt="2024-12-14T20:18:01.588" v="6983"/>
        <pc:sldMkLst>
          <pc:docMk/>
          <pc:sldMk cId="951150369" sldId="325"/>
        </pc:sldMkLst>
      </pc:sldChg>
      <pc:sldChg chg="addSp modSp mod setBg modNotesTx">
        <pc:chgData name="Heather Burkhead-Goins" userId="b843c5d2-384d-42ce-9311-45421a73bad2" providerId="ADAL" clId="{876D706A-6604-447C-9B70-9AACF4675B6B}" dt="2024-12-14T20:29:02.189" v="7128" actId="255"/>
        <pc:sldMkLst>
          <pc:docMk/>
          <pc:sldMk cId="3638571841" sldId="326"/>
        </pc:sldMkLst>
      </pc:sldChg>
      <pc:sldChg chg="addSp modSp mod setBg addAnim">
        <pc:chgData name="Heather Burkhead-Goins" userId="b843c5d2-384d-42ce-9311-45421a73bad2" providerId="ADAL" clId="{876D706A-6604-447C-9B70-9AACF4675B6B}" dt="2024-12-14T20:29:06.624" v="7129" actId="255"/>
        <pc:sldMkLst>
          <pc:docMk/>
          <pc:sldMk cId="4120686216" sldId="327"/>
        </pc:sldMkLst>
      </pc:sldChg>
      <pc:sldChg chg="addSp modSp mod setBg addAnim">
        <pc:chgData name="Heather Burkhead-Goins" userId="b843c5d2-384d-42ce-9311-45421a73bad2" providerId="ADAL" clId="{876D706A-6604-447C-9B70-9AACF4675B6B}" dt="2024-12-14T20:29:15.318" v="7131" actId="255"/>
        <pc:sldMkLst>
          <pc:docMk/>
          <pc:sldMk cId="3455703874" sldId="328"/>
        </pc:sldMkLst>
      </pc:sldChg>
      <pc:sldChg chg="addSp modSp mod setBg">
        <pc:chgData name="Heather Burkhead-Goins" userId="b843c5d2-384d-42ce-9311-45421a73bad2" providerId="ADAL" clId="{876D706A-6604-447C-9B70-9AACF4675B6B}" dt="2024-12-14T20:29:19.832" v="7132" actId="255"/>
        <pc:sldMkLst>
          <pc:docMk/>
          <pc:sldMk cId="1694324644" sldId="329"/>
        </pc:sldMkLst>
      </pc:sldChg>
      <pc:sldChg chg="addSp modSp mod setBg">
        <pc:chgData name="Heather Burkhead-Goins" userId="b843c5d2-384d-42ce-9311-45421a73bad2" providerId="ADAL" clId="{876D706A-6604-447C-9B70-9AACF4675B6B}" dt="2024-12-14T20:18:18.775" v="6990" actId="26606"/>
        <pc:sldMkLst>
          <pc:docMk/>
          <pc:sldMk cId="704046289" sldId="330"/>
        </pc:sldMkLst>
      </pc:sldChg>
      <pc:sldChg chg="addSp modSp mod setBg">
        <pc:chgData name="Heather Burkhead-Goins" userId="b843c5d2-384d-42ce-9311-45421a73bad2" providerId="ADAL" clId="{876D706A-6604-447C-9B70-9AACF4675B6B}" dt="2024-12-14T20:29:26.334" v="7133" actId="255"/>
        <pc:sldMkLst>
          <pc:docMk/>
          <pc:sldMk cId="1600651501" sldId="331"/>
        </pc:sldMkLst>
      </pc:sldChg>
      <pc:sldChg chg="addSp modSp mod setBg">
        <pc:chgData name="Heather Burkhead-Goins" userId="b843c5d2-384d-42ce-9311-45421a73bad2" providerId="ADAL" clId="{876D706A-6604-447C-9B70-9AACF4675B6B}" dt="2024-12-14T20:19:10.705" v="7016" actId="26606"/>
        <pc:sldMkLst>
          <pc:docMk/>
          <pc:sldMk cId="301181804" sldId="332"/>
        </pc:sldMkLst>
      </pc:sldChg>
      <pc:sldChg chg="addSp modSp mod setBg">
        <pc:chgData name="Heather Burkhead-Goins" userId="b843c5d2-384d-42ce-9311-45421a73bad2" providerId="ADAL" clId="{876D706A-6604-447C-9B70-9AACF4675B6B}" dt="2024-12-14T20:18:51.203" v="7005" actId="26606"/>
        <pc:sldMkLst>
          <pc:docMk/>
          <pc:sldMk cId="446421311" sldId="333"/>
        </pc:sldMkLst>
      </pc:sldChg>
      <pc:sldChg chg="addSp modSp mod setBg">
        <pc:chgData name="Heather Burkhead-Goins" userId="b843c5d2-384d-42ce-9311-45421a73bad2" providerId="ADAL" clId="{876D706A-6604-447C-9B70-9AACF4675B6B}" dt="2024-12-14T20:19:14.468" v="7018" actId="26606"/>
        <pc:sldMkLst>
          <pc:docMk/>
          <pc:sldMk cId="1109372106" sldId="334"/>
        </pc:sldMkLst>
      </pc:sldChg>
      <pc:sldChg chg="addSp modSp mod setBg addAnim">
        <pc:chgData name="Heather Burkhead-Goins" userId="b843c5d2-384d-42ce-9311-45421a73bad2" providerId="ADAL" clId="{876D706A-6604-447C-9B70-9AACF4675B6B}" dt="2024-12-14T20:18:32.450" v="6996"/>
        <pc:sldMkLst>
          <pc:docMk/>
          <pc:sldMk cId="2443789226" sldId="335"/>
        </pc:sldMkLst>
      </pc:sldChg>
      <pc:sldChg chg="addSp modSp mod setBg">
        <pc:chgData name="Heather Burkhead-Goins" userId="b843c5d2-384d-42ce-9311-45421a73bad2" providerId="ADAL" clId="{876D706A-6604-447C-9B70-9AACF4675B6B}" dt="2024-12-14T20:29:33.292" v="7134" actId="255"/>
        <pc:sldMkLst>
          <pc:docMk/>
          <pc:sldMk cId="31040365" sldId="336"/>
        </pc:sldMkLst>
      </pc:sldChg>
      <pc:sldChg chg="addSp modSp mod setBg">
        <pc:chgData name="Heather Burkhead-Goins" userId="b843c5d2-384d-42ce-9311-45421a73bad2" providerId="ADAL" clId="{876D706A-6604-447C-9B70-9AACF4675B6B}" dt="2024-12-14T20:29:39.282" v="7135" actId="255"/>
        <pc:sldMkLst>
          <pc:docMk/>
          <pc:sldMk cId="69247808" sldId="337"/>
        </pc:sldMkLst>
      </pc:sldChg>
      <pc:sldChg chg="addSp modSp mod setBg addAnim">
        <pc:chgData name="Heather Burkhead-Goins" userId="b843c5d2-384d-42ce-9311-45421a73bad2" providerId="ADAL" clId="{876D706A-6604-447C-9B70-9AACF4675B6B}" dt="2024-12-14T20:29:44.593" v="7136" actId="255"/>
        <pc:sldMkLst>
          <pc:docMk/>
          <pc:sldMk cId="597350476" sldId="338"/>
        </pc:sldMkLst>
      </pc:sldChg>
      <pc:sldChg chg="addSp modSp mod ord setBg">
        <pc:chgData name="Heather Burkhead-Goins" userId="b843c5d2-384d-42ce-9311-45421a73bad2" providerId="ADAL" clId="{876D706A-6604-447C-9B70-9AACF4675B6B}" dt="2024-12-14T20:29:49.249" v="7137" actId="255"/>
        <pc:sldMkLst>
          <pc:docMk/>
          <pc:sldMk cId="4152299170" sldId="339"/>
        </pc:sldMkLst>
      </pc:sldChg>
      <pc:sldChg chg="addSp modSp mod setBg">
        <pc:chgData name="Heather Burkhead-Goins" userId="b843c5d2-384d-42ce-9311-45421a73bad2" providerId="ADAL" clId="{876D706A-6604-447C-9B70-9AACF4675B6B}" dt="2024-12-14T20:18:45.048" v="7002" actId="26606"/>
        <pc:sldMkLst>
          <pc:docMk/>
          <pc:sldMk cId="4187403995" sldId="340"/>
        </pc:sldMkLst>
      </pc:sldChg>
      <pc:sldChg chg="addSp modSp mod setBg">
        <pc:chgData name="Heather Burkhead-Goins" userId="b843c5d2-384d-42ce-9311-45421a73bad2" providerId="ADAL" clId="{876D706A-6604-447C-9B70-9AACF4675B6B}" dt="2024-12-14T20:29:55.934" v="7138" actId="255"/>
        <pc:sldMkLst>
          <pc:docMk/>
          <pc:sldMk cId="212250486" sldId="341"/>
        </pc:sldMkLst>
      </pc:sldChg>
      <pc:sldChg chg="addSp modSp mod setBg">
        <pc:chgData name="Heather Burkhead-Goins" userId="b843c5d2-384d-42ce-9311-45421a73bad2" providerId="ADAL" clId="{876D706A-6604-447C-9B70-9AACF4675B6B}" dt="2024-12-14T20:18:23.539" v="6992" actId="26606"/>
        <pc:sldMkLst>
          <pc:docMk/>
          <pc:sldMk cId="3553488517" sldId="342"/>
        </pc:sldMkLst>
      </pc:sldChg>
      <pc:sldChg chg="addSp modSp mod setBg">
        <pc:chgData name="Heather Burkhead-Goins" userId="b843c5d2-384d-42ce-9311-45421a73bad2" providerId="ADAL" clId="{876D706A-6604-447C-9B70-9AACF4675B6B}" dt="2024-12-14T20:18:26.536" v="6993" actId="26606"/>
        <pc:sldMkLst>
          <pc:docMk/>
          <pc:sldMk cId="2613647859" sldId="343"/>
        </pc:sldMkLst>
      </pc:sldChg>
      <pc:sldChg chg="addSp modSp mod setBg">
        <pc:chgData name="Heather Burkhead-Goins" userId="b843c5d2-384d-42ce-9311-45421a73bad2" providerId="ADAL" clId="{876D706A-6604-447C-9B70-9AACF4675B6B}" dt="2024-12-14T20:18:28.791" v="6994" actId="26606"/>
        <pc:sldMkLst>
          <pc:docMk/>
          <pc:sldMk cId="2159261504" sldId="344"/>
        </pc:sldMkLst>
      </pc:sldChg>
      <pc:sldChg chg="addSp modSp mod setBg addAnim">
        <pc:chgData name="Heather Burkhead-Goins" userId="b843c5d2-384d-42ce-9311-45421a73bad2" providerId="ADAL" clId="{876D706A-6604-447C-9B70-9AACF4675B6B}" dt="2024-12-14T20:18:55.767" v="7008"/>
        <pc:sldMkLst>
          <pc:docMk/>
          <pc:sldMk cId="3536574022" sldId="345"/>
        </pc:sldMkLst>
      </pc:sldChg>
      <pc:sldChg chg="addSp modSp mod setBg addAnim">
        <pc:chgData name="Heather Burkhead-Goins" userId="b843c5d2-384d-42ce-9311-45421a73bad2" providerId="ADAL" clId="{876D706A-6604-447C-9B70-9AACF4675B6B}" dt="2024-12-14T20:19:16.399" v="7020"/>
        <pc:sldMkLst>
          <pc:docMk/>
          <pc:sldMk cId="3956195923" sldId="346"/>
        </pc:sldMkLst>
      </pc:sldChg>
      <pc:sldChg chg="addSp modSp mod setBg addAnim">
        <pc:chgData name="Heather Burkhead-Goins" userId="b843c5d2-384d-42ce-9311-45421a73bad2" providerId="ADAL" clId="{876D706A-6604-447C-9B70-9AACF4675B6B}" dt="2024-12-14T20:19:36.657" v="7032"/>
        <pc:sldMkLst>
          <pc:docMk/>
          <pc:sldMk cId="887758019" sldId="347"/>
        </pc:sldMkLst>
      </pc:sldChg>
      <pc:sldChg chg="addSp modSp mod setBg addAnim">
        <pc:chgData name="Heather Burkhead-Goins" userId="b843c5d2-384d-42ce-9311-45421a73bad2" providerId="ADAL" clId="{876D706A-6604-447C-9B70-9AACF4675B6B}" dt="2024-12-14T20:19:59.124" v="7044"/>
        <pc:sldMkLst>
          <pc:docMk/>
          <pc:sldMk cId="567083329" sldId="348"/>
        </pc:sldMkLst>
      </pc:sldChg>
      <pc:sldChg chg="addSp modSp mod setBg">
        <pc:chgData name="Heather Burkhead-Goins" userId="b843c5d2-384d-42ce-9311-45421a73bad2" providerId="ADAL" clId="{876D706A-6604-447C-9B70-9AACF4675B6B}" dt="2024-12-14T20:30:03.591" v="7139" actId="255"/>
        <pc:sldMkLst>
          <pc:docMk/>
          <pc:sldMk cId="1783172" sldId="349"/>
        </pc:sldMkLst>
      </pc:sldChg>
      <pc:sldChg chg="addSp modSp mod setBg">
        <pc:chgData name="Heather Burkhead-Goins" userId="b843c5d2-384d-42ce-9311-45421a73bad2" providerId="ADAL" clId="{876D706A-6604-447C-9B70-9AACF4675B6B}" dt="2024-12-14T20:30:34.450" v="7144" actId="255"/>
        <pc:sldMkLst>
          <pc:docMk/>
          <pc:sldMk cId="2803550371" sldId="350"/>
        </pc:sldMkLst>
      </pc:sldChg>
      <pc:sldChg chg="addSp modSp mod setBg modNotesTx">
        <pc:chgData name="Heather Burkhead-Goins" userId="b843c5d2-384d-42ce-9311-45421a73bad2" providerId="ADAL" clId="{876D706A-6604-447C-9B70-9AACF4675B6B}" dt="2024-12-14T20:31:01.853" v="7149" actId="255"/>
        <pc:sldMkLst>
          <pc:docMk/>
          <pc:sldMk cId="1700723577" sldId="351"/>
        </pc:sldMkLst>
      </pc:sldChg>
      <pc:sldChg chg="addSp modSp mod setBg">
        <pc:chgData name="Heather Burkhead-Goins" userId="b843c5d2-384d-42ce-9311-45421a73bad2" providerId="ADAL" clId="{876D706A-6604-447C-9B70-9AACF4675B6B}" dt="2024-12-14T20:31:34.815" v="7154" actId="255"/>
        <pc:sldMkLst>
          <pc:docMk/>
          <pc:sldMk cId="3196133784" sldId="352"/>
        </pc:sldMkLst>
      </pc:sldChg>
      <pc:sldChg chg="addSp modSp mod setBg">
        <pc:chgData name="Heather Burkhead-Goins" userId="b843c5d2-384d-42ce-9311-45421a73bad2" providerId="ADAL" clId="{876D706A-6604-447C-9B70-9AACF4675B6B}" dt="2024-12-14T20:30:09.276" v="7140" actId="255"/>
        <pc:sldMkLst>
          <pc:docMk/>
          <pc:sldMk cId="1698626280" sldId="353"/>
        </pc:sldMkLst>
      </pc:sldChg>
      <pc:sldChg chg="addSp modSp mod setBg">
        <pc:chgData name="Heather Burkhead-Goins" userId="b843c5d2-384d-42ce-9311-45421a73bad2" providerId="ADAL" clId="{876D706A-6604-447C-9B70-9AACF4675B6B}" dt="2024-12-14T20:30:39.127" v="7145" actId="255"/>
        <pc:sldMkLst>
          <pc:docMk/>
          <pc:sldMk cId="2456406965" sldId="354"/>
        </pc:sldMkLst>
      </pc:sldChg>
      <pc:sldChg chg="addSp modSp mod setBg">
        <pc:chgData name="Heather Burkhead-Goins" userId="b843c5d2-384d-42ce-9311-45421a73bad2" providerId="ADAL" clId="{876D706A-6604-447C-9B70-9AACF4675B6B}" dt="2024-12-14T20:31:08.798" v="7150" actId="255"/>
        <pc:sldMkLst>
          <pc:docMk/>
          <pc:sldMk cId="2164539858" sldId="355"/>
        </pc:sldMkLst>
      </pc:sldChg>
      <pc:sldChg chg="addSp modSp mod setBg">
        <pc:chgData name="Heather Burkhead-Goins" userId="b843c5d2-384d-42ce-9311-45421a73bad2" providerId="ADAL" clId="{876D706A-6604-447C-9B70-9AACF4675B6B}" dt="2024-12-14T20:31:41.772" v="7155" actId="255"/>
        <pc:sldMkLst>
          <pc:docMk/>
          <pc:sldMk cId="3139902183" sldId="356"/>
        </pc:sldMkLst>
      </pc:sldChg>
      <pc:sldChg chg="addSp modSp mod setBg addAnim">
        <pc:chgData name="Heather Burkhead-Goins" userId="b843c5d2-384d-42ce-9311-45421a73bad2" providerId="ADAL" clId="{876D706A-6604-447C-9B70-9AACF4675B6B}" dt="2024-12-14T20:30:16.151" v="7141" actId="255"/>
        <pc:sldMkLst>
          <pc:docMk/>
          <pc:sldMk cId="2103332737" sldId="357"/>
        </pc:sldMkLst>
      </pc:sldChg>
      <pc:sldChg chg="addSp modSp mod setBg addAnim">
        <pc:chgData name="Heather Burkhead-Goins" userId="b843c5d2-384d-42ce-9311-45421a73bad2" providerId="ADAL" clId="{876D706A-6604-447C-9B70-9AACF4675B6B}" dt="2024-12-14T20:30:43.510" v="7146" actId="255"/>
        <pc:sldMkLst>
          <pc:docMk/>
          <pc:sldMk cId="2187586472" sldId="358"/>
        </pc:sldMkLst>
      </pc:sldChg>
      <pc:sldChg chg="addSp modSp mod setBg addAnim">
        <pc:chgData name="Heather Burkhead-Goins" userId="b843c5d2-384d-42ce-9311-45421a73bad2" providerId="ADAL" clId="{876D706A-6604-447C-9B70-9AACF4675B6B}" dt="2024-12-14T20:31:14.321" v="7151" actId="255"/>
        <pc:sldMkLst>
          <pc:docMk/>
          <pc:sldMk cId="3555038364" sldId="359"/>
        </pc:sldMkLst>
      </pc:sldChg>
      <pc:sldChg chg="addSp modSp mod setBg addAnim">
        <pc:chgData name="Heather Burkhead-Goins" userId="b843c5d2-384d-42ce-9311-45421a73bad2" providerId="ADAL" clId="{876D706A-6604-447C-9B70-9AACF4675B6B}" dt="2024-12-14T20:32:14.781" v="7157" actId="2711"/>
        <pc:sldMkLst>
          <pc:docMk/>
          <pc:sldMk cId="688655381" sldId="360"/>
        </pc:sldMkLst>
      </pc:sldChg>
      <pc:sldChg chg="addSp modSp mod setBg">
        <pc:chgData name="Heather Burkhead-Goins" userId="b843c5d2-384d-42ce-9311-45421a73bad2" providerId="ADAL" clId="{876D706A-6604-447C-9B70-9AACF4675B6B}" dt="2024-12-14T20:19:06.687" v="7014" actId="26606"/>
        <pc:sldMkLst>
          <pc:docMk/>
          <pc:sldMk cId="3321999428" sldId="361"/>
        </pc:sldMkLst>
      </pc:sldChg>
      <pc:sldChg chg="addSp modSp mod setBg">
        <pc:chgData name="Heather Burkhead-Goins" userId="b843c5d2-384d-42ce-9311-45421a73bad2" providerId="ADAL" clId="{876D706A-6604-447C-9B70-9AACF4675B6B}" dt="2024-12-14T20:19:26.437" v="7026" actId="26606"/>
        <pc:sldMkLst>
          <pc:docMk/>
          <pc:sldMk cId="2908351885" sldId="362"/>
        </pc:sldMkLst>
      </pc:sldChg>
      <pc:sldChg chg="addSp modSp mod setBg">
        <pc:chgData name="Heather Burkhead-Goins" userId="b843c5d2-384d-42ce-9311-45421a73bad2" providerId="ADAL" clId="{876D706A-6604-447C-9B70-9AACF4675B6B}" dt="2024-12-14T20:19:49.007" v="7038" actId="26606"/>
        <pc:sldMkLst>
          <pc:docMk/>
          <pc:sldMk cId="213013896" sldId="363"/>
        </pc:sldMkLst>
      </pc:sldChg>
      <pc:sldChg chg="addSp modSp mod setBg">
        <pc:chgData name="Heather Burkhead-Goins" userId="b843c5d2-384d-42ce-9311-45421a73bad2" providerId="ADAL" clId="{876D706A-6604-447C-9B70-9AACF4675B6B}" dt="2024-12-14T20:20:11.311" v="7050" actId="26606"/>
        <pc:sldMkLst>
          <pc:docMk/>
          <pc:sldMk cId="3411062880" sldId="364"/>
        </pc:sldMkLst>
      </pc:sldChg>
      <pc:sldChg chg="addSp modSp mod setBg">
        <pc:chgData name="Heather Burkhead-Goins" userId="b843c5d2-384d-42ce-9311-45421a73bad2" providerId="ADAL" clId="{876D706A-6604-447C-9B70-9AACF4675B6B}" dt="2024-12-14T20:30:27.184" v="7143" actId="255"/>
        <pc:sldMkLst>
          <pc:docMk/>
          <pc:sldMk cId="2378078804" sldId="365"/>
        </pc:sldMkLst>
      </pc:sldChg>
      <pc:sldChg chg="addSp modSp mod setBg">
        <pc:chgData name="Heather Burkhead-Goins" userId="b843c5d2-384d-42ce-9311-45421a73bad2" providerId="ADAL" clId="{876D706A-6604-447C-9B70-9AACF4675B6B}" dt="2024-12-14T20:18:48.952" v="7004" actId="26606"/>
        <pc:sldMkLst>
          <pc:docMk/>
          <pc:sldMk cId="1158137149" sldId="366"/>
        </pc:sldMkLst>
      </pc:sldChg>
      <pc:sldChg chg="addSp modSp mod setBg">
        <pc:chgData name="Heather Burkhead-Goins" userId="b843c5d2-384d-42ce-9311-45421a73bad2" providerId="ADAL" clId="{876D706A-6604-447C-9B70-9AACF4675B6B}" dt="2024-12-14T20:19:12.683" v="7017" actId="26606"/>
        <pc:sldMkLst>
          <pc:docMk/>
          <pc:sldMk cId="2188692006" sldId="367"/>
        </pc:sldMkLst>
      </pc:sldChg>
      <pc:sldChg chg="addSp modSp mod setBg">
        <pc:chgData name="Heather Burkhead-Goins" userId="b843c5d2-384d-42ce-9311-45421a73bad2" providerId="ADAL" clId="{876D706A-6604-447C-9B70-9AACF4675B6B}" dt="2024-12-14T20:18:53.452" v="7006" actId="26606"/>
        <pc:sldMkLst>
          <pc:docMk/>
          <pc:sldMk cId="1227250875" sldId="368"/>
        </pc:sldMkLst>
      </pc:sldChg>
      <pc:sldChg chg="addSp modSp mod setBg">
        <pc:chgData name="Heather Burkhead-Goins" userId="b843c5d2-384d-42ce-9311-45421a73bad2" providerId="ADAL" clId="{876D706A-6604-447C-9B70-9AACF4675B6B}" dt="2024-12-14T20:30:55.551" v="7148" actId="255"/>
        <pc:sldMkLst>
          <pc:docMk/>
          <pc:sldMk cId="982477675" sldId="369"/>
        </pc:sldMkLst>
      </pc:sldChg>
      <pc:sldChg chg="addSp modSp mod setBg">
        <pc:chgData name="Heather Burkhead-Goins" userId="b843c5d2-384d-42ce-9311-45421a73bad2" providerId="ADAL" clId="{876D706A-6604-447C-9B70-9AACF4675B6B}" dt="2024-12-14T20:31:27.747" v="7153" actId="255"/>
        <pc:sldMkLst>
          <pc:docMk/>
          <pc:sldMk cId="4082529270" sldId="370"/>
        </pc:sldMkLst>
      </pc:sldChg>
      <pc:sldChg chg="addSp modSp mod setBg">
        <pc:chgData name="Heather Burkhead-Goins" userId="b843c5d2-384d-42ce-9311-45421a73bad2" providerId="ADAL" clId="{876D706A-6604-447C-9B70-9AACF4675B6B}" dt="2024-12-14T20:32:34.198" v="7159" actId="255"/>
        <pc:sldMkLst>
          <pc:docMk/>
          <pc:sldMk cId="2340005244" sldId="371"/>
        </pc:sldMkLst>
      </pc:sldChg>
      <pc:sldChg chg="addSp modSp mod setBg">
        <pc:chgData name="Heather Burkhead-Goins" userId="b843c5d2-384d-42ce-9311-45421a73bad2" providerId="ADAL" clId="{876D706A-6604-447C-9B70-9AACF4675B6B}" dt="2024-12-14T20:19:30.961" v="7028" actId="26606"/>
        <pc:sldMkLst>
          <pc:docMk/>
          <pc:sldMk cId="3409748032" sldId="372"/>
        </pc:sldMkLst>
      </pc:sldChg>
      <pc:sldChg chg="addSp modSp mod setBg">
        <pc:chgData name="Heather Burkhead-Goins" userId="b843c5d2-384d-42ce-9311-45421a73bad2" providerId="ADAL" clId="{876D706A-6604-447C-9B70-9AACF4675B6B}" dt="2024-12-14T20:19:52.730" v="7040" actId="26606"/>
        <pc:sldMkLst>
          <pc:docMk/>
          <pc:sldMk cId="3711160868" sldId="373"/>
        </pc:sldMkLst>
      </pc:sldChg>
      <pc:sldChg chg="addSp modSp mod setBg">
        <pc:chgData name="Heather Burkhead-Goins" userId="b843c5d2-384d-42ce-9311-45421a73bad2" providerId="ADAL" clId="{876D706A-6604-447C-9B70-9AACF4675B6B}" dt="2024-12-14T20:20:18.825" v="7052" actId="26606"/>
        <pc:sldMkLst>
          <pc:docMk/>
          <pc:sldMk cId="1911975384" sldId="374"/>
        </pc:sldMkLst>
      </pc:sldChg>
      <pc:sldChg chg="addSp modSp mod setBg">
        <pc:chgData name="Heather Burkhead-Goins" userId="b843c5d2-384d-42ce-9311-45421a73bad2" providerId="ADAL" clId="{876D706A-6604-447C-9B70-9AACF4675B6B}" dt="2024-12-14T20:19:32.853" v="7029" actId="26606"/>
        <pc:sldMkLst>
          <pc:docMk/>
          <pc:sldMk cId="531067358" sldId="375"/>
        </pc:sldMkLst>
      </pc:sldChg>
      <pc:sldChg chg="addSp modSp mod setBg">
        <pc:chgData name="Heather Burkhead-Goins" userId="b843c5d2-384d-42ce-9311-45421a73bad2" providerId="ADAL" clId="{876D706A-6604-447C-9B70-9AACF4675B6B}" dt="2024-12-14T20:19:54.670" v="7041" actId="26606"/>
        <pc:sldMkLst>
          <pc:docMk/>
          <pc:sldMk cId="4158033225" sldId="376"/>
        </pc:sldMkLst>
      </pc:sldChg>
      <pc:sldChg chg="addSp modSp mod setBg">
        <pc:chgData name="Heather Burkhead-Goins" userId="b843c5d2-384d-42ce-9311-45421a73bad2" providerId="ADAL" clId="{876D706A-6604-447C-9B70-9AACF4675B6B}" dt="2024-12-14T20:20:20.865" v="7053" actId="26606"/>
        <pc:sldMkLst>
          <pc:docMk/>
          <pc:sldMk cId="2271289099" sldId="377"/>
        </pc:sldMkLst>
      </pc:sldChg>
      <pc:sldChg chg="addSp modSp mod setBg">
        <pc:chgData name="Heather Burkhead-Goins" userId="b843c5d2-384d-42ce-9311-45421a73bad2" providerId="ADAL" clId="{876D706A-6604-447C-9B70-9AACF4675B6B}" dt="2024-12-14T20:19:34.558" v="7030" actId="26606"/>
        <pc:sldMkLst>
          <pc:docMk/>
          <pc:sldMk cId="605705905" sldId="378"/>
        </pc:sldMkLst>
      </pc:sldChg>
      <pc:sldChg chg="addSp modSp mod setBg">
        <pc:chgData name="Heather Burkhead-Goins" userId="b843c5d2-384d-42ce-9311-45421a73bad2" providerId="ADAL" clId="{876D706A-6604-447C-9B70-9AACF4675B6B}" dt="2024-12-14T20:19:56.705" v="7042" actId="26606"/>
        <pc:sldMkLst>
          <pc:docMk/>
          <pc:sldMk cId="1279988014" sldId="379"/>
        </pc:sldMkLst>
      </pc:sldChg>
      <pc:sldChg chg="addSp modSp mod setBg">
        <pc:chgData name="Heather Burkhead-Goins" userId="b843c5d2-384d-42ce-9311-45421a73bad2" providerId="ADAL" clId="{876D706A-6604-447C-9B70-9AACF4675B6B}" dt="2024-12-14T20:20:22.624" v="7054" actId="26606"/>
        <pc:sldMkLst>
          <pc:docMk/>
          <pc:sldMk cId="1473580731" sldId="380"/>
        </pc:sldMkLst>
      </pc:sldChg>
      <pc:sldChg chg="addSp modSp mod setBg">
        <pc:chgData name="Heather Burkhead-Goins" userId="b843c5d2-384d-42ce-9311-45421a73bad2" providerId="ADAL" clId="{876D706A-6604-447C-9B70-9AACF4675B6B}" dt="2024-12-14T20:20:24.557" v="7055" actId="26606"/>
        <pc:sldMkLst>
          <pc:docMk/>
          <pc:sldMk cId="829422701" sldId="381"/>
        </pc:sldMkLst>
      </pc:sldChg>
      <pc:sldChg chg="addSp modSp add mod ord setBg">
        <pc:chgData name="Heather Burkhead-Goins" userId="b843c5d2-384d-42ce-9311-45421a73bad2" providerId="ADAL" clId="{876D706A-6604-447C-9B70-9AACF4675B6B}" dt="2024-12-14T20:30:21.007" v="7142" actId="255"/>
        <pc:sldMkLst>
          <pc:docMk/>
          <pc:sldMk cId="3464143696" sldId="382"/>
        </pc:sldMkLst>
      </pc:sldChg>
      <pc:sldChg chg="addSp modSp add mod ord setBg">
        <pc:chgData name="Heather Burkhead-Goins" userId="b843c5d2-384d-42ce-9311-45421a73bad2" providerId="ADAL" clId="{876D706A-6604-447C-9B70-9AACF4675B6B}" dt="2024-12-14T20:30:48.818" v="7147" actId="255"/>
        <pc:sldMkLst>
          <pc:docMk/>
          <pc:sldMk cId="1934779621" sldId="383"/>
        </pc:sldMkLst>
      </pc:sldChg>
      <pc:sldChg chg="addSp modSp add mod ord setBg">
        <pc:chgData name="Heather Burkhead-Goins" userId="b843c5d2-384d-42ce-9311-45421a73bad2" providerId="ADAL" clId="{876D706A-6604-447C-9B70-9AACF4675B6B}" dt="2024-12-14T20:31:20.004" v="7152" actId="255"/>
        <pc:sldMkLst>
          <pc:docMk/>
          <pc:sldMk cId="1853328062" sldId="384"/>
        </pc:sldMkLst>
      </pc:sldChg>
      <pc:sldChg chg="addSp modSp add mod ord setBg">
        <pc:chgData name="Heather Burkhead-Goins" userId="b843c5d2-384d-42ce-9311-45421a73bad2" providerId="ADAL" clId="{876D706A-6604-447C-9B70-9AACF4675B6B}" dt="2024-12-14T20:32:28.227" v="7158" actId="255"/>
        <pc:sldMkLst>
          <pc:docMk/>
          <pc:sldMk cId="1487424593" sldId="385"/>
        </pc:sldMkLst>
      </pc:sldChg>
    </pc:docChg>
  </pc:docChgLst>
  <pc:docChgLst>
    <pc:chgData name="Heather Burkhead-Goins" userId="b843c5d2-384d-42ce-9311-45421a73bad2" providerId="ADAL" clId="{2C8DC965-3C06-446D-9C8F-4639ED7F96C3}"/>
    <pc:docChg chg="modSld">
      <pc:chgData name="Heather Burkhead-Goins" userId="b843c5d2-384d-42ce-9311-45421a73bad2" providerId="ADAL" clId="{2C8DC965-3C06-446D-9C8F-4639ED7F96C3}" dt="2025-05-02T16:38:42.944" v="97" actId="20577"/>
      <pc:docMkLst>
        <pc:docMk/>
      </pc:docMkLst>
      <pc:sldChg chg="modNotesTx">
        <pc:chgData name="Heather Burkhead-Goins" userId="b843c5d2-384d-42ce-9311-45421a73bad2" providerId="ADAL" clId="{2C8DC965-3C06-446D-9C8F-4639ED7F96C3}" dt="2025-05-02T16:38:42.944" v="97" actId="20577"/>
        <pc:sldMkLst>
          <pc:docMk/>
          <pc:sldMk cId="2659554544" sldId="262"/>
        </pc:sldMkLst>
      </pc:sldChg>
      <pc:sldChg chg="modAnim">
        <pc:chgData name="Heather Burkhead-Goins" userId="b843c5d2-384d-42ce-9311-45421a73bad2" providerId="ADAL" clId="{2C8DC965-3C06-446D-9C8F-4639ED7F96C3}" dt="2025-05-02T16:37:49.321" v="24"/>
        <pc:sldMkLst>
          <pc:docMk/>
          <pc:sldMk cId="2256238333" sldId="273"/>
        </pc:sldMkLst>
      </pc:sldChg>
      <pc:sldChg chg="modAnim">
        <pc:chgData name="Heather Burkhead-Goins" userId="b843c5d2-384d-42ce-9311-45421a73bad2" providerId="ADAL" clId="{2C8DC965-3C06-446D-9C8F-4639ED7F96C3}" dt="2025-05-02T16:37:45.382" v="23"/>
        <pc:sldMkLst>
          <pc:docMk/>
          <pc:sldMk cId="1948460781" sldId="274"/>
        </pc:sldMkLst>
      </pc:sldChg>
      <pc:sldChg chg="modAnim">
        <pc:chgData name="Heather Burkhead-Goins" userId="b843c5d2-384d-42ce-9311-45421a73bad2" providerId="ADAL" clId="{2C8DC965-3C06-446D-9C8F-4639ED7F96C3}" dt="2025-05-02T16:37:42.193" v="22"/>
        <pc:sldMkLst>
          <pc:docMk/>
          <pc:sldMk cId="105800043" sldId="275"/>
        </pc:sldMkLst>
      </pc:sldChg>
      <pc:sldChg chg="modAnim">
        <pc:chgData name="Heather Burkhead-Goins" userId="b843c5d2-384d-42ce-9311-45421a73bad2" providerId="ADAL" clId="{2C8DC965-3C06-446D-9C8F-4639ED7F96C3}" dt="2025-05-02T16:37:38.811" v="21"/>
        <pc:sldMkLst>
          <pc:docMk/>
          <pc:sldMk cId="1444336605" sldId="277"/>
        </pc:sldMkLst>
      </pc:sldChg>
      <pc:sldChg chg="modAnim">
        <pc:chgData name="Heather Burkhead-Goins" userId="b843c5d2-384d-42ce-9311-45421a73bad2" providerId="ADAL" clId="{2C8DC965-3C06-446D-9C8F-4639ED7F96C3}" dt="2025-05-02T16:37:30.262" v="20"/>
        <pc:sldMkLst>
          <pc:docMk/>
          <pc:sldMk cId="2236954215" sldId="297"/>
        </pc:sldMkLst>
      </pc:sldChg>
      <pc:sldChg chg="modAnim">
        <pc:chgData name="Heather Burkhead-Goins" userId="b843c5d2-384d-42ce-9311-45421a73bad2" providerId="ADAL" clId="{2C8DC965-3C06-446D-9C8F-4639ED7F96C3}" dt="2025-05-02T16:37:26.538" v="19"/>
        <pc:sldMkLst>
          <pc:docMk/>
          <pc:sldMk cId="2306917140" sldId="298"/>
        </pc:sldMkLst>
      </pc:sldChg>
      <pc:sldChg chg="modAnim">
        <pc:chgData name="Heather Burkhead-Goins" userId="b843c5d2-384d-42ce-9311-45421a73bad2" providerId="ADAL" clId="{2C8DC965-3C06-446D-9C8F-4639ED7F96C3}" dt="2025-05-02T16:37:21.060" v="18"/>
        <pc:sldMkLst>
          <pc:docMk/>
          <pc:sldMk cId="943631827" sldId="301"/>
        </pc:sldMkLst>
      </pc:sldChg>
      <pc:sldChg chg="modAnim">
        <pc:chgData name="Heather Burkhead-Goins" userId="b843c5d2-384d-42ce-9311-45421a73bad2" providerId="ADAL" clId="{2C8DC965-3C06-446D-9C8F-4639ED7F96C3}" dt="2025-05-02T16:37:16.302" v="17"/>
        <pc:sldMkLst>
          <pc:docMk/>
          <pc:sldMk cId="141604733" sldId="304"/>
        </pc:sldMkLst>
      </pc:sldChg>
      <pc:sldChg chg="modAnim">
        <pc:chgData name="Heather Burkhead-Goins" userId="b843c5d2-384d-42ce-9311-45421a73bad2" providerId="ADAL" clId="{2C8DC965-3C06-446D-9C8F-4639ED7F96C3}" dt="2025-05-02T16:37:12.627" v="16"/>
        <pc:sldMkLst>
          <pc:docMk/>
          <pc:sldMk cId="2798706519" sldId="306"/>
        </pc:sldMkLst>
      </pc:sldChg>
      <pc:sldChg chg="modAnim">
        <pc:chgData name="Heather Burkhead-Goins" userId="b843c5d2-384d-42ce-9311-45421a73bad2" providerId="ADAL" clId="{2C8DC965-3C06-446D-9C8F-4639ED7F96C3}" dt="2025-05-02T16:37:08.759" v="15"/>
        <pc:sldMkLst>
          <pc:docMk/>
          <pc:sldMk cId="817458494" sldId="307"/>
        </pc:sldMkLst>
      </pc:sldChg>
      <pc:sldChg chg="modAnim">
        <pc:chgData name="Heather Burkhead-Goins" userId="b843c5d2-384d-42ce-9311-45421a73bad2" providerId="ADAL" clId="{2C8DC965-3C06-446D-9C8F-4639ED7F96C3}" dt="2025-05-02T16:37:04.195" v="14"/>
        <pc:sldMkLst>
          <pc:docMk/>
          <pc:sldMk cId="4145037919" sldId="311"/>
        </pc:sldMkLst>
      </pc:sldChg>
      <pc:sldChg chg="modAnim">
        <pc:chgData name="Heather Burkhead-Goins" userId="b843c5d2-384d-42ce-9311-45421a73bad2" providerId="ADAL" clId="{2C8DC965-3C06-446D-9C8F-4639ED7F96C3}" dt="2025-05-02T16:36:58.370" v="13"/>
        <pc:sldMkLst>
          <pc:docMk/>
          <pc:sldMk cId="2557430665" sldId="318"/>
        </pc:sldMkLst>
      </pc:sldChg>
      <pc:sldChg chg="modAnim">
        <pc:chgData name="Heather Burkhead-Goins" userId="b843c5d2-384d-42ce-9311-45421a73bad2" providerId="ADAL" clId="{2C8DC965-3C06-446D-9C8F-4639ED7F96C3}" dt="2025-05-02T16:36:53.576" v="12"/>
        <pc:sldMkLst>
          <pc:docMk/>
          <pc:sldMk cId="951150369" sldId="325"/>
        </pc:sldMkLst>
      </pc:sldChg>
      <pc:sldChg chg="modAnim">
        <pc:chgData name="Heather Burkhead-Goins" userId="b843c5d2-384d-42ce-9311-45421a73bad2" providerId="ADAL" clId="{2C8DC965-3C06-446D-9C8F-4639ED7F96C3}" dt="2025-05-02T16:36:48.986" v="11"/>
        <pc:sldMkLst>
          <pc:docMk/>
          <pc:sldMk cId="4120686216" sldId="327"/>
        </pc:sldMkLst>
      </pc:sldChg>
      <pc:sldChg chg="modAnim">
        <pc:chgData name="Heather Burkhead-Goins" userId="b843c5d2-384d-42ce-9311-45421a73bad2" providerId="ADAL" clId="{2C8DC965-3C06-446D-9C8F-4639ED7F96C3}" dt="2025-05-02T16:36:44.395" v="10"/>
        <pc:sldMkLst>
          <pc:docMk/>
          <pc:sldMk cId="3455703874" sldId="328"/>
        </pc:sldMkLst>
      </pc:sldChg>
      <pc:sldChg chg="modAnim">
        <pc:chgData name="Heather Burkhead-Goins" userId="b843c5d2-384d-42ce-9311-45421a73bad2" providerId="ADAL" clId="{2C8DC965-3C06-446D-9C8F-4639ED7F96C3}" dt="2025-05-02T16:36:39.132" v="9"/>
        <pc:sldMkLst>
          <pc:docMk/>
          <pc:sldMk cId="2443789226" sldId="335"/>
        </pc:sldMkLst>
      </pc:sldChg>
      <pc:sldChg chg="modAnim">
        <pc:chgData name="Heather Burkhead-Goins" userId="b843c5d2-384d-42ce-9311-45421a73bad2" providerId="ADAL" clId="{2C8DC965-3C06-446D-9C8F-4639ED7F96C3}" dt="2025-05-02T16:36:34.859" v="8"/>
        <pc:sldMkLst>
          <pc:docMk/>
          <pc:sldMk cId="597350476" sldId="338"/>
        </pc:sldMkLst>
      </pc:sldChg>
      <pc:sldChg chg="modAnim">
        <pc:chgData name="Heather Burkhead-Goins" userId="b843c5d2-384d-42ce-9311-45421a73bad2" providerId="ADAL" clId="{2C8DC965-3C06-446D-9C8F-4639ED7F96C3}" dt="2025-05-02T16:36:29.695" v="7"/>
        <pc:sldMkLst>
          <pc:docMk/>
          <pc:sldMk cId="3536574022" sldId="345"/>
        </pc:sldMkLst>
      </pc:sldChg>
      <pc:sldChg chg="modAnim">
        <pc:chgData name="Heather Burkhead-Goins" userId="b843c5d2-384d-42ce-9311-45421a73bad2" providerId="ADAL" clId="{2C8DC965-3C06-446D-9C8F-4639ED7F96C3}" dt="2025-05-02T16:36:18.912" v="5"/>
        <pc:sldMkLst>
          <pc:docMk/>
          <pc:sldMk cId="3956195923" sldId="346"/>
        </pc:sldMkLst>
      </pc:sldChg>
      <pc:sldChg chg="modAnim">
        <pc:chgData name="Heather Burkhead-Goins" userId="b843c5d2-384d-42ce-9311-45421a73bad2" providerId="ADAL" clId="{2C8DC965-3C06-446D-9C8F-4639ED7F96C3}" dt="2025-05-02T16:36:08.107" v="3"/>
        <pc:sldMkLst>
          <pc:docMk/>
          <pc:sldMk cId="887758019" sldId="347"/>
        </pc:sldMkLst>
      </pc:sldChg>
      <pc:sldChg chg="modAnim">
        <pc:chgData name="Heather Burkhead-Goins" userId="b843c5d2-384d-42ce-9311-45421a73bad2" providerId="ADAL" clId="{2C8DC965-3C06-446D-9C8F-4639ED7F96C3}" dt="2025-05-02T16:35:57.649" v="1"/>
        <pc:sldMkLst>
          <pc:docMk/>
          <pc:sldMk cId="567083329" sldId="348"/>
        </pc:sldMkLst>
      </pc:sldChg>
      <pc:sldChg chg="modAnim">
        <pc:chgData name="Heather Burkhead-Goins" userId="b843c5d2-384d-42ce-9311-45421a73bad2" providerId="ADAL" clId="{2C8DC965-3C06-446D-9C8F-4639ED7F96C3}" dt="2025-05-02T16:36:24.333" v="6"/>
        <pc:sldMkLst>
          <pc:docMk/>
          <pc:sldMk cId="2103332737" sldId="357"/>
        </pc:sldMkLst>
      </pc:sldChg>
      <pc:sldChg chg="modAnim">
        <pc:chgData name="Heather Burkhead-Goins" userId="b843c5d2-384d-42ce-9311-45421a73bad2" providerId="ADAL" clId="{2C8DC965-3C06-446D-9C8F-4639ED7F96C3}" dt="2025-05-02T16:36:14.399" v="4"/>
        <pc:sldMkLst>
          <pc:docMk/>
          <pc:sldMk cId="2187586472" sldId="358"/>
        </pc:sldMkLst>
      </pc:sldChg>
      <pc:sldChg chg="modAnim">
        <pc:chgData name="Heather Burkhead-Goins" userId="b843c5d2-384d-42ce-9311-45421a73bad2" providerId="ADAL" clId="{2C8DC965-3C06-446D-9C8F-4639ED7F96C3}" dt="2025-05-02T16:36:03.523" v="2"/>
        <pc:sldMkLst>
          <pc:docMk/>
          <pc:sldMk cId="3555038364" sldId="359"/>
        </pc:sldMkLst>
      </pc:sldChg>
      <pc:sldChg chg="modAnim">
        <pc:chgData name="Heather Burkhead-Goins" userId="b843c5d2-384d-42ce-9311-45421a73bad2" providerId="ADAL" clId="{2C8DC965-3C06-446D-9C8F-4639ED7F96C3}" dt="2025-05-02T16:35:52.852" v="0"/>
        <pc:sldMkLst>
          <pc:docMk/>
          <pc:sldMk cId="688655381" sldId="360"/>
        </pc:sldMkLst>
      </pc:sldChg>
    </pc:docChg>
  </pc:docChgLst>
  <pc:docChgLst>
    <pc:chgData name="Heather Burkhead-Goins" userId="b843c5d2-384d-42ce-9311-45421a73bad2" providerId="ADAL" clId="{B0C55623-77E6-4884-B7A9-C48C6A34C770}"/>
    <pc:docChg chg="undo custSel addSld delSld modSld">
      <pc:chgData name="Heather Burkhead-Goins" userId="b843c5d2-384d-42ce-9311-45421a73bad2" providerId="ADAL" clId="{B0C55623-77E6-4884-B7A9-C48C6A34C770}" dt="2025-03-13T02:35:32.397" v="7610" actId="47"/>
      <pc:docMkLst>
        <pc:docMk/>
      </pc:docMkLst>
      <pc:sldChg chg="modNotesTx">
        <pc:chgData name="Heather Burkhead-Goins" userId="b843c5d2-384d-42ce-9311-45421a73bad2" providerId="ADAL" clId="{B0C55623-77E6-4884-B7A9-C48C6A34C770}" dt="2025-02-13T15:07:39.806" v="57"/>
        <pc:sldMkLst>
          <pc:docMk/>
          <pc:sldMk cId="2159261504" sldId="344"/>
        </pc:sldMkLst>
      </pc:sldChg>
      <pc:sldChg chg="modNotesTx">
        <pc:chgData name="Heather Burkhead-Goins" userId="b843c5d2-384d-42ce-9311-45421a73bad2" providerId="ADAL" clId="{B0C55623-77E6-4884-B7A9-C48C6A34C770}" dt="2025-02-13T16:11:47.839" v="228" actId="20577"/>
        <pc:sldMkLst>
          <pc:docMk/>
          <pc:sldMk cId="1227250875" sldId="368"/>
        </pc:sldMkLst>
      </pc:sldChg>
      <pc:sldChg chg="add del">
        <pc:chgData name="Heather Burkhead-Goins" userId="b843c5d2-384d-42ce-9311-45421a73bad2" providerId="ADAL" clId="{B0C55623-77E6-4884-B7A9-C48C6A34C770}" dt="2025-03-13T02:35:24.185" v="7603" actId="47"/>
        <pc:sldMkLst>
          <pc:docMk/>
          <pc:sldMk cId="1934779621" sldId="383"/>
        </pc:sldMkLst>
      </pc:sldChg>
      <pc:sldChg chg="modSp new del mod">
        <pc:chgData name="Heather Burkhead-Goins" userId="b843c5d2-384d-42ce-9311-45421a73bad2" providerId="ADAL" clId="{B0C55623-77E6-4884-B7A9-C48C6A34C770}" dt="2025-02-27T01:41:15.451" v="1441" actId="47"/>
        <pc:sldMkLst>
          <pc:docMk/>
          <pc:sldMk cId="927862819" sldId="386"/>
        </pc:sldMkLst>
      </pc:sldChg>
      <pc:sldChg chg="modSp new del mod modNotesTx">
        <pc:chgData name="Heather Burkhead-Goins" userId="b843c5d2-384d-42ce-9311-45421a73bad2" providerId="ADAL" clId="{B0C55623-77E6-4884-B7A9-C48C6A34C770}" dt="2025-03-13T02:35:26.214" v="7604" actId="47"/>
        <pc:sldMkLst>
          <pc:docMk/>
          <pc:sldMk cId="3021867230" sldId="386"/>
        </pc:sldMkLst>
      </pc:sldChg>
      <pc:sldChg chg="modSp new del mod modNotesTx">
        <pc:chgData name="Heather Burkhead-Goins" userId="b843c5d2-384d-42ce-9311-45421a73bad2" providerId="ADAL" clId="{B0C55623-77E6-4884-B7A9-C48C6A34C770}" dt="2025-03-13T02:35:27.213" v="7605" actId="47"/>
        <pc:sldMkLst>
          <pc:docMk/>
          <pc:sldMk cId="1211201042" sldId="387"/>
        </pc:sldMkLst>
      </pc:sldChg>
      <pc:sldChg chg="modSp new del mod">
        <pc:chgData name="Heather Burkhead-Goins" userId="b843c5d2-384d-42ce-9311-45421a73bad2" providerId="ADAL" clId="{B0C55623-77E6-4884-B7A9-C48C6A34C770}" dt="2025-02-27T01:41:16.570" v="1442" actId="47"/>
        <pc:sldMkLst>
          <pc:docMk/>
          <pc:sldMk cId="1923765467" sldId="387"/>
        </pc:sldMkLst>
      </pc:sldChg>
      <pc:sldChg chg="modSp new del mod modNotesTx">
        <pc:chgData name="Heather Burkhead-Goins" userId="b843c5d2-384d-42ce-9311-45421a73bad2" providerId="ADAL" clId="{B0C55623-77E6-4884-B7A9-C48C6A34C770}" dt="2025-03-13T02:35:28.088" v="7606" actId="47"/>
        <pc:sldMkLst>
          <pc:docMk/>
          <pc:sldMk cId="489829044" sldId="388"/>
        </pc:sldMkLst>
      </pc:sldChg>
      <pc:sldChg chg="modSp new del mod modNotesTx">
        <pc:chgData name="Heather Burkhead-Goins" userId="b843c5d2-384d-42ce-9311-45421a73bad2" providerId="ADAL" clId="{B0C55623-77E6-4884-B7A9-C48C6A34C770}" dt="2025-02-27T01:41:13.515" v="1440" actId="47"/>
        <pc:sldMkLst>
          <pc:docMk/>
          <pc:sldMk cId="3662791694" sldId="388"/>
        </pc:sldMkLst>
      </pc:sldChg>
      <pc:sldChg chg="modSp new del mod">
        <pc:chgData name="Heather Burkhead-Goins" userId="b843c5d2-384d-42ce-9311-45421a73bad2" providerId="ADAL" clId="{B0C55623-77E6-4884-B7A9-C48C6A34C770}" dt="2025-03-13T02:35:32.397" v="7610" actId="47"/>
        <pc:sldMkLst>
          <pc:docMk/>
          <pc:sldMk cId="3306199198" sldId="389"/>
        </pc:sldMkLst>
      </pc:sldChg>
      <pc:sldChg chg="modSp new del mod modNotesTx">
        <pc:chgData name="Heather Burkhead-Goins" userId="b843c5d2-384d-42ce-9311-45421a73bad2" providerId="ADAL" clId="{B0C55623-77E6-4884-B7A9-C48C6A34C770}" dt="2025-03-13T02:32:08.332" v="7599" actId="47"/>
        <pc:sldMkLst>
          <pc:docMk/>
          <pc:sldMk cId="874363034" sldId="390"/>
        </pc:sldMkLst>
      </pc:sldChg>
      <pc:sldChg chg="modSp new del mod modNotesTx">
        <pc:chgData name="Heather Burkhead-Goins" userId="b843c5d2-384d-42ce-9311-45421a73bad2" providerId="ADAL" clId="{B0C55623-77E6-4884-B7A9-C48C6A34C770}" dt="2025-03-13T02:35:21.175" v="7600" actId="47"/>
        <pc:sldMkLst>
          <pc:docMk/>
          <pc:sldMk cId="2611078639" sldId="391"/>
        </pc:sldMkLst>
      </pc:sldChg>
      <pc:sldChg chg="modSp new del mod modNotesTx">
        <pc:chgData name="Heather Burkhead-Goins" userId="b843c5d2-384d-42ce-9311-45421a73bad2" providerId="ADAL" clId="{B0C55623-77E6-4884-B7A9-C48C6A34C770}" dt="2025-03-13T02:35:22.296" v="7601" actId="47"/>
        <pc:sldMkLst>
          <pc:docMk/>
          <pc:sldMk cId="3962067532" sldId="392"/>
        </pc:sldMkLst>
      </pc:sldChg>
      <pc:sldChg chg="modSp new del mod modNotesTx">
        <pc:chgData name="Heather Burkhead-Goins" userId="b843c5d2-384d-42ce-9311-45421a73bad2" providerId="ADAL" clId="{B0C55623-77E6-4884-B7A9-C48C6A34C770}" dt="2025-03-13T02:35:29.449" v="7607" actId="47"/>
        <pc:sldMkLst>
          <pc:docMk/>
          <pc:sldMk cId="3279410361" sldId="393"/>
        </pc:sldMkLst>
      </pc:sldChg>
      <pc:sldChg chg="modSp new del mod modNotesTx">
        <pc:chgData name="Heather Burkhead-Goins" userId="b843c5d2-384d-42ce-9311-45421a73bad2" providerId="ADAL" clId="{B0C55623-77E6-4884-B7A9-C48C6A34C770}" dt="2025-03-13T02:35:30.238" v="7608" actId="47"/>
        <pc:sldMkLst>
          <pc:docMk/>
          <pc:sldMk cId="2922959181" sldId="394"/>
        </pc:sldMkLst>
      </pc:sldChg>
      <pc:sldChg chg="modSp new del mod modNotesTx">
        <pc:chgData name="Heather Burkhead-Goins" userId="b843c5d2-384d-42ce-9311-45421a73bad2" providerId="ADAL" clId="{B0C55623-77E6-4884-B7A9-C48C6A34C770}" dt="2025-03-13T02:35:31.217" v="7609" actId="47"/>
        <pc:sldMkLst>
          <pc:docMk/>
          <pc:sldMk cId="2807456942" sldId="3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A8B43-F8BB-496C-8C42-8CE9E193FFDB}" type="datetimeFigureOut">
              <a:rPr lang="en-US" smtClean="0"/>
              <a:t>5/2/2025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C64F-BB4A-4055-8AA4-17F5C175925C}" type="slidenum">
              <a:rPr lang="en-US" smtClean="0"/>
              <a:t>‹#›</a:t>
            </a:fld>
            <a:endParaRPr lang="en-US"/>
          </a:p>
        </p:txBody>
      </p:sp>
    </p:spTree>
    <p:extLst>
      <p:ext uri="{BB962C8B-B14F-4D97-AF65-F5344CB8AC3E}">
        <p14:creationId xmlns:p14="http://schemas.microsoft.com/office/powerpoint/2010/main" val="13945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8" Type="http://schemas.openxmlformats.org/officeDocument/2006/relationships/hyperlink" Target="https://www.cacfp.org/2023/06/17/meal-pattern-minute-breastfeeding/" TargetMode="External"/><Relationship Id="rId3" Type="http://schemas.openxmlformats.org/officeDocument/2006/relationships/hyperlink" Target="https://www.fns.usda.gov/cacfp/financial-management-cacfp" TargetMode="External"/><Relationship Id="rId7" Type="http://schemas.openxmlformats.org/officeDocument/2006/relationships/hyperlink" Target="https://theicn.org/cacfp-itrain-simple-lesson-plans/training-scripts/Creating-a-Breasfeeding-Friendly-Environment.pdf" TargetMode="External"/><Relationship Id="rId2" Type="http://schemas.openxmlformats.org/officeDocument/2006/relationships/slide" Target="../slides/slide70.xml"/><Relationship Id="rId1" Type="http://schemas.openxmlformats.org/officeDocument/2006/relationships/notesMaster" Target="../notesMasters/notesMaster1.xml"/><Relationship Id="rId6" Type="http://schemas.openxmlformats.org/officeDocument/2006/relationships/hyperlink" Target="https://www.cacfp.org/2022/07/29/meal-pattern-minute-creating-a-breastfeeding-friendly-environment/" TargetMode="External"/><Relationship Id="rId5" Type="http://schemas.openxmlformats.org/officeDocument/2006/relationships/hyperlink" Target="https://www.fns.usda.gov/tn/cacfp/trainers-tools/feeding-infants/supporting-breastfeeding-mothers" TargetMode="External"/><Relationship Id="rId10" Type="http://schemas.openxmlformats.org/officeDocument/2006/relationships/hyperlink" Target="https://theicn.org/cacfp/" TargetMode="External"/><Relationship Id="rId4" Type="http://schemas.openxmlformats.org/officeDocument/2006/relationships/hyperlink" Target="https://www.fns.usda.gov/cacfp/handbooks" TargetMode="External"/><Relationship Id="rId9" Type="http://schemas.openxmlformats.org/officeDocument/2006/relationships/hyperlink" Target="https://ksbreastfeeding.org/wp-content/uploads/2024/04/Creating-a-BF-Friendly-Environment.pdf"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8" Type="http://schemas.openxmlformats.org/officeDocument/2006/relationships/hyperlink" Target="https://theicn.org/icn-resources-a-z/inventory-management-and-tracking/" TargetMode="External"/><Relationship Id="rId13" Type="http://schemas.openxmlformats.org/officeDocument/2006/relationships/hyperlink" Target="https://www.cacfp.org/2022/08/29/eat-healthy-on-a-budget/" TargetMode="External"/><Relationship Id="rId3" Type="http://schemas.openxmlformats.org/officeDocument/2006/relationships/hyperlink" Target="https://www.fns.usda.gov/f2s/usda-procurement-regulations" TargetMode="External"/><Relationship Id="rId7" Type="http://schemas.openxmlformats.org/officeDocument/2006/relationships/hyperlink" Target="https://www.farmtoschool.org/resources-main/local-purchasing-for-family-child-care-providers" TargetMode="External"/><Relationship Id="rId12" Type="http://schemas.openxmlformats.org/officeDocument/2006/relationships/hyperlink" Target="https://theicn.org/memo-feb2022/" TargetMode="External"/><Relationship Id="rId2" Type="http://schemas.openxmlformats.org/officeDocument/2006/relationships/slide" Target="../slides/slide80.xml"/><Relationship Id="rId1" Type="http://schemas.openxmlformats.org/officeDocument/2006/relationships/notesMaster" Target="../notesMasters/notesMaster1.xml"/><Relationship Id="rId6" Type="http://schemas.openxmlformats.org/officeDocument/2006/relationships/hyperlink" Target="http://www.fns.usda.gov/sites/default/files/f2s/F2S_Procuring_Local_Foods_Child_Nutrition_Prog_Guide.pdf" TargetMode="External"/><Relationship Id="rId11" Type="http://schemas.openxmlformats.org/officeDocument/2006/relationships/hyperlink" Target="https://theicn.org/memo-sept2023/" TargetMode="External"/><Relationship Id="rId5" Type="http://schemas.openxmlformats.org/officeDocument/2006/relationships/hyperlink" Target="https://fns-prod.azureedge.net/sites/default/files/resource-files/FarmtoPreschool.pdf" TargetMode="External"/><Relationship Id="rId10" Type="http://schemas.openxmlformats.org/officeDocument/2006/relationships/hyperlink" Target="https://theicn.org/icn-resources-a-z/procurement-practices-influencing-programs-operating-within-the-guidelines-of-the-child-and-adult-care-food-program-a-review-of-literature/" TargetMode="External"/><Relationship Id="rId4" Type="http://schemas.openxmlformats.org/officeDocument/2006/relationships/hyperlink" Target="https://www.fns.usda.gov/f2s/farm-cacfp" TargetMode="External"/><Relationship Id="rId9" Type="http://schemas.openxmlformats.org/officeDocument/2006/relationships/hyperlink" Target="https://www.cacfp.org/cacfp-templates/" TargetMode="External"/><Relationship Id="rId14" Type="http://schemas.openxmlformats.org/officeDocument/2006/relationships/hyperlink" Target="https://www.kidkare.com/nourishing-kids-on-a-budget/" TargetMode="Externa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to the Family Child Care Mentorship Program! We are excited that you have chosen to participate in this opportunity. We hope you will grow, learn from each other, and take away valuable insights to assist your child nutrition program. In this introductory session, we will explore the purpose and objectives of this training review, a problem management approach called the Skilled Helper Model. We will also briefly explain how to create an action plan using SMART goals and strategies.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a:t>
            </a:fld>
            <a:endParaRPr lang="en-US"/>
          </a:p>
        </p:txBody>
      </p:sp>
    </p:spTree>
    <p:extLst>
      <p:ext uri="{BB962C8B-B14F-4D97-AF65-F5344CB8AC3E}">
        <p14:creationId xmlns:p14="http://schemas.microsoft.com/office/powerpoint/2010/main" val="3853334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We are joining today via Zoom. This may be a new experience for you. Please let us know if you have technical questions or need assistance. We are here to help.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Showcase the Zoom features for participants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a:t>
            </a:fld>
            <a:endParaRPr lang="en-US"/>
          </a:p>
        </p:txBody>
      </p:sp>
    </p:spTree>
    <p:extLst>
      <p:ext uri="{BB962C8B-B14F-4D97-AF65-F5344CB8AC3E}">
        <p14:creationId xmlns:p14="http://schemas.microsoft.com/office/powerpoint/2010/main" val="1739801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ICN has established ground rules for success. Show up on time and come prepared. Be present. Let everyone participate. Listen with an open mind. Think before speaking. Attack the problem, not the person. Due to the nature of this training, everyone must understand that this is a safe environment, free from ridicule, isolation, or embarrassment. Please maintain confidentiality in the issues discussed and avoid linking comments to specific family child care programs. Since we are in a remote setting, please mute your mic. If you have any questions, please raise your hand or place it in the chat feature.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a:t>
            </a:fld>
            <a:endParaRPr lang="en-US"/>
          </a:p>
        </p:txBody>
      </p:sp>
    </p:spTree>
    <p:extLst>
      <p:ext uri="{BB962C8B-B14F-4D97-AF65-F5344CB8AC3E}">
        <p14:creationId xmlns:p14="http://schemas.microsoft.com/office/powerpoint/2010/main" val="4168046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Family Child Care Mentorship Program is a unique learning experience that enhances child nutrition operations by providing tailored technical assistance, guidance, and support to improve family child care professionals’ skills and knowledge within the Child and Adult Care Food Program (CACFP). Using the ICN ARD’s </a:t>
            </a:r>
            <a:r>
              <a:rPr lang="en-US" sz="1800" b="0" i="1" u="none" strike="noStrike" baseline="0" dirty="0">
                <a:solidFill>
                  <a:srgbClr val="000000"/>
                </a:solidFill>
                <a:latin typeface="Arial" panose="020B0604020202020204" pitchFamily="34" charset="0"/>
              </a:rPr>
              <a:t>Competencies, Knowledge, and Skills for Child Care Providers in CACFP Operations </a:t>
            </a:r>
            <a:r>
              <a:rPr lang="en-US" sz="1800" b="0" i="0" u="none" strike="noStrike" baseline="0" dirty="0">
                <a:solidFill>
                  <a:srgbClr val="000000"/>
                </a:solidFill>
                <a:latin typeface="Arial" panose="020B0604020202020204" pitchFamily="34" charset="0"/>
              </a:rPr>
              <a:t>as the foundation for determining success, the Mentorship Program will focus on the identified functional areas, competencies, knowledge, and skills needed for child care providers to operate a CACFP effectively. </a:t>
            </a:r>
          </a:p>
          <a:p>
            <a:r>
              <a:rPr lang="en-US" sz="1800" b="0" i="0" u="none" strike="noStrike" baseline="0" dirty="0">
                <a:solidFill>
                  <a:srgbClr val="000000"/>
                </a:solidFill>
                <a:latin typeface="Arial" panose="020B0604020202020204" pitchFamily="34" charset="0"/>
              </a:rPr>
              <a:t>In addition to using the ICN ARD’s </a:t>
            </a:r>
            <a:r>
              <a:rPr lang="en-US" sz="1800" b="0" i="1" u="none" strike="noStrike" baseline="0" dirty="0">
                <a:solidFill>
                  <a:srgbClr val="000000"/>
                </a:solidFill>
                <a:latin typeface="Arial" panose="020B0604020202020204" pitchFamily="34" charset="0"/>
              </a:rPr>
              <a:t>Competencies, Knowledge, and Skills for Child Care Providers in CACFP Operations, </a:t>
            </a:r>
            <a:r>
              <a:rPr lang="en-US" sz="1800" b="0" i="0" u="none" strike="noStrike" baseline="0" dirty="0">
                <a:solidFill>
                  <a:srgbClr val="000000"/>
                </a:solidFill>
                <a:latin typeface="Arial" panose="020B0604020202020204" pitchFamily="34" charset="0"/>
              </a:rPr>
              <a:t>the Mentorship Program will provide opportunities for mentorship and collaboration through a series of trainings that build upon each functional area. Information will be delivered during panel discussions and breakout sessions. During the panel discussions, mentors will offer creative solutions for implementing regulations and program procedures at the local level. The breakout session will group participants with mentors to provide peer-to-peer mentoring in various topic areas. </a:t>
            </a:r>
          </a:p>
          <a:p>
            <a:r>
              <a:rPr lang="en-US" sz="1800" b="0" i="0" u="none" strike="noStrike" baseline="0" dirty="0">
                <a:solidFill>
                  <a:srgbClr val="000000"/>
                </a:solidFill>
                <a:latin typeface="Arial" panose="020B0604020202020204" pitchFamily="34" charset="0"/>
              </a:rPr>
              <a:t>At the end of the mentorship program, each family child care professional should have a plan of action for moving forward. By providing resources in both training and peer-to-peer mentorship, family child care professionals will have the opportunity to make positive strides in creating healthy nutrition environments that are financially stable and have strong customer satisfaction.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a:t>
            </a:fld>
            <a:endParaRPr lang="en-US"/>
          </a:p>
        </p:txBody>
      </p:sp>
    </p:spTree>
    <p:extLst>
      <p:ext uri="{BB962C8B-B14F-4D97-AF65-F5344CB8AC3E}">
        <p14:creationId xmlns:p14="http://schemas.microsoft.com/office/powerpoint/2010/main" val="341946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Family Child Care Mentorship Program will provide technical support to family child care professionals based on the six functional areas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As part of the technical support given to family child care programs, the Mentorship Program will include panel discussions, breakout sessions, and networking opportunities, which should encourage the generation of ideas for improving these functional areas. Each month, a different functional area will be discussed. After the Mentorship Program, all participants will have created an action plan for all six functional areas. </a:t>
            </a:r>
          </a:p>
          <a:p>
            <a:r>
              <a:rPr lang="en-US" sz="1800" b="0" i="0" u="none" strike="noStrike" baseline="0" dirty="0">
                <a:solidFill>
                  <a:srgbClr val="000000"/>
                </a:solidFill>
                <a:latin typeface="Arial" panose="020B0604020202020204" pitchFamily="34" charset="0"/>
              </a:rPr>
              <a:t>The specific topic areas are selected based on the needs assessments each of you will complete. We will feature mentors sharing their professional experiences in each functional area during each session through a panel discussion. These panel discussions will provide best practices, tips, and strategies for increasing your knowledge and skills in each functional area. After each panel discussion, you will work with mentors in breakout sessions to identify challenges within the specific functional area. Once you have identified challenges, you will work together to develop individual action plans to achieve your goals. We will go into greater detail as the training progresses.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7</a:t>
            </a:fld>
            <a:endParaRPr lang="en-US"/>
          </a:p>
        </p:txBody>
      </p:sp>
    </p:spTree>
    <p:extLst>
      <p:ext uri="{BB962C8B-B14F-4D97-AF65-F5344CB8AC3E}">
        <p14:creationId xmlns:p14="http://schemas.microsoft.com/office/powerpoint/2010/main" val="16373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take a moment to introduce ourselves to each other. Please tell us your name, location, and how many years of experience you have as a family child care professional. Please unmute your mic or place your introductions in the chat.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8</a:t>
            </a:fld>
            <a:endParaRPr lang="en-US"/>
          </a:p>
        </p:txBody>
      </p:sp>
    </p:spTree>
    <p:extLst>
      <p:ext uri="{BB962C8B-B14F-4D97-AF65-F5344CB8AC3E}">
        <p14:creationId xmlns:p14="http://schemas.microsoft.com/office/powerpoint/2010/main" val="3439220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Welcome everyone! We are glad you are here and hope this is a great experience for each of you.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Acknowledge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think about mentorship. What does mentorship mean to you? What is a mentor? What is a mentee? What is peer-to-peer mentoring? Feel free to unmute yourself and answer or place your answers in the chat.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9</a:t>
            </a:fld>
            <a:endParaRPr lang="en-US"/>
          </a:p>
        </p:txBody>
      </p:sp>
    </p:spTree>
    <p:extLst>
      <p:ext uri="{BB962C8B-B14F-4D97-AF65-F5344CB8AC3E}">
        <p14:creationId xmlns:p14="http://schemas.microsoft.com/office/powerpoint/2010/main" val="3618303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In your Participant’s Workbook, find “Mentorship Success for Me.” Now that you have shared what mentorship means to you, please answer the following question in your workbook. “This mentorship program will succeed if I learn….”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Activity: Mentorship Success for Me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Guide participants to the section in their workbook. Allow participants time to write their responses to the guiding questions.</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We will take a few minutes for you to write your responses.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complete the activity.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statement?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share.</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10</a:t>
            </a:fld>
            <a:endParaRPr lang="en-US"/>
          </a:p>
        </p:txBody>
      </p:sp>
    </p:spTree>
    <p:extLst>
      <p:ext uri="{BB962C8B-B14F-4D97-AF65-F5344CB8AC3E}">
        <p14:creationId xmlns:p14="http://schemas.microsoft.com/office/powerpoint/2010/main" val="2681807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will use a poll via Word Cloud to gather your current successes in your child nutrition program. </a:t>
            </a:r>
          </a:p>
          <a:p>
            <a:r>
              <a:rPr lang="en-US" sz="1800" b="1" i="0" u="none" strike="noStrike" baseline="0" dirty="0">
                <a:solidFill>
                  <a:srgbClr val="000000"/>
                </a:solidFill>
                <a:latin typeface="Arial" panose="020B0604020202020204" pitchFamily="34" charset="0"/>
              </a:rPr>
              <a:t>Activity: Success! Word Cloud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feature for Word Cloud creation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Create a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slide and provide code to participants.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Launch Word Cloud poll.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Using the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code on the screen to enter the polling site, please provide your responses.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time for participants to provide feedback. Acknowledge current successes that have been submitted.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11</a:t>
            </a:fld>
            <a:endParaRPr lang="en-US"/>
          </a:p>
        </p:txBody>
      </p:sp>
    </p:spTree>
    <p:extLst>
      <p:ext uri="{BB962C8B-B14F-4D97-AF65-F5344CB8AC3E}">
        <p14:creationId xmlns:p14="http://schemas.microsoft.com/office/powerpoint/2010/main" val="2422923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will use another poll via Word Cloud to gather current challenges in your child nutrition program. </a:t>
            </a:r>
          </a:p>
          <a:p>
            <a:r>
              <a:rPr lang="en-US" sz="1800" b="1" i="0" u="none" strike="noStrike" baseline="0" dirty="0">
                <a:solidFill>
                  <a:srgbClr val="000000"/>
                </a:solidFill>
                <a:latin typeface="Arial" panose="020B0604020202020204" pitchFamily="34" charset="0"/>
              </a:rPr>
              <a:t>Activity: Challenges! Word Cloud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feature for Word Cloud creation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Create a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slide and provide code to participants.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Launch Word Cloud poll.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Using the </a:t>
            </a:r>
            <a:r>
              <a:rPr lang="en-US" sz="1800" b="0" i="0" u="none" strike="noStrike" baseline="0" dirty="0" err="1">
                <a:solidFill>
                  <a:srgbClr val="000000"/>
                </a:solidFill>
                <a:latin typeface="Arial" panose="020B0604020202020204" pitchFamily="34" charset="0"/>
              </a:rPr>
              <a:t>Mentimeter</a:t>
            </a:r>
            <a:r>
              <a:rPr lang="en-US" sz="1800" b="0" i="0" u="none" strike="noStrike" baseline="0" dirty="0">
                <a:solidFill>
                  <a:srgbClr val="000000"/>
                </a:solidFill>
                <a:latin typeface="Arial" panose="020B0604020202020204" pitchFamily="34" charset="0"/>
              </a:rPr>
              <a:t> code on the screen to enter the polling site, please provide your responses.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time for participants to provide feedback. Acknowledge current successes that have been submitted.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It looks like we all have some great successes and similar challenges. Hopefully, by the conclusion of this mentorship program, you will be able to share your successes and find strategies to overcome the challenges.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12</a:t>
            </a:fld>
            <a:endParaRPr lang="en-US"/>
          </a:p>
        </p:txBody>
      </p:sp>
    </p:spTree>
    <p:extLst>
      <p:ext uri="{BB962C8B-B14F-4D97-AF65-F5344CB8AC3E}">
        <p14:creationId xmlns:p14="http://schemas.microsoft.com/office/powerpoint/2010/main" val="247273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latin typeface="Arial" panose="020B0604020202020204" pitchFamily="34" charset="0"/>
              </a:rPr>
              <a:t>SAY: Objectives: </a:t>
            </a:r>
            <a:endParaRPr lang="en-US" sz="1200" b="0" i="0" u="none" strike="noStrike" baseline="0" dirty="0">
              <a:solidFill>
                <a:srgbClr val="000000"/>
              </a:solidFill>
              <a:latin typeface="Arial" panose="020B0604020202020204" pitchFamily="34" charset="0"/>
            </a:endParaRPr>
          </a:p>
          <a:p>
            <a:r>
              <a:rPr lang="en-US" sz="1200" b="0" i="0" u="none" strike="noStrike" baseline="0" dirty="0">
                <a:solidFill>
                  <a:srgbClr val="000000"/>
                </a:solidFill>
                <a:latin typeface="Arial" panose="020B0604020202020204" pitchFamily="34" charset="0"/>
              </a:rPr>
              <a:t>Participants will be able to demonstrate a basic understanding of the problem management process, including its key principles, enabling them to identify and analyze a potential problem effectively within their child nutrition program. (Skilled Helper Model) Participants will be able to develop action plans using the SMART goal criteria. They will understand the significance of Specific, Measurable, Achievable, Relevant, and Time-bound goals in the goal-setting process. Participants will create clear, focused, and realistic objectives, ensuring they are measurable, attainable, aligned with program priorities, and time-bound for successful implementation. Participants will evaluate and adjust their action plans based on the SMART criteria, enabling them to plan, monitor progress, and achieve desired outcomes in their child nutrition program. </a:t>
            </a:r>
          </a:p>
          <a:p>
            <a:endParaRPr lang="en-US" sz="12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14</a:t>
            </a:fld>
            <a:endParaRPr lang="en-US"/>
          </a:p>
        </p:txBody>
      </p:sp>
    </p:spTree>
    <p:extLst>
      <p:ext uri="{BB962C8B-B14F-4D97-AF65-F5344CB8AC3E}">
        <p14:creationId xmlns:p14="http://schemas.microsoft.com/office/powerpoint/2010/main" val="688967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Family Child Care Mentorship Program will provide technical support to family child care professionals based on the functional areas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Child care professionals can use this resource to identify qualified staff for entry-level and advanced-level positions in the child care setting. It can also be used as a basis for advancing knowledge and skills and to identify training needs. The six functional areas include the following: Administration, Procurement, Compliance, Health and Safety, Nutrition and Meal Management, and Education and Training. I have placed the link in the chat for anyone who wishes to have a digital copy. Let’s take some time to review this document.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Place the link in the chat. Allow time for participants to review the document.</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15</a:t>
            </a:fld>
            <a:endParaRPr lang="en-US"/>
          </a:p>
        </p:txBody>
      </p:sp>
    </p:spTree>
    <p:extLst>
      <p:ext uri="{BB962C8B-B14F-4D97-AF65-F5344CB8AC3E}">
        <p14:creationId xmlns:p14="http://schemas.microsoft.com/office/powerpoint/2010/main" val="1106479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Areas are broad groupings or divisions of job responsibilities that child care providers perform within the local child care operation. These categories are the umbrella for all job responsibilities that occur daily, weekly, seasonal, or yearly.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16</a:t>
            </a:fld>
            <a:endParaRPr lang="en-US"/>
          </a:p>
        </p:txBody>
      </p:sp>
    </p:spTree>
    <p:extLst>
      <p:ext uri="{BB962C8B-B14F-4D97-AF65-F5344CB8AC3E}">
        <p14:creationId xmlns:p14="http://schemas.microsoft.com/office/powerpoint/2010/main" val="4124796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Competencies are the areas of expertise and accountability within each functional area that are necessary to ensure that the purpose of the job is met. They may include knowledge and skills as well as various levels of motivation.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17</a:t>
            </a:fld>
            <a:endParaRPr lang="en-US"/>
          </a:p>
        </p:txBody>
      </p:sp>
    </p:spTree>
    <p:extLst>
      <p:ext uri="{BB962C8B-B14F-4D97-AF65-F5344CB8AC3E}">
        <p14:creationId xmlns:p14="http://schemas.microsoft.com/office/powerpoint/2010/main" val="2717706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Knowledge is the information a person has in specific content areas necessary for successful performance in a competency area.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18</a:t>
            </a:fld>
            <a:endParaRPr lang="en-US"/>
          </a:p>
        </p:txBody>
      </p:sp>
    </p:spTree>
    <p:extLst>
      <p:ext uri="{BB962C8B-B14F-4D97-AF65-F5344CB8AC3E}">
        <p14:creationId xmlns:p14="http://schemas.microsoft.com/office/powerpoint/2010/main" val="1162208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Skills are the ability to perform specific physical, mental, and interpersonal tasks necessary for successful performance in a competency area.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19</a:t>
            </a:fld>
            <a:endParaRPr lang="en-US"/>
          </a:p>
        </p:txBody>
      </p:sp>
    </p:spTree>
    <p:extLst>
      <p:ext uri="{BB962C8B-B14F-4D97-AF65-F5344CB8AC3E}">
        <p14:creationId xmlns:p14="http://schemas.microsoft.com/office/powerpoint/2010/main" val="3510918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There are two levels of practice for knowledge and skill statements: “When Hired” and “Advanced.” “When Hired” is basic knowledge and understanding of a competency area, general ability to communicate a basic understanding of local, state, and national regulations and program requirements, and reliance on observation and guidance from others in the field to increase effectiveness and outcomes. “Advanced” is a higher level of knowledge and understanding of the competency area and ability to communicate, make decisions, solve problems, and support staff based on advanced knowledge of local, state, and national regulations and program requirements.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20</a:t>
            </a:fld>
            <a:endParaRPr lang="en-US"/>
          </a:p>
        </p:txBody>
      </p:sp>
    </p:spTree>
    <p:extLst>
      <p:ext uri="{BB962C8B-B14F-4D97-AF65-F5344CB8AC3E}">
        <p14:creationId xmlns:p14="http://schemas.microsoft.com/office/powerpoint/2010/main" val="322307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Here is an example of the Functional Area II: Procurement. Functional Area II: Procurement ensures that foods and supplies are available in sufficient quantities to maintain a food service operation.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21</a:t>
            </a:fld>
            <a:endParaRPr lang="en-US"/>
          </a:p>
        </p:txBody>
      </p:sp>
    </p:spTree>
    <p:extLst>
      <p:ext uri="{BB962C8B-B14F-4D97-AF65-F5344CB8AC3E}">
        <p14:creationId xmlns:p14="http://schemas.microsoft.com/office/powerpoint/2010/main" val="23979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core competencies, knowledge, and skills represented in each section form the basis for managing goods for the provision of meal service to CACFP participants. This functional area has two core competencies. Competency 2.1: Assures the proper interpretation and implementation of local, state, and federal regulations for the purchase, usage, and disposal of food and non-food items. Competency 2.2: Manages inventory to ensure quality provision of nutritious meals and snacks to the children being served.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22</a:t>
            </a:fld>
            <a:endParaRPr lang="en-US"/>
          </a:p>
        </p:txBody>
      </p:sp>
    </p:spTree>
    <p:extLst>
      <p:ext uri="{BB962C8B-B14F-4D97-AF65-F5344CB8AC3E}">
        <p14:creationId xmlns:p14="http://schemas.microsoft.com/office/powerpoint/2010/main" val="118216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look at the knowledge and skills statements for Competency 2.1. When Hired, it’s assumed that there is limited to no knowledge or skills in this competency. Advanced knowledge and skills for this competency would be knowing ethical practices for procurement; knowing federal, state, and local procurement regulations, policies, and procedures governing all CACFP purchases; knowing how to complete and maintain accurate formal and informal procurement processes; knowing how to purchase and dispose of equipment following federal, state, and local regulations; ensures accurate formal and informal procurement processes are followed; and maintains proper documentation of purchases and disposal of equipment. It is possible that some of these knowledge and skill statements may not apply to your current operations. For the mentoring program and action plan, you will only focus on what applies to your situation.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23</a:t>
            </a:fld>
            <a:endParaRPr lang="en-US"/>
          </a:p>
        </p:txBody>
      </p:sp>
    </p:spTree>
    <p:extLst>
      <p:ext uri="{BB962C8B-B14F-4D97-AF65-F5344CB8AC3E}">
        <p14:creationId xmlns:p14="http://schemas.microsoft.com/office/powerpoint/2010/main" val="2565591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For each functional area, a self-evaluation will be completed before the session. The self-evaluation will focus on that specific functional area’s core competencies and knowledge and skill statements. During this self-evaluation, you will consider current challenges and successes within your program operations. This will help identify where you could use additional insight or assistance. You will not be required to share your self-evaluation. It’s important to be honest with yourself and your current operation to gain a true action plan that will be beneficial.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24</a:t>
            </a:fld>
            <a:endParaRPr lang="en-US"/>
          </a:p>
        </p:txBody>
      </p:sp>
    </p:spTree>
    <p:extLst>
      <p:ext uri="{BB962C8B-B14F-4D97-AF65-F5344CB8AC3E}">
        <p14:creationId xmlns:p14="http://schemas.microsoft.com/office/powerpoint/2010/main" val="33038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about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25</a:t>
            </a:fld>
            <a:endParaRPr lang="en-US"/>
          </a:p>
        </p:txBody>
      </p:sp>
    </p:spTree>
    <p:extLst>
      <p:ext uri="{BB962C8B-B14F-4D97-AF65-F5344CB8AC3E}">
        <p14:creationId xmlns:p14="http://schemas.microsoft.com/office/powerpoint/2010/main" val="3470730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Once self-evaluations have been completed, a panel discussion featuring two mentors will occur. The mentors will give ten-to-fifteen-minute presentations on each of the six functional areas. The purpose of these presentations is to provide success strategies in each functional area. You will have time after the panel discussions to ask any clarifying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26</a:t>
            </a:fld>
            <a:endParaRPr lang="en-US"/>
          </a:p>
        </p:txBody>
      </p:sp>
    </p:spTree>
    <p:extLst>
      <p:ext uri="{BB962C8B-B14F-4D97-AF65-F5344CB8AC3E}">
        <p14:creationId xmlns:p14="http://schemas.microsoft.com/office/powerpoint/2010/main" val="3393188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 breakout session will be held to discuss the specific functional area further once the panel discussions have been completed. The breakout sessions are designed to connect you with mentors and others in identifying goals and action plans related to the functional area and self-evaluation. We will be using peer-to-peer mentoring during the breakout session. You will be grouped with mentors in this process, and each of you will go through a simple problem-management model designed to help you work through operation issues.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27</a:t>
            </a:fld>
            <a:endParaRPr lang="en-US"/>
          </a:p>
        </p:txBody>
      </p:sp>
    </p:spTree>
    <p:extLst>
      <p:ext uri="{BB962C8B-B14F-4D97-AF65-F5344CB8AC3E}">
        <p14:creationId xmlns:p14="http://schemas.microsoft.com/office/powerpoint/2010/main" val="622545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about the panel discussions or breakout sessions?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28</a:t>
            </a:fld>
            <a:endParaRPr lang="en-US"/>
          </a:p>
        </p:txBody>
      </p:sp>
    </p:spTree>
    <p:extLst>
      <p:ext uri="{BB962C8B-B14F-4D97-AF65-F5344CB8AC3E}">
        <p14:creationId xmlns:p14="http://schemas.microsoft.com/office/powerpoint/2010/main" val="4245087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During the Mentorship Program, we will use a problem-management approach called the Skilled Helper Model. You can find an example of this model in your workbook. The Skilled Helper Model is a problem management model. It provides a map to help people solve problems and develop opportunities. It addresses four main questions: </a:t>
            </a:r>
          </a:p>
          <a:p>
            <a:r>
              <a:rPr lang="en-US" sz="1800" b="0" i="0" u="none" strike="noStrike" baseline="0" dirty="0">
                <a:solidFill>
                  <a:srgbClr val="000000"/>
                </a:solidFill>
                <a:latin typeface="Arial" panose="020B0604020202020204" pitchFamily="34" charset="0"/>
              </a:rPr>
              <a:t>What is going on? </a:t>
            </a:r>
          </a:p>
          <a:p>
            <a:r>
              <a:rPr lang="en-US" sz="1800" b="0" i="0" u="none" strike="noStrike" baseline="0" dirty="0">
                <a:solidFill>
                  <a:srgbClr val="000000"/>
                </a:solidFill>
                <a:latin typeface="Arial" panose="020B0604020202020204" pitchFamily="34" charset="0"/>
              </a:rPr>
              <a:t>What do I need or want? </a:t>
            </a:r>
          </a:p>
          <a:p>
            <a:r>
              <a:rPr lang="en-US" sz="1800" b="0" i="0" u="none" strike="noStrike" baseline="0" dirty="0">
                <a:solidFill>
                  <a:srgbClr val="000000"/>
                </a:solidFill>
                <a:latin typeface="Arial" panose="020B0604020202020204" pitchFamily="34" charset="0"/>
              </a:rPr>
              <a:t>How will I get what I need or want? </a:t>
            </a:r>
          </a:p>
          <a:p>
            <a:r>
              <a:rPr lang="en-US" sz="1800" b="0" i="0" u="none" strike="noStrike" baseline="0" dirty="0">
                <a:solidFill>
                  <a:srgbClr val="000000"/>
                </a:solidFill>
                <a:latin typeface="Arial" panose="020B0604020202020204" pitchFamily="34" charset="0"/>
              </a:rPr>
              <a:t>How do I make it happen? </a:t>
            </a: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29</a:t>
            </a:fld>
            <a:endParaRPr lang="en-US"/>
          </a:p>
        </p:txBody>
      </p:sp>
    </p:spTree>
    <p:extLst>
      <p:ext uri="{BB962C8B-B14F-4D97-AF65-F5344CB8AC3E}">
        <p14:creationId xmlns:p14="http://schemas.microsoft.com/office/powerpoint/2010/main" val="3632984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These four questions are three logical stages that lead to a final stage, an ongoing action. Each stage in the Skilled Helper Model involves three tasks. Each task is interrelated. An action plan can be created once the three stages have been completed.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30</a:t>
            </a:fld>
            <a:endParaRPr lang="en-US"/>
          </a:p>
        </p:txBody>
      </p:sp>
    </p:spTree>
    <p:extLst>
      <p:ext uri="{BB962C8B-B14F-4D97-AF65-F5344CB8AC3E}">
        <p14:creationId xmlns:p14="http://schemas.microsoft.com/office/powerpoint/2010/main" val="2208699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Current Picture has three steps. The tasks under this stage help you determine what is happening in your child’s nutrition program. Task 1A (The Story) is where you will be asked, “What is your story?” In task 1B (The Real Story), you will be asked to look closely at the problem and consider any new perspectives. “What is really going on?” will be asked. Task 1C (The Right Story) is where you will narrow down to a specific area and core issues that may need to be addressed in your program. Once the first stage is complete, the second stage is the preferred outcome.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31</a:t>
            </a:fld>
            <a:endParaRPr lang="en-US"/>
          </a:p>
        </p:txBody>
      </p:sp>
    </p:spTree>
    <p:extLst>
      <p:ext uri="{BB962C8B-B14F-4D97-AF65-F5344CB8AC3E}">
        <p14:creationId xmlns:p14="http://schemas.microsoft.com/office/powerpoint/2010/main" val="4159771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work through a potential issue together. Think about menu planning. What is going on in your child nutrition program regarding menu planning? What are your main concerns?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32</a:t>
            </a:fld>
            <a:endParaRPr lang="en-US"/>
          </a:p>
        </p:txBody>
      </p:sp>
    </p:spTree>
    <p:extLst>
      <p:ext uri="{BB962C8B-B14F-4D97-AF65-F5344CB8AC3E}">
        <p14:creationId xmlns:p14="http://schemas.microsoft.com/office/powerpoint/2010/main" val="2759668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What is happening in your child nutrition program regarding menu planning? What are your main concerns?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An example has been provided. However, you may include other examples provided by the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use </a:t>
            </a:r>
            <a:r>
              <a:rPr lang="en-US" sz="1800" b="0" i="1" u="none" strike="noStrike" baseline="0" dirty="0">
                <a:solidFill>
                  <a:srgbClr val="000000"/>
                </a:solidFill>
                <a:latin typeface="Arial" panose="020B0604020202020204" pitchFamily="34" charset="0"/>
              </a:rPr>
              <a:t>“The children waste a lot of food.”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33</a:t>
            </a:fld>
            <a:endParaRPr lang="en-US"/>
          </a:p>
        </p:txBody>
      </p:sp>
    </p:spTree>
    <p:extLst>
      <p:ext uri="{BB962C8B-B14F-4D97-AF65-F5344CB8AC3E}">
        <p14:creationId xmlns:p14="http://schemas.microsoft.com/office/powerpoint/2010/main" val="1348910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As you look closely, what is really going on with menu planning? What new perspectives have you gained in thinking about your story and listening to the presenters?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feedback. An example has been provided. However, you may include other examples provided by the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use </a:t>
            </a:r>
            <a:r>
              <a:rPr lang="en-US" sz="1800" b="0" i="1" u="none" strike="noStrike" baseline="0" dirty="0">
                <a:solidFill>
                  <a:srgbClr val="000000"/>
                </a:solidFill>
                <a:latin typeface="Arial" panose="020B0604020202020204" pitchFamily="34" charset="0"/>
              </a:rPr>
              <a:t>“The children don’t seem to like the foods I serve.”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34</a:t>
            </a:fld>
            <a:endParaRPr lang="en-US"/>
          </a:p>
        </p:txBody>
      </p:sp>
    </p:spTree>
    <p:extLst>
      <p:ext uri="{BB962C8B-B14F-4D97-AF65-F5344CB8AC3E}">
        <p14:creationId xmlns:p14="http://schemas.microsoft.com/office/powerpoint/2010/main" val="3496949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What should you be working on? What issues, if handled well, will make real improvements in your menu planning outcome?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An example has been provided. However, you may include other examples provided by the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use </a:t>
            </a:r>
            <a:r>
              <a:rPr lang="en-US" sz="1800" b="0" i="1" u="none" strike="noStrike" baseline="0" dirty="0">
                <a:solidFill>
                  <a:srgbClr val="000000"/>
                </a:solidFill>
                <a:latin typeface="Arial" panose="020B0604020202020204" pitchFamily="34" charset="0"/>
              </a:rPr>
              <a:t>“Taste test with children. Request input from families. Positive attitude. Contact other family child care professionals for recipe inspirations.”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35</a:t>
            </a:fld>
            <a:endParaRPr lang="en-US"/>
          </a:p>
        </p:txBody>
      </p:sp>
    </p:spTree>
    <p:extLst>
      <p:ext uri="{BB962C8B-B14F-4D97-AF65-F5344CB8AC3E}">
        <p14:creationId xmlns:p14="http://schemas.microsoft.com/office/powerpoint/2010/main" val="2984219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related to Stage 1?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36</a:t>
            </a:fld>
            <a:endParaRPr lang="en-US"/>
          </a:p>
        </p:txBody>
      </p:sp>
    </p:spTree>
    <p:extLst>
      <p:ext uri="{BB962C8B-B14F-4D97-AF65-F5344CB8AC3E}">
        <p14:creationId xmlns:p14="http://schemas.microsoft.com/office/powerpoint/2010/main" val="3356616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Preferred Picture has three steps. The tasks under this stage will help you imagine the future you want to see in your child nutrition program regarding goals and outcomes. This stage moves you from a problem to an action or a problem to a solution. This stage allows you to discuss and document what you really want for your program.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37</a:t>
            </a:fld>
            <a:endParaRPr lang="en-US"/>
          </a:p>
        </p:txBody>
      </p:sp>
    </p:spTree>
    <p:extLst>
      <p:ext uri="{BB962C8B-B14F-4D97-AF65-F5344CB8AC3E}">
        <p14:creationId xmlns:p14="http://schemas.microsoft.com/office/powerpoint/2010/main" val="2252060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Task 2A is Possibilities. This is where you ask yourself, “What do I want?” Brainstorm your ideas and write down possible solutions. Ideally, what do you want instead of what you currently have? What do you want the future of menu planning in your child nutrition program to look like?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An example has been provided. However, you may include other examples provided by the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use “</a:t>
            </a:r>
            <a:r>
              <a:rPr lang="en-US" sz="1800" b="0" i="1" u="none" strike="noStrike" baseline="0" dirty="0">
                <a:solidFill>
                  <a:srgbClr val="000000"/>
                </a:solidFill>
                <a:latin typeface="Arial" panose="020B0604020202020204" pitchFamily="34" charset="0"/>
              </a:rPr>
              <a:t>I want children to eat and enjoy the food. I like to see children get excited about meal times. I want input from others so we can work together for more recipe ideas.”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38</a:t>
            </a:fld>
            <a:endParaRPr lang="en-US"/>
          </a:p>
        </p:txBody>
      </p:sp>
    </p:spTree>
    <p:extLst>
      <p:ext uri="{BB962C8B-B14F-4D97-AF65-F5344CB8AC3E}">
        <p14:creationId xmlns:p14="http://schemas.microsoft.com/office/powerpoint/2010/main" val="941238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Task 2B is the Goals and Outcomes. During this task, ask yourself, “What do I really want?” This is where you choose your best goals. What do you really want and need? What solutions are best?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An example has been provided. However, you may include other examples provided by the participants.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use “</a:t>
            </a:r>
            <a:r>
              <a:rPr lang="en-US" sz="1800" b="0" i="1" u="none" strike="noStrike" baseline="0" dirty="0">
                <a:solidFill>
                  <a:srgbClr val="000000"/>
                </a:solidFill>
                <a:latin typeface="Arial" panose="020B0604020202020204" pitchFamily="34" charset="0"/>
              </a:rPr>
              <a:t>Goal 1: Ask for family input. Goal 2: Meet with other family child care programs. Goal 3: Taste test new recipes with children”.</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39</a:t>
            </a:fld>
            <a:endParaRPr lang="en-US"/>
          </a:p>
        </p:txBody>
      </p:sp>
    </p:spTree>
    <p:extLst>
      <p:ext uri="{BB962C8B-B14F-4D97-AF65-F5344CB8AC3E}">
        <p14:creationId xmlns:p14="http://schemas.microsoft.com/office/powerpoint/2010/main" val="2189665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Task 2C is Commitment. In this step, you commit yourself to the goals that you have created. This task is ongoing, and we won’t go too in-depth with the Commitment task.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40</a:t>
            </a:fld>
            <a:endParaRPr lang="en-US"/>
          </a:p>
        </p:txBody>
      </p:sp>
    </p:spTree>
    <p:extLst>
      <p:ext uri="{BB962C8B-B14F-4D97-AF65-F5344CB8AC3E}">
        <p14:creationId xmlns:p14="http://schemas.microsoft.com/office/powerpoint/2010/main" val="1822803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related to Stage 2?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41</a:t>
            </a:fld>
            <a:endParaRPr lang="en-US"/>
          </a:p>
        </p:txBody>
      </p:sp>
    </p:spTree>
    <p:extLst>
      <p:ext uri="{BB962C8B-B14F-4D97-AF65-F5344CB8AC3E}">
        <p14:creationId xmlns:p14="http://schemas.microsoft.com/office/powerpoint/2010/main" val="3120510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The Way Forward has three steps. During this stage, you consider ways to move forward with your goals set in Stage 2.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42</a:t>
            </a:fld>
            <a:endParaRPr lang="en-US"/>
          </a:p>
        </p:txBody>
      </p:sp>
    </p:spTree>
    <p:extLst>
      <p:ext uri="{BB962C8B-B14F-4D97-AF65-F5344CB8AC3E}">
        <p14:creationId xmlns:p14="http://schemas.microsoft.com/office/powerpoint/2010/main" val="39554714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During this task, you ask, “What are the possible paths to my goal?” You will brainstorm possible courses of action to achieve your goals. What are some possible paths to the goals in our example?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43</a:t>
            </a:fld>
            <a:endParaRPr lang="en-US"/>
          </a:p>
        </p:txBody>
      </p:sp>
    </p:spTree>
    <p:extLst>
      <p:ext uri="{BB962C8B-B14F-4D97-AF65-F5344CB8AC3E}">
        <p14:creationId xmlns:p14="http://schemas.microsoft.com/office/powerpoint/2010/main" val="595432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During this task, you ask, “What strategy or set of strategies is best for my program?” You will focus on the right and realistic strategies for your specific program. Because this is individualized to your program, your strategy may differ from others. Would anyone like to share what they would do for our goal examples?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44</a:t>
            </a:fld>
            <a:endParaRPr lang="en-US"/>
          </a:p>
        </p:txBody>
      </p:sp>
    </p:spTree>
    <p:extLst>
      <p:ext uri="{BB962C8B-B14F-4D97-AF65-F5344CB8AC3E}">
        <p14:creationId xmlns:p14="http://schemas.microsoft.com/office/powerpoint/2010/main" val="6569106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During this task, you will organize your strategies into a plan of action. While this task begins during the session, it can be addressed once you have returned to your operations, and you can modify your plan to meet your individual needs. What are strategies that we could incorporate to reach our goals? How can you organize your strategies into a plan of action? Would anyone like to share?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45</a:t>
            </a:fld>
            <a:endParaRPr lang="en-US"/>
          </a:p>
        </p:txBody>
      </p:sp>
    </p:spTree>
    <p:extLst>
      <p:ext uri="{BB962C8B-B14F-4D97-AF65-F5344CB8AC3E}">
        <p14:creationId xmlns:p14="http://schemas.microsoft.com/office/powerpoint/2010/main" val="37290849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related to Stage 3?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46</a:t>
            </a:fld>
            <a:endParaRPr lang="en-US"/>
          </a:p>
        </p:txBody>
      </p:sp>
    </p:spTree>
    <p:extLst>
      <p:ext uri="{BB962C8B-B14F-4D97-AF65-F5344CB8AC3E}">
        <p14:creationId xmlns:p14="http://schemas.microsoft.com/office/powerpoint/2010/main" val="39898431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During this Stage, you will develop your action plan using SMART goals. You will take this action plan back into your operation and implement it.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47</a:t>
            </a:fld>
            <a:endParaRPr lang="en-US"/>
          </a:p>
        </p:txBody>
      </p:sp>
    </p:spTree>
    <p:extLst>
      <p:ext uri="{BB962C8B-B14F-4D97-AF65-F5344CB8AC3E}">
        <p14:creationId xmlns:p14="http://schemas.microsoft.com/office/powerpoint/2010/main" val="26209502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Developing an action plan can help turn your vision into reality. It can be as simple or complex as you wish. The most crucial factor is that it is individualized to meet your program needs. Let’s talk about SMART goals.</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48</a:t>
            </a:fld>
            <a:endParaRPr lang="en-US"/>
          </a:p>
        </p:txBody>
      </p:sp>
    </p:spTree>
    <p:extLst>
      <p:ext uri="{BB962C8B-B14F-4D97-AF65-F5344CB8AC3E}">
        <p14:creationId xmlns:p14="http://schemas.microsoft.com/office/powerpoint/2010/main" val="9490197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What are SMART goals? What are SMART goals? A S.M.A.R.T. goal is specific, measurable, achievable, relevant, and time-bound.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49</a:t>
            </a:fld>
            <a:endParaRPr lang="en-US"/>
          </a:p>
        </p:txBody>
      </p:sp>
    </p:spTree>
    <p:extLst>
      <p:ext uri="{BB962C8B-B14F-4D97-AF65-F5344CB8AC3E}">
        <p14:creationId xmlns:p14="http://schemas.microsoft.com/office/powerpoint/2010/main" val="33603553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Goals should be simplistically written and clearly define what you will do. What will be accomplished? What actions will you take? Answer the “W” questions: who, what, when, where, which, and why. Consider who needs to be involved to achieve the goal. What do you need to accomplish? When sets the time frame. If there’s a location or relevant event that applies to your goal, identify it. Which obstacles, requirements, or pre-work will need to be done? Why is this goal important?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50</a:t>
            </a:fld>
            <a:endParaRPr lang="en-US"/>
          </a:p>
        </p:txBody>
      </p:sp>
    </p:spTree>
    <p:extLst>
      <p:ext uri="{BB962C8B-B14F-4D97-AF65-F5344CB8AC3E}">
        <p14:creationId xmlns:p14="http://schemas.microsoft.com/office/powerpoint/2010/main" val="34777966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Goals can be quantified to a determined amount of a specified unit, an indicator of progress. What data will measure the goal? How will you know that it’s been accomplished? What’s your proof? There should be a source of information to measure or determine whether a goal has been achieved. Measurement methods can be quantitative (productivity results, money saved, etc.) and qualitative (surveys, testimonials, etc.).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51</a:t>
            </a:fld>
            <a:endParaRPr lang="en-US"/>
          </a:p>
        </p:txBody>
      </p:sp>
    </p:spTree>
    <p:extLst>
      <p:ext uri="{BB962C8B-B14F-4D97-AF65-F5344CB8AC3E}">
        <p14:creationId xmlns:p14="http://schemas.microsoft.com/office/powerpoint/2010/main" val="40651396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Goals state what results can realistically be achieved, given available resources, but may stretch the team. Is the goal doable? Do you have the necessary skills and resources? Remember that goals are meant to inspire and motivate you, not overwhelm or discourage you. Focus on how to accomplish the goal, the tools/skills needed, and how to attain them if you don’t have the tools/skills required.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52</a:t>
            </a:fld>
            <a:endParaRPr lang="en-US"/>
          </a:p>
        </p:txBody>
      </p:sp>
    </p:spTree>
    <p:extLst>
      <p:ext uri="{BB962C8B-B14F-4D97-AF65-F5344CB8AC3E}">
        <p14:creationId xmlns:p14="http://schemas.microsoft.com/office/powerpoint/2010/main" val="16356966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Goals must be ones that you are willing and able to work on and must be based on current and forecasted needs. How does the goal align with broader goals? Why is the result important to me? Does it make sense in your program?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53</a:t>
            </a:fld>
            <a:endParaRPr lang="en-US"/>
          </a:p>
        </p:txBody>
      </p:sp>
    </p:spTree>
    <p:extLst>
      <p:ext uri="{BB962C8B-B14F-4D97-AF65-F5344CB8AC3E}">
        <p14:creationId xmlns:p14="http://schemas.microsoft.com/office/powerpoint/2010/main" val="16328752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Goals should be linked to a timeframe that creates a practical sense of urgency. Anyone can set goals, but if they lack realistic timing, you won’t succeed. Consider the goal deadline and what can be accomplished within that time. What is the time frame for achieving the goal? Is it short-term or long-term? Providing time constraints also creates a sense of urgency.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54</a:t>
            </a:fld>
            <a:endParaRPr lang="en-US"/>
          </a:p>
        </p:txBody>
      </p:sp>
    </p:spTree>
    <p:extLst>
      <p:ext uri="{BB962C8B-B14F-4D97-AF65-F5344CB8AC3E}">
        <p14:creationId xmlns:p14="http://schemas.microsoft.com/office/powerpoint/2010/main" val="2415010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Focusing on the results, not the tasks ahead, is essential. Be specific in goal setting and clear enough so you will be able to measure success. Consider a few high-level goals.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55</a:t>
            </a:fld>
            <a:endParaRPr lang="en-US"/>
          </a:p>
        </p:txBody>
      </p:sp>
    </p:spTree>
    <p:extLst>
      <p:ext uri="{BB962C8B-B14F-4D97-AF65-F5344CB8AC3E}">
        <p14:creationId xmlns:p14="http://schemas.microsoft.com/office/powerpoint/2010/main" val="3762645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After each self-evaluation, you will find an Action Plan specific to that functional area. This is where you will consider what resources you will need to achieve your goal, how it affects the competencies, knowledge, and skills related to the functional area, and a completion date. This action plan is also found in your Participant’s Workbook. Each action plan will be your own to modify or update as needed. </a:t>
            </a:r>
          </a:p>
          <a:p>
            <a:r>
              <a:rPr lang="en-US" sz="1800" b="1" i="0" u="none" strike="noStrike" baseline="0" dirty="0">
                <a:solidFill>
                  <a:srgbClr val="000000"/>
                </a:solidFill>
                <a:latin typeface="Arial" panose="020B0604020202020204" pitchFamily="34" charset="0"/>
              </a:rPr>
              <a:t>Activity: Creating a SMART Goal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use the example to create a SMART goal.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Let’s work together on creating a SMART Goal. Based on the previous goal examples, how can we make this a SMART goal? Using your Participant’s Workbook, answer the following questions for the goal examples.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time to complete the worksheet.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56</a:t>
            </a:fld>
            <a:endParaRPr lang="en-US"/>
          </a:p>
        </p:txBody>
      </p:sp>
    </p:spTree>
    <p:extLst>
      <p:ext uri="{BB962C8B-B14F-4D97-AF65-F5344CB8AC3E}">
        <p14:creationId xmlns:p14="http://schemas.microsoft.com/office/powerpoint/2010/main" val="10300421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What are your suggestions for the goal examples? Goal 1: Ask for family input. Goal 2: Meet with other family child care programs. Goal 3: Taste-test new recipes. What can we add to these goals? You can unmute your mic or place your responses in the chat.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Those are all great responses.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57</a:t>
            </a:fld>
            <a:endParaRPr lang="en-US"/>
          </a:p>
        </p:txBody>
      </p:sp>
    </p:spTree>
    <p:extLst>
      <p:ext uri="{BB962C8B-B14F-4D97-AF65-F5344CB8AC3E}">
        <p14:creationId xmlns:p14="http://schemas.microsoft.com/office/powerpoint/2010/main" val="21869103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1" u="none" strike="noStrike" baseline="0" dirty="0">
                <a:solidFill>
                  <a:srgbClr val="000000"/>
                </a:solidFill>
                <a:latin typeface="Arial" panose="020B0604020202020204" pitchFamily="34" charset="0"/>
              </a:rPr>
              <a:t>“Goal 1: By the end of the year, I will ask for family input using surveys for new recipe ideas to incorporate into my menus. Goal 2: By the end of the year, I will meet with other family child care programs to exchange recipe ideas to incorporate into my menus. Goal 3: By the end of each season, I will taste-test new recipes with children to see which foods they prefer and serve them on the new seasonal menu.”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58</a:t>
            </a:fld>
            <a:endParaRPr lang="en-US"/>
          </a:p>
        </p:txBody>
      </p:sp>
    </p:spTree>
    <p:extLst>
      <p:ext uri="{BB962C8B-B14F-4D97-AF65-F5344CB8AC3E}">
        <p14:creationId xmlns:p14="http://schemas.microsoft.com/office/powerpoint/2010/main" val="22241964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Are there any questions about the Action Plan and SMART goals?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ask any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59</a:t>
            </a:fld>
            <a:endParaRPr lang="en-US"/>
          </a:p>
        </p:txBody>
      </p:sp>
    </p:spTree>
    <p:extLst>
      <p:ext uri="{BB962C8B-B14F-4D97-AF65-F5344CB8AC3E}">
        <p14:creationId xmlns:p14="http://schemas.microsoft.com/office/powerpoint/2010/main" val="5048220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We have discussed a lot of information in a brief period. We will continue to discuss the SMART goals during each session. There will be many opportunities for you to ask questions and gather insight from each other. We are excited about this new adventure with you. The training outline is in your Participant’s Workbook. We will meet again to start the first functional area. In the meantime, if you have any questions, please reach out.</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60</a:t>
            </a:fld>
            <a:endParaRPr lang="en-US"/>
          </a:p>
        </p:txBody>
      </p:sp>
    </p:spTree>
    <p:extLst>
      <p:ext uri="{BB962C8B-B14F-4D97-AF65-F5344CB8AC3E}">
        <p14:creationId xmlns:p14="http://schemas.microsoft.com/office/powerpoint/2010/main" val="28697544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covers Functional Area I: Administration.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administration, focusing on effective organizational leadership through financial and human resources management. Participants will identify and apply successful techniques for accountable financial management, policy and procedures guidance, and efficient allocation of resources. Participants will develop the ability to identify and analyze administration-related program issues. Participants will develop two strategies to address administration challenges.</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62</a:t>
            </a:fld>
            <a:endParaRPr lang="en-US"/>
          </a:p>
        </p:txBody>
      </p:sp>
    </p:spTree>
    <p:extLst>
      <p:ext uri="{BB962C8B-B14F-4D97-AF65-F5344CB8AC3E}">
        <p14:creationId xmlns:p14="http://schemas.microsoft.com/office/powerpoint/2010/main" val="1601741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I is Administration. It is defined as the process of providing organizational leadership through managing financial and human resources (including accountable management of finances and providing policy and procedures guidance). This section’s core competencies, knowledge, and skills are centered on program oversight.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63</a:t>
            </a:fld>
            <a:endParaRPr lang="en-US"/>
          </a:p>
        </p:txBody>
      </p:sp>
    </p:spTree>
    <p:extLst>
      <p:ext uri="{BB962C8B-B14F-4D97-AF65-F5344CB8AC3E}">
        <p14:creationId xmlns:p14="http://schemas.microsoft.com/office/powerpoint/2010/main" val="40049071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64</a:t>
            </a:fld>
            <a:endParaRPr lang="en-US"/>
          </a:p>
        </p:txBody>
      </p:sp>
    </p:spTree>
    <p:extLst>
      <p:ext uri="{BB962C8B-B14F-4D97-AF65-F5344CB8AC3E}">
        <p14:creationId xmlns:p14="http://schemas.microsoft.com/office/powerpoint/2010/main" val="20875933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65</a:t>
            </a:fld>
            <a:endParaRPr lang="en-US"/>
          </a:p>
        </p:txBody>
      </p:sp>
    </p:spTree>
    <p:extLst>
      <p:ext uri="{BB962C8B-B14F-4D97-AF65-F5344CB8AC3E}">
        <p14:creationId xmlns:p14="http://schemas.microsoft.com/office/powerpoint/2010/main" val="36173732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66</a:t>
            </a:fld>
            <a:endParaRPr lang="en-US"/>
          </a:p>
        </p:txBody>
      </p:sp>
    </p:spTree>
    <p:extLst>
      <p:ext uri="{BB962C8B-B14F-4D97-AF65-F5344CB8AC3E}">
        <p14:creationId xmlns:p14="http://schemas.microsoft.com/office/powerpoint/2010/main" val="41053417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67</a:t>
            </a:fld>
            <a:endParaRPr lang="en-US"/>
          </a:p>
        </p:txBody>
      </p:sp>
    </p:spTree>
    <p:extLst>
      <p:ext uri="{BB962C8B-B14F-4D97-AF65-F5344CB8AC3E}">
        <p14:creationId xmlns:p14="http://schemas.microsoft.com/office/powerpoint/2010/main" val="608692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6287D-479D-52C9-0288-CCDE4C434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51714-D999-6109-CF7E-DD7CE6C2B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C045F-DF07-A277-012E-4D3F67F652A1}"/>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AC9A7078-D60C-AC58-1630-8B306EDD6FBA}"/>
              </a:ext>
            </a:extLst>
          </p:cNvPr>
          <p:cNvSpPr>
            <a:spLocks noGrp="1"/>
          </p:cNvSpPr>
          <p:nvPr>
            <p:ph type="sldNum" sz="quarter" idx="5"/>
          </p:nvPr>
        </p:nvSpPr>
        <p:spPr/>
        <p:txBody>
          <a:bodyPr/>
          <a:lstStyle/>
          <a:p>
            <a:fld id="{18D0C64F-BB4A-4055-8AA4-17F5C175925C}" type="slidenum">
              <a:rPr lang="en-US" smtClean="0"/>
              <a:t>68</a:t>
            </a:fld>
            <a:endParaRPr lang="en-US"/>
          </a:p>
        </p:txBody>
      </p:sp>
    </p:spTree>
    <p:extLst>
      <p:ext uri="{BB962C8B-B14F-4D97-AF65-F5344CB8AC3E}">
        <p14:creationId xmlns:p14="http://schemas.microsoft.com/office/powerpoint/2010/main" val="7685193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31AE0-E01E-B667-B5DF-4EA08A855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E2F5F-AB29-3E25-CFFF-B84BE13F8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0A86E-CEE0-EA36-EF0D-CDAA612E0670}"/>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a:extLst>
              <a:ext uri="{FF2B5EF4-FFF2-40B4-BE49-F238E27FC236}">
                <a16:creationId xmlns:a16="http://schemas.microsoft.com/office/drawing/2014/main" id="{0F176F07-E402-26F2-98E0-DCA8AD2C1BC8}"/>
              </a:ext>
            </a:extLst>
          </p:cNvPr>
          <p:cNvSpPr>
            <a:spLocks noGrp="1"/>
          </p:cNvSpPr>
          <p:nvPr>
            <p:ph type="sldNum" sz="quarter" idx="5"/>
          </p:nvPr>
        </p:nvSpPr>
        <p:spPr/>
        <p:txBody>
          <a:bodyPr/>
          <a:lstStyle/>
          <a:p>
            <a:fld id="{18D0C64F-BB4A-4055-8AA4-17F5C175925C}" type="slidenum">
              <a:rPr lang="en-US" smtClean="0"/>
              <a:t>69</a:t>
            </a:fld>
            <a:endParaRPr lang="en-US"/>
          </a:p>
        </p:txBody>
      </p:sp>
    </p:spTree>
    <p:extLst>
      <p:ext uri="{BB962C8B-B14F-4D97-AF65-F5344CB8AC3E}">
        <p14:creationId xmlns:p14="http://schemas.microsoft.com/office/powerpoint/2010/main" val="29411059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30ABE-10E3-8415-016D-6942B987B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6C9B9-4AC0-856D-C643-1AB995E40D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C57A51-2907-3BE5-0F61-63BEEE7DFDB5}"/>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Current Resources on Administration in the CACFP:</a:t>
            </a: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3"/>
              </a:rPr>
              <a:t>https://www.fns.usda.gov/cacfp/financial-management-cacfp</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4"/>
              </a:rPr>
              <a:t>https://www.fns.usda.gov/cacfp/handbooks</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5"/>
              </a:rPr>
              <a:t>https://www.fns.usda.gov/tn/cacfp/trainers-tools/feeding-infants/supporting-breastfeeding-mothers</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6"/>
              </a:rPr>
              <a:t>https://www.cacfp.org/2022/07/29/meal-pattern-minute-creating-a-breastfeeding-friendly-environment/</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7"/>
              </a:rPr>
              <a:t>https://theicn.org/cacfp-itrain-simple-lesson-plans/training-scripts/Creating-a-Breasfeeding-Friendly-Environment.pdf</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8"/>
              </a:rPr>
              <a:t>https://www.cacfp.org/2023/06/17/meal-pattern-minute-breastfeeding/</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9"/>
              </a:rPr>
              <a:t>https://ksbreastfeeding.org/wp-content/uploads/2024/04/Creating-a-BF-Friendly-Environment.pdf</a:t>
            </a:r>
            <a:endParaRPr lang="en-US" sz="1800" dirty="0">
              <a:effectLst/>
              <a:latin typeface="Calibri,Helvetica,sans-serif,EmojiFont,Apple Color Emoji,Segoe UI Emoji,NotoColorEmoji,Segoe UI Symbol,Android Emoji,EmojiSymbols"/>
            </a:endParaRPr>
          </a:p>
          <a:p>
            <a:pPr>
              <a:buFont typeface="Arial" panose="020B0604020202020204" pitchFamily="34" charset="0"/>
              <a:buChar char="•"/>
            </a:pPr>
            <a:r>
              <a:rPr lang="en-US" sz="1800" dirty="0">
                <a:effectLst/>
                <a:latin typeface="Calibri,Helvetica,sans-serif,EmojiFont,Apple Color Emoji,Segoe UI Emoji,NotoColorEmoji,Segoe UI Symbol,Android Emoji,EmojiSymbols"/>
                <a:hlinkClick r:id="rId10"/>
              </a:rPr>
              <a:t>https://theicn.org/cacfp/</a:t>
            </a:r>
            <a:br>
              <a:rPr lang="en-US" sz="1800" dirty="0">
                <a:effectLst/>
                <a:latin typeface="Calibri,Helvetica,sans-serif,EmojiFont,Apple Color Emoji,Segoe UI Emoji,NotoColorEmoji,Segoe UI Symbol,Android Emoji,EmojiSymbols"/>
              </a:rPr>
            </a:br>
            <a:endParaRPr lang="en-US" sz="1800" dirty="0">
              <a:effectLst/>
              <a:latin typeface="Calibri,Helvetica,sans-serif,EmojiFont,Apple Color Emoji,Segoe UI Emoji,NotoColorEmoji,Segoe UI Symbol,Android Emoji,EmojiSymbols"/>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D8A40A88-85E2-5FD8-60D9-368C2DFE2D7F}"/>
              </a:ext>
            </a:extLst>
          </p:cNvPr>
          <p:cNvSpPr>
            <a:spLocks noGrp="1"/>
          </p:cNvSpPr>
          <p:nvPr>
            <p:ph type="sldNum" sz="quarter" idx="5"/>
          </p:nvPr>
        </p:nvSpPr>
        <p:spPr/>
        <p:txBody>
          <a:bodyPr/>
          <a:lstStyle/>
          <a:p>
            <a:fld id="{18D0C64F-BB4A-4055-8AA4-17F5C175925C}" type="slidenum">
              <a:rPr lang="en-US" smtClean="0"/>
              <a:t>70</a:t>
            </a:fld>
            <a:endParaRPr lang="en-US"/>
          </a:p>
        </p:txBody>
      </p:sp>
    </p:spTree>
    <p:extLst>
      <p:ext uri="{BB962C8B-B14F-4D97-AF65-F5344CB8AC3E}">
        <p14:creationId xmlns:p14="http://schemas.microsoft.com/office/powerpoint/2010/main" val="41217194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covers Functional Area II: Procurement.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procurement, focusing on ensuring the availability of adequate quantities of food and supplies to sustain food service operations. Participants will identify and apply innovative approaches for efficient procurement, including sourcing, negotiation, and quality assurance strategies. Participants will develop the ability to identify and analyze procurement-related program issues. Participants will develop two strategies to address procurement challenges. </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72</a:t>
            </a:fld>
            <a:endParaRPr lang="en-US"/>
          </a:p>
        </p:txBody>
      </p:sp>
    </p:spTree>
    <p:extLst>
      <p:ext uri="{BB962C8B-B14F-4D97-AF65-F5344CB8AC3E}">
        <p14:creationId xmlns:p14="http://schemas.microsoft.com/office/powerpoint/2010/main" val="42287234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II is Procurement. It is defined as ensuring that foods and supplies are available in sufficient quantities to maintain food service operations. The core competencies, knowledge, and skills represented in this section form the basis for managing goods for the provision of meal service to CACFP participants.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73</a:t>
            </a:fld>
            <a:endParaRPr lang="en-US"/>
          </a:p>
        </p:txBody>
      </p:sp>
    </p:spTree>
    <p:extLst>
      <p:ext uri="{BB962C8B-B14F-4D97-AF65-F5344CB8AC3E}">
        <p14:creationId xmlns:p14="http://schemas.microsoft.com/office/powerpoint/2010/main" val="9710026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1EDBE-CDE2-631F-7284-B3E4CCB87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EADA0-0436-E3FB-1568-0352D7BF7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E8EF0-B488-8603-B373-8326D70DEE48}"/>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a:extLst>
              <a:ext uri="{FF2B5EF4-FFF2-40B4-BE49-F238E27FC236}">
                <a16:creationId xmlns:a16="http://schemas.microsoft.com/office/drawing/2014/main" id="{59AAE6F1-2343-4B44-A03F-C9850D38ECD8}"/>
              </a:ext>
            </a:extLst>
          </p:cNvPr>
          <p:cNvSpPr>
            <a:spLocks noGrp="1"/>
          </p:cNvSpPr>
          <p:nvPr>
            <p:ph type="sldNum" sz="quarter" idx="5"/>
          </p:nvPr>
        </p:nvSpPr>
        <p:spPr/>
        <p:txBody>
          <a:bodyPr/>
          <a:lstStyle/>
          <a:p>
            <a:fld id="{18D0C64F-BB4A-4055-8AA4-17F5C175925C}" type="slidenum">
              <a:rPr lang="en-US" smtClean="0"/>
              <a:t>74</a:t>
            </a:fld>
            <a:endParaRPr lang="en-US"/>
          </a:p>
        </p:txBody>
      </p:sp>
    </p:spTree>
    <p:extLst>
      <p:ext uri="{BB962C8B-B14F-4D97-AF65-F5344CB8AC3E}">
        <p14:creationId xmlns:p14="http://schemas.microsoft.com/office/powerpoint/2010/main" val="4275504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F094B-C251-2880-8EFF-0E84C5B6E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4FDF6-4DD7-3758-C554-B5A5C97DA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4C7F4-BA36-BD14-2857-61C4CA7CA0E4}"/>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a:extLst>
              <a:ext uri="{FF2B5EF4-FFF2-40B4-BE49-F238E27FC236}">
                <a16:creationId xmlns:a16="http://schemas.microsoft.com/office/drawing/2014/main" id="{3982A13E-3395-ACE6-4646-C7E102985948}"/>
              </a:ext>
            </a:extLst>
          </p:cNvPr>
          <p:cNvSpPr>
            <a:spLocks noGrp="1"/>
          </p:cNvSpPr>
          <p:nvPr>
            <p:ph type="sldNum" sz="quarter" idx="5"/>
          </p:nvPr>
        </p:nvSpPr>
        <p:spPr/>
        <p:txBody>
          <a:bodyPr/>
          <a:lstStyle/>
          <a:p>
            <a:fld id="{18D0C64F-BB4A-4055-8AA4-17F5C175925C}" type="slidenum">
              <a:rPr lang="en-US" smtClean="0"/>
              <a:t>75</a:t>
            </a:fld>
            <a:endParaRPr lang="en-US"/>
          </a:p>
        </p:txBody>
      </p:sp>
    </p:spTree>
    <p:extLst>
      <p:ext uri="{BB962C8B-B14F-4D97-AF65-F5344CB8AC3E}">
        <p14:creationId xmlns:p14="http://schemas.microsoft.com/office/powerpoint/2010/main" val="37021395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8B00A-6713-3D87-A04B-6410AB215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EA0A10-BF2B-0C3C-2147-1DEC03E4C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C5998-D283-8DA7-DDD0-83001EE9C7E6}"/>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a:extLst>
              <a:ext uri="{FF2B5EF4-FFF2-40B4-BE49-F238E27FC236}">
                <a16:creationId xmlns:a16="http://schemas.microsoft.com/office/drawing/2014/main" id="{500D7C56-1DA1-C86C-FBE7-F3548CDD8373}"/>
              </a:ext>
            </a:extLst>
          </p:cNvPr>
          <p:cNvSpPr>
            <a:spLocks noGrp="1"/>
          </p:cNvSpPr>
          <p:nvPr>
            <p:ph type="sldNum" sz="quarter" idx="5"/>
          </p:nvPr>
        </p:nvSpPr>
        <p:spPr/>
        <p:txBody>
          <a:bodyPr/>
          <a:lstStyle/>
          <a:p>
            <a:fld id="{18D0C64F-BB4A-4055-8AA4-17F5C175925C}" type="slidenum">
              <a:rPr lang="en-US" smtClean="0"/>
              <a:t>76</a:t>
            </a:fld>
            <a:endParaRPr lang="en-US"/>
          </a:p>
        </p:txBody>
      </p:sp>
    </p:spTree>
    <p:extLst>
      <p:ext uri="{BB962C8B-B14F-4D97-AF65-F5344CB8AC3E}">
        <p14:creationId xmlns:p14="http://schemas.microsoft.com/office/powerpoint/2010/main" val="26577007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55544-0C89-966E-5088-C05F745E9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0D336-4F5C-A849-803D-684F7FD57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59057-C3A9-6B43-40E5-14ECEF56DA31}"/>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a:extLst>
              <a:ext uri="{FF2B5EF4-FFF2-40B4-BE49-F238E27FC236}">
                <a16:creationId xmlns:a16="http://schemas.microsoft.com/office/drawing/2014/main" id="{C248E539-D71C-350E-EF16-3576512F68A1}"/>
              </a:ext>
            </a:extLst>
          </p:cNvPr>
          <p:cNvSpPr>
            <a:spLocks noGrp="1"/>
          </p:cNvSpPr>
          <p:nvPr>
            <p:ph type="sldNum" sz="quarter" idx="5"/>
          </p:nvPr>
        </p:nvSpPr>
        <p:spPr/>
        <p:txBody>
          <a:bodyPr/>
          <a:lstStyle/>
          <a:p>
            <a:fld id="{18D0C64F-BB4A-4055-8AA4-17F5C175925C}" type="slidenum">
              <a:rPr lang="en-US" smtClean="0"/>
              <a:t>77</a:t>
            </a:fld>
            <a:endParaRPr lang="en-US"/>
          </a:p>
        </p:txBody>
      </p:sp>
    </p:spTree>
    <p:extLst>
      <p:ext uri="{BB962C8B-B14F-4D97-AF65-F5344CB8AC3E}">
        <p14:creationId xmlns:p14="http://schemas.microsoft.com/office/powerpoint/2010/main" val="13840811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C6BF6-BA17-0EDE-94EE-A25C38780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53A5E8-1075-5514-20DD-6495EC69A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A90B4-45DD-E7D0-C077-72EA252C62A8}"/>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5AB6D46B-2D2B-6E49-0716-D76C8709F60B}"/>
              </a:ext>
            </a:extLst>
          </p:cNvPr>
          <p:cNvSpPr>
            <a:spLocks noGrp="1"/>
          </p:cNvSpPr>
          <p:nvPr>
            <p:ph type="sldNum" sz="quarter" idx="5"/>
          </p:nvPr>
        </p:nvSpPr>
        <p:spPr/>
        <p:txBody>
          <a:bodyPr/>
          <a:lstStyle/>
          <a:p>
            <a:fld id="{18D0C64F-BB4A-4055-8AA4-17F5C175925C}" type="slidenum">
              <a:rPr lang="en-US" smtClean="0"/>
              <a:t>78</a:t>
            </a:fld>
            <a:endParaRPr lang="en-US"/>
          </a:p>
        </p:txBody>
      </p:sp>
    </p:spTree>
    <p:extLst>
      <p:ext uri="{BB962C8B-B14F-4D97-AF65-F5344CB8AC3E}">
        <p14:creationId xmlns:p14="http://schemas.microsoft.com/office/powerpoint/2010/main" val="11429538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79</a:t>
            </a:fld>
            <a:endParaRPr lang="en-US"/>
          </a:p>
        </p:txBody>
      </p:sp>
    </p:spTree>
    <p:extLst>
      <p:ext uri="{BB962C8B-B14F-4D97-AF65-F5344CB8AC3E}">
        <p14:creationId xmlns:p14="http://schemas.microsoft.com/office/powerpoint/2010/main" val="3940729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90F1-5076-C7C3-3A9D-D02F1B291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2D178-D006-E276-B165-6C1169427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5CE1D-D3B9-0149-4D6B-C6310D45F741}"/>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pPr rtl="0"/>
            <a:r>
              <a:rPr lang="en-US" sz="1800" dirty="0">
                <a:solidFill>
                  <a:srgbClr val="000000"/>
                </a:solidFill>
                <a:effectLst/>
                <a:latin typeface="Calibri" panose="020F0502020204030204" pitchFamily="34" charset="0"/>
              </a:rPr>
              <a:t>Additional information for </a:t>
            </a:r>
            <a:r>
              <a:rPr lang="en-US" sz="1800" dirty="0" err="1">
                <a:solidFill>
                  <a:srgbClr val="000000"/>
                </a:solidFill>
                <a:effectLst/>
                <a:latin typeface="Calibri" panose="020F0502020204030204" pitchFamily="34" charset="0"/>
              </a:rPr>
              <a:t>followup</a:t>
            </a:r>
            <a:r>
              <a:rPr lang="en-US" sz="1800" dirty="0">
                <a:solidFill>
                  <a:srgbClr val="000000"/>
                </a:solidFill>
                <a:effectLst/>
                <a:latin typeface="Calibri" panose="020F0502020204030204" pitchFamily="34" charset="0"/>
              </a:rPr>
              <a:t>:</a:t>
            </a:r>
          </a:p>
          <a:p>
            <a:pPr rtl="0"/>
            <a:endParaRPr lang="en-US" sz="1800" dirty="0">
              <a:solidFill>
                <a:srgbClr val="000000"/>
              </a:solidFill>
              <a:effectLst/>
              <a:latin typeface="Calibri" panose="020F0502020204030204" pitchFamily="34" charset="0"/>
            </a:endParaRPr>
          </a:p>
          <a:p>
            <a:pPr rtl="0"/>
            <a:r>
              <a:rPr lang="en-US" sz="1800" dirty="0">
                <a:solidFill>
                  <a:srgbClr val="000000"/>
                </a:solidFill>
                <a:effectLst/>
                <a:latin typeface="Calibri" panose="020F0502020204030204" pitchFamily="34" charset="0"/>
              </a:rPr>
              <a:t>The CACFP allows family child care providers to use a variety of methods to procure goods and services for meals and snacks. These methods include small purchases, competitive bids, and negotiation.</a:t>
            </a:r>
          </a:p>
          <a:p>
            <a:pPr rtl="0"/>
            <a:endParaRPr lang="en-US" sz="1800" dirty="0">
              <a:solidFill>
                <a:srgbClr val="000000"/>
              </a:solidFill>
              <a:effectLst/>
              <a:latin typeface="Calibri" panose="020F0502020204030204" pitchFamily="34" charset="0"/>
            </a:endParaRPr>
          </a:p>
          <a:p>
            <a:pPr rtl="0"/>
            <a:r>
              <a:rPr lang="en-US" sz="1800" dirty="0">
                <a:solidFill>
                  <a:srgbClr val="000000"/>
                </a:solidFill>
                <a:effectLst/>
                <a:latin typeface="Calibri" panose="020F0502020204030204" pitchFamily="34" charset="0"/>
              </a:rPr>
              <a:t>Small purchases:</a:t>
            </a:r>
          </a:p>
          <a:p>
            <a:pPr rtl="0">
              <a:buFont typeface="Arial" panose="020B0604020202020204" pitchFamily="34" charset="0"/>
              <a:buChar char="•"/>
            </a:pPr>
            <a:r>
              <a:rPr lang="en-US" sz="1800" dirty="0">
                <a:solidFill>
                  <a:srgbClr val="000000"/>
                </a:solidFill>
                <a:effectLst/>
                <a:latin typeface="Calibri" panose="020F0502020204030204" pitchFamily="34" charset="0"/>
              </a:rPr>
              <a:t>Used for items that cost less than $25k a year</a:t>
            </a:r>
          </a:p>
          <a:p>
            <a:pPr rtl="0">
              <a:buFont typeface="Arial" panose="020B0604020202020204" pitchFamily="34" charset="0"/>
              <a:buChar char="•"/>
            </a:pPr>
            <a:r>
              <a:rPr lang="en-US" sz="1800" dirty="0">
                <a:solidFill>
                  <a:srgbClr val="000000"/>
                </a:solidFill>
                <a:effectLst/>
                <a:latin typeface="Calibri" panose="020F0502020204030204" pitchFamily="34" charset="0"/>
              </a:rPr>
              <a:t>includes canned goods, meats, and audit services</a:t>
            </a:r>
          </a:p>
          <a:p>
            <a:pPr rtl="0">
              <a:buFont typeface="Arial" panose="020B0604020202020204" pitchFamily="34" charset="0"/>
              <a:buChar char="•"/>
            </a:pPr>
            <a:r>
              <a:rPr lang="en-US" sz="1800" dirty="0">
                <a:solidFill>
                  <a:srgbClr val="000000"/>
                </a:solidFill>
                <a:effectLst/>
                <a:latin typeface="Calibri" panose="020F0502020204030204" pitchFamily="34" charset="0"/>
              </a:rPr>
              <a:t>involves developing a description of the items, listing selection criteria, and contacting potential suppliers</a:t>
            </a:r>
          </a:p>
          <a:p>
            <a:pPr rtl="0"/>
            <a:br>
              <a:rPr lang="en-US" sz="1800" dirty="0">
                <a:solidFill>
                  <a:srgbClr val="000000"/>
                </a:solidFill>
                <a:effectLst/>
                <a:latin typeface="Calibri" panose="020F0502020204030204" pitchFamily="34" charset="0"/>
              </a:rPr>
            </a:br>
            <a:r>
              <a:rPr lang="en-US" sz="1800" dirty="0">
                <a:solidFill>
                  <a:srgbClr val="000000"/>
                </a:solidFill>
                <a:effectLst/>
                <a:latin typeface="Calibri" panose="020F0502020204030204" pitchFamily="34" charset="0"/>
              </a:rPr>
              <a:t>Local procurement:</a:t>
            </a:r>
          </a:p>
          <a:p>
            <a:pPr rtl="0">
              <a:buFont typeface="Arial" panose="020B0604020202020204" pitchFamily="34" charset="0"/>
              <a:buChar char="•"/>
            </a:pPr>
            <a:r>
              <a:rPr lang="en-US" sz="1800" dirty="0">
                <a:solidFill>
                  <a:srgbClr val="000000"/>
                </a:solidFill>
                <a:effectLst/>
                <a:latin typeface="Calibri" panose="020F0502020204030204" pitchFamily="34" charset="0"/>
              </a:rPr>
              <a:t>CACFP funds can be used to buy food from farmers, farmers' markets, food hubs, grocery stories, food co-ops, CSAs and gardens. Consider using local foods donated from local gardens or farms.</a:t>
            </a:r>
          </a:p>
          <a:p>
            <a:pPr rtl="0">
              <a:buFont typeface="Arial" panose="020B0604020202020204" pitchFamily="34" charset="0"/>
              <a:buChar char="•"/>
            </a:pPr>
            <a:r>
              <a:rPr lang="en-US" sz="1800" dirty="0">
                <a:solidFill>
                  <a:srgbClr val="000000"/>
                </a:solidFill>
                <a:effectLst/>
                <a:latin typeface="Calibri" panose="020F0502020204030204" pitchFamily="34" charset="0"/>
              </a:rPr>
              <a:t>The USDA Farm to School Grant Program can help CACFP operators integrate local foods into their programs.</a:t>
            </a:r>
          </a:p>
          <a:p>
            <a:pPr rtl="0"/>
            <a:br>
              <a:rPr lang="en-US" sz="1800" dirty="0">
                <a:solidFill>
                  <a:srgbClr val="000000"/>
                </a:solidFill>
                <a:effectLst/>
                <a:latin typeface="Calibri" panose="020F0502020204030204" pitchFamily="34" charset="0"/>
              </a:rPr>
            </a:br>
            <a:r>
              <a:rPr lang="en-US" sz="1800" dirty="0">
                <a:solidFill>
                  <a:srgbClr val="000000"/>
                </a:solidFill>
                <a:effectLst/>
                <a:latin typeface="Calibri" panose="020F0502020204030204" pitchFamily="34" charset="0"/>
              </a:rPr>
              <a:t>Local foods:</a:t>
            </a:r>
          </a:p>
          <a:p>
            <a:pPr rtl="0">
              <a:buFont typeface="Arial" panose="020B0604020202020204" pitchFamily="34" charset="0"/>
              <a:buChar char="•"/>
            </a:pPr>
            <a:r>
              <a:rPr lang="en-US" sz="1800" dirty="0">
                <a:solidFill>
                  <a:srgbClr val="000000"/>
                </a:solidFill>
                <a:effectLst/>
                <a:latin typeface="Calibri" panose="020F0502020204030204" pitchFamily="34" charset="0"/>
              </a:rPr>
              <a:t>locally purchased meat, poultry, eggs, and dairy products: only use items for meals prepared for enrolled children if they have been properly inspected and/or pasteurized, as stated within the state's child care licensing and certification rules for family home providers.</a:t>
            </a:r>
          </a:p>
          <a:p>
            <a:pPr rtl="0">
              <a:buFont typeface="Arial" panose="020B0604020202020204" pitchFamily="34" charset="0"/>
              <a:buChar char="•"/>
            </a:pPr>
            <a:r>
              <a:rPr lang="en-US" sz="1800" dirty="0">
                <a:solidFill>
                  <a:srgbClr val="000000"/>
                </a:solidFill>
                <a:effectLst/>
                <a:latin typeface="Calibri" panose="020F0502020204030204" pitchFamily="34" charset="0"/>
              </a:rPr>
              <a:t>home canned goods: never use home canned goods within meals prepared for their enrolled children, regardless whether the home canned goods are the provider's own or from anyone else including farmers or farmer's markets.</a:t>
            </a:r>
          </a:p>
          <a:p>
            <a:pPr rtl="0"/>
            <a:br>
              <a:rPr lang="en-US" sz="1800" dirty="0">
                <a:solidFill>
                  <a:srgbClr val="000000"/>
                </a:solidFill>
                <a:effectLst/>
                <a:latin typeface="Calibri" panose="020F0502020204030204" pitchFamily="34" charset="0"/>
              </a:rPr>
            </a:br>
            <a:r>
              <a:rPr lang="en-US" sz="1800" dirty="0">
                <a:solidFill>
                  <a:srgbClr val="000000"/>
                </a:solidFill>
                <a:effectLst/>
                <a:latin typeface="Calibri" panose="020F0502020204030204" pitchFamily="34" charset="0"/>
              </a:rPr>
              <a:t>Procurement best practices:</a:t>
            </a:r>
          </a:p>
          <a:p>
            <a:pPr rtl="0">
              <a:buFont typeface="Arial" panose="020B0604020202020204" pitchFamily="34" charset="0"/>
              <a:buChar char="•"/>
            </a:pPr>
            <a:r>
              <a:rPr lang="en-US" sz="1800" dirty="0">
                <a:solidFill>
                  <a:srgbClr val="000000"/>
                </a:solidFill>
                <a:effectLst/>
                <a:latin typeface="Calibri" panose="020F0502020204030204" pitchFamily="34" charset="0"/>
              </a:rPr>
              <a:t>avoid provisions that restrict competition or result in higher prices</a:t>
            </a:r>
          </a:p>
          <a:p>
            <a:pPr rtl="0">
              <a:buFont typeface="Arial" panose="020B0604020202020204" pitchFamily="34" charset="0"/>
              <a:buChar char="•"/>
            </a:pPr>
            <a:r>
              <a:rPr lang="en-US" sz="1800" dirty="0">
                <a:solidFill>
                  <a:srgbClr val="000000"/>
                </a:solidFill>
                <a:effectLst/>
                <a:latin typeface="Calibri" panose="020F0502020204030204" pitchFamily="34" charset="0"/>
              </a:rPr>
              <a:t>grow food within gardens a way to enhance meal service experience and nutrition education activities</a:t>
            </a:r>
          </a:p>
          <a:p>
            <a:pPr rtl="0">
              <a:buFont typeface="Arial" panose="020B0604020202020204" pitchFamily="34" charset="0"/>
              <a:buChar char="•"/>
            </a:pPr>
            <a:r>
              <a:rPr lang="en-US" sz="1800" dirty="0">
                <a:solidFill>
                  <a:srgbClr val="000000"/>
                </a:solidFill>
                <a:effectLst/>
                <a:latin typeface="Calibri" panose="020F0502020204030204" pitchFamily="34" charset="0"/>
              </a:rPr>
              <a:t>when purchasing local foods, purchase them in a manner that promotes open and fair competition (spread the wealth)</a:t>
            </a:r>
          </a:p>
          <a:p>
            <a:pPr rtl="0">
              <a:buFont typeface="Arial" panose="020B0604020202020204" pitchFamily="34" charset="0"/>
              <a:buChar char="•"/>
            </a:pPr>
            <a:r>
              <a:rPr lang="en-US" sz="1800" dirty="0">
                <a:solidFill>
                  <a:srgbClr val="000000"/>
                </a:solidFill>
                <a:effectLst/>
                <a:latin typeface="Calibri" panose="020F0502020204030204" pitchFamily="34" charset="0"/>
              </a:rPr>
              <a:t>get the best value for the lowest price</a:t>
            </a:r>
          </a:p>
          <a:p>
            <a:pPr rtl="0">
              <a:buFont typeface="Arial" panose="020B0604020202020204" pitchFamily="34" charset="0"/>
              <a:buChar char="•"/>
            </a:pPr>
            <a:r>
              <a:rPr lang="en-US" sz="1800" dirty="0">
                <a:solidFill>
                  <a:srgbClr val="000000"/>
                </a:solidFill>
                <a:effectLst/>
                <a:latin typeface="Calibri" panose="020F0502020204030204" pitchFamily="34" charset="0"/>
              </a:rPr>
              <a:t>spend funds wisely without compromising on quality</a:t>
            </a:r>
          </a:p>
          <a:p>
            <a:pPr rtl="0">
              <a:buFont typeface="Arial" panose="020B0604020202020204" pitchFamily="34" charset="0"/>
              <a:buChar char="•"/>
            </a:pPr>
            <a:r>
              <a:rPr lang="en-US" sz="1800" dirty="0">
                <a:solidFill>
                  <a:srgbClr val="000000"/>
                </a:solidFill>
                <a:effectLst/>
                <a:latin typeface="Calibri" panose="020F0502020204030204" pitchFamily="34" charset="0"/>
              </a:rPr>
              <a:t>keep written documentation of dates, sources contacted, and the amount and reason for selection</a:t>
            </a:r>
          </a:p>
          <a:p>
            <a:pPr rtl="0"/>
            <a:br>
              <a:rPr lang="en-US" sz="1800" dirty="0">
                <a:solidFill>
                  <a:srgbClr val="000000"/>
                </a:solidFill>
                <a:effectLst/>
                <a:latin typeface="Calibri" panose="020F0502020204030204" pitchFamily="34" charset="0"/>
              </a:rPr>
            </a:br>
            <a:r>
              <a:rPr lang="en-US" sz="1800" dirty="0">
                <a:solidFill>
                  <a:srgbClr val="000000"/>
                </a:solidFill>
                <a:effectLst/>
                <a:latin typeface="Calibri" panose="020F0502020204030204" pitchFamily="34" charset="0"/>
              </a:rPr>
              <a:t>Inventory management:</a:t>
            </a:r>
          </a:p>
          <a:p>
            <a:pPr rtl="0">
              <a:buFont typeface="Arial" panose="020B0604020202020204" pitchFamily="34" charset="0"/>
              <a:buChar char="•"/>
            </a:pPr>
            <a:r>
              <a:rPr lang="en-US" sz="1800" dirty="0">
                <a:solidFill>
                  <a:srgbClr val="000000"/>
                </a:solidFill>
                <a:effectLst/>
                <a:latin typeface="Calibri" panose="020F0502020204030204" pitchFamily="34" charset="0"/>
              </a:rPr>
              <a:t>use the FIFO (first in/first out) method to ensure older products are used first</a:t>
            </a:r>
          </a:p>
          <a:p>
            <a:pPr rtl="0">
              <a:buFont typeface="Arial" panose="020B0604020202020204" pitchFamily="34" charset="0"/>
              <a:buChar char="•"/>
            </a:pPr>
            <a:r>
              <a:rPr lang="en-US" sz="1800" dirty="0">
                <a:solidFill>
                  <a:srgbClr val="000000"/>
                </a:solidFill>
                <a:effectLst/>
                <a:latin typeface="Calibri" panose="020F0502020204030204" pitchFamily="34" charset="0"/>
              </a:rPr>
              <a:t>rotate food and supply purchases between stores to distribute costs evenly</a:t>
            </a:r>
          </a:p>
          <a:p>
            <a:pPr rtl="0">
              <a:buFont typeface="Arial" panose="020B0604020202020204" pitchFamily="34" charset="0"/>
              <a:buChar char="•"/>
            </a:pPr>
            <a:r>
              <a:rPr lang="en-US" sz="1800" dirty="0">
                <a:solidFill>
                  <a:srgbClr val="000000"/>
                </a:solidFill>
                <a:effectLst/>
                <a:latin typeface="Calibri" panose="020F0502020204030204" pitchFamily="34" charset="0"/>
              </a:rPr>
              <a:t>maintain enough inventory on hand to cover the time between deliveries or grocery trips</a:t>
            </a:r>
          </a:p>
          <a:p>
            <a:br>
              <a:rPr lang="en-US" sz="1800" dirty="0">
                <a:solidFill>
                  <a:srgbClr val="000000"/>
                </a:solidFill>
                <a:effectLst/>
                <a:latin typeface="Calibri" panose="020F0502020204030204" pitchFamily="34" charset="0"/>
              </a:rPr>
            </a:br>
            <a:r>
              <a:rPr lang="en-US" sz="2800" dirty="0"/>
              <a:t>To save costs within a CACFP program, you can implement strategies like: closely monitoring food usage to minimize waste, utilizing leftover food creatively, exploring bulk purchasing options, partnering with local food banks for donations, implementing proper portion control, training staff on efficient food preparation, and carefully planning menus to prioritize affordable yet nutritious options.</a:t>
            </a:r>
          </a:p>
          <a:p>
            <a:br>
              <a:rPr lang="en-US" sz="2800" dirty="0"/>
            </a:br>
            <a:r>
              <a:rPr lang="en-US" sz="2800" dirty="0"/>
              <a:t>Key-cost saving methods for the CACFP:</a:t>
            </a:r>
          </a:p>
          <a:p>
            <a:br>
              <a:rPr lang="en-US" sz="2800" dirty="0"/>
            </a:br>
            <a:r>
              <a:rPr lang="en-US" sz="2800" dirty="0"/>
              <a:t>Reduce food waste:</a:t>
            </a:r>
          </a:p>
          <a:p>
            <a:pPr>
              <a:buFont typeface="Arial" panose="020B0604020202020204" pitchFamily="34" charset="0"/>
              <a:buChar char="•"/>
            </a:pPr>
            <a:r>
              <a:rPr lang="en-US" sz="2800" dirty="0">
                <a:effectLst/>
              </a:rPr>
              <a:t>accurate portioning: serve appropriate portion sizes to avoid over-serving</a:t>
            </a:r>
          </a:p>
          <a:p>
            <a:pPr>
              <a:buFont typeface="Arial" panose="020B0604020202020204" pitchFamily="34" charset="0"/>
              <a:buChar char="•"/>
            </a:pPr>
            <a:r>
              <a:rPr lang="en-US" sz="2800" dirty="0">
                <a:effectLst/>
              </a:rPr>
              <a:t>leftover utilization: develop creative ways to repurpose leftover food into new meals</a:t>
            </a:r>
          </a:p>
          <a:p>
            <a:pPr>
              <a:buFont typeface="Arial" panose="020B0604020202020204" pitchFamily="34" charset="0"/>
              <a:buChar char="•"/>
            </a:pPr>
            <a:r>
              <a:rPr lang="en-US" sz="2800" dirty="0">
                <a:effectLst/>
              </a:rPr>
              <a:t>menu planning: design menus that minimize food waste by considering seasonal availability and utilizing ingredients across multiple meals</a:t>
            </a:r>
          </a:p>
          <a:p>
            <a:pPr>
              <a:buFont typeface="Arial" panose="020B0604020202020204" pitchFamily="34" charset="0"/>
              <a:buChar char="•"/>
            </a:pPr>
            <a:r>
              <a:rPr lang="en-US" sz="2800" dirty="0">
                <a:effectLst/>
              </a:rPr>
              <a:t>First In, First Out (FIFO): properly rotate food stock to ensure older items are used first.</a:t>
            </a:r>
          </a:p>
          <a:p>
            <a:br>
              <a:rPr lang="en-US" sz="2800" dirty="0"/>
            </a:br>
            <a:r>
              <a:rPr lang="en-US" sz="2800" dirty="0"/>
              <a:t>Smart purchasing practices:</a:t>
            </a:r>
          </a:p>
          <a:p>
            <a:pPr>
              <a:buFont typeface="Arial" panose="020B0604020202020204" pitchFamily="34" charset="0"/>
              <a:buChar char="•"/>
            </a:pPr>
            <a:r>
              <a:rPr lang="en-US" sz="2800" dirty="0">
                <a:effectLst/>
              </a:rPr>
              <a:t>bulk buying: explore bulk purchasing options for frequently used ingredients when appropriate</a:t>
            </a:r>
          </a:p>
          <a:p>
            <a:pPr>
              <a:buFont typeface="Arial" panose="020B0604020202020204" pitchFamily="34" charset="0"/>
              <a:buChar char="•"/>
            </a:pPr>
            <a:r>
              <a:rPr lang="en-US" sz="2800" dirty="0">
                <a:effectLst/>
              </a:rPr>
              <a:t>compare prices: regularly compare prices across different vendors to find the best deals</a:t>
            </a:r>
          </a:p>
          <a:p>
            <a:pPr>
              <a:buFont typeface="Arial" panose="020B0604020202020204" pitchFamily="34" charset="0"/>
              <a:buChar char="•"/>
            </a:pPr>
            <a:r>
              <a:rPr lang="en-US" sz="2800" dirty="0">
                <a:effectLst/>
              </a:rPr>
              <a:t>seasonal produce: utilize fresh, seasonal produce when available for lower costs</a:t>
            </a:r>
          </a:p>
          <a:p>
            <a:pPr>
              <a:buFont typeface="Arial" panose="020B0604020202020204" pitchFamily="34" charset="0"/>
              <a:buChar char="•"/>
            </a:pPr>
            <a:r>
              <a:rPr lang="en-US" sz="2800" dirty="0">
                <a:effectLst/>
              </a:rPr>
              <a:t>local partnerships: collaborate with local food banks or farmers markets for potential food donations</a:t>
            </a:r>
          </a:p>
          <a:p>
            <a:br>
              <a:rPr lang="en-US" sz="2800" dirty="0"/>
            </a:br>
            <a:r>
              <a:rPr lang="en-US" sz="2800" dirty="0"/>
              <a:t>Efficient food preparation:</a:t>
            </a:r>
          </a:p>
          <a:p>
            <a:pPr>
              <a:buFont typeface="Arial" panose="020B0604020202020204" pitchFamily="34" charset="0"/>
              <a:buChar char="•"/>
            </a:pPr>
            <a:r>
              <a:rPr lang="en-US" sz="2800" dirty="0">
                <a:effectLst/>
              </a:rPr>
              <a:t>proper storage: store food correctly to maintain quality and prevent spoilage</a:t>
            </a:r>
          </a:p>
          <a:p>
            <a:pPr>
              <a:buFont typeface="Arial" panose="020B0604020202020204" pitchFamily="34" charset="0"/>
              <a:buChar char="•"/>
            </a:pPr>
            <a:r>
              <a:rPr lang="en-US" sz="2800" dirty="0">
                <a:effectLst/>
              </a:rPr>
              <a:t>staff training: provide training on efficient food preparation techniques</a:t>
            </a:r>
          </a:p>
          <a:p>
            <a:pPr>
              <a:buFont typeface="Arial" panose="020B0604020202020204" pitchFamily="34" charset="0"/>
              <a:buChar char="•"/>
            </a:pPr>
            <a:r>
              <a:rPr lang="en-US" sz="2800" dirty="0">
                <a:effectLst/>
              </a:rPr>
              <a:t>cooking methods: consider energy-efficient cooking methods like batch cooking</a:t>
            </a:r>
          </a:p>
          <a:p>
            <a:br>
              <a:rPr lang="en-US" sz="2800" dirty="0"/>
            </a:br>
            <a:r>
              <a:rPr lang="en-US" sz="2800" dirty="0"/>
              <a:t>Menu planning strategies:</a:t>
            </a:r>
          </a:p>
          <a:p>
            <a:pPr>
              <a:buFont typeface="Arial" panose="020B0604020202020204" pitchFamily="34" charset="0"/>
              <a:buChar char="•"/>
            </a:pPr>
            <a:r>
              <a:rPr lang="en-US" sz="2800" dirty="0">
                <a:effectLst/>
              </a:rPr>
              <a:t>variety within budget: create menus with a diverse range of affordable, nutritious food options</a:t>
            </a:r>
          </a:p>
          <a:p>
            <a:pPr>
              <a:buFont typeface="Arial" panose="020B0604020202020204" pitchFamily="34" charset="0"/>
              <a:buChar char="•"/>
            </a:pPr>
            <a:r>
              <a:rPr lang="en-US" sz="2800" dirty="0">
                <a:effectLst/>
              </a:rPr>
              <a:t>flexibility: incorporate flexible menu items that can be adjusted based on food availability and cost</a:t>
            </a:r>
          </a:p>
          <a:p>
            <a:br>
              <a:rPr lang="en-US" sz="2800" dirty="0"/>
            </a:br>
            <a:r>
              <a:rPr lang="en-US" sz="2800" dirty="0"/>
              <a:t>Administrative cost savings:</a:t>
            </a:r>
          </a:p>
          <a:p>
            <a:pPr>
              <a:buFont typeface="Arial" panose="020B0604020202020204" pitchFamily="34" charset="0"/>
              <a:buChar char="•"/>
            </a:pPr>
            <a:r>
              <a:rPr lang="en-US" sz="2800" dirty="0">
                <a:effectLst/>
              </a:rPr>
              <a:t>streamline processes: utilize technology to automate tasks and reduce paperwork</a:t>
            </a:r>
          </a:p>
          <a:p>
            <a:pPr>
              <a:buFont typeface="Arial" panose="020B0604020202020204" pitchFamily="34" charset="0"/>
              <a:buChar char="•"/>
            </a:pPr>
            <a:r>
              <a:rPr lang="en-US" sz="2800" dirty="0">
                <a:effectLst/>
              </a:rPr>
              <a:t>accurate recordkeeping: maintain detailed records of food usage and meal counts to optimize reimbursement claims</a:t>
            </a:r>
          </a:p>
          <a:p>
            <a:pPr>
              <a:buFont typeface="Arial" panose="020B0604020202020204" pitchFamily="34" charset="0"/>
              <a:buChar char="•"/>
            </a:pPr>
            <a:r>
              <a:rPr lang="en-US" sz="2800" dirty="0">
                <a:effectLst/>
              </a:rPr>
              <a:t>monitor energy usage: implement energy-saving measures in kitchen appliances and lighting</a:t>
            </a:r>
          </a:p>
          <a:p>
            <a:pPr rtl="0"/>
            <a:endParaRPr lang="en-US" sz="1800" dirty="0">
              <a:solidFill>
                <a:srgbClr val="000000"/>
              </a:solidFill>
              <a:effectLst/>
              <a:latin typeface="Calibri" panose="020F0502020204030204" pitchFamily="34" charset="0"/>
            </a:endParaRPr>
          </a:p>
          <a:p>
            <a:pPr rtl="0"/>
            <a:r>
              <a:rPr lang="en-US" sz="1800" dirty="0">
                <a:solidFill>
                  <a:srgbClr val="000000"/>
                </a:solidFill>
                <a:effectLst/>
                <a:latin typeface="Calibri" panose="020F0502020204030204" pitchFamily="34" charset="0"/>
              </a:rPr>
              <a:t>The USDA provides guidance, resources, best practices, and training for CACFP operators on procurement.</a:t>
            </a:r>
          </a:p>
          <a:p>
            <a:pPr rtl="0"/>
            <a:br>
              <a:rPr lang="en-US" sz="1800" dirty="0">
                <a:solidFill>
                  <a:srgbClr val="000000"/>
                </a:solidFill>
                <a:effectLst/>
                <a:latin typeface="Calibri" panose="020F0502020204030204" pitchFamily="34" charset="0"/>
              </a:rPr>
            </a:br>
            <a:r>
              <a:rPr lang="en-US" sz="1800" dirty="0">
                <a:solidFill>
                  <a:srgbClr val="000000"/>
                </a:solidFill>
                <a:effectLst/>
                <a:latin typeface="Calibri" panose="020F0502020204030204" pitchFamily="34" charset="0"/>
              </a:rPr>
              <a:t>Resources on procurement in the CACFP:</a:t>
            </a: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3"/>
              </a:rPr>
              <a:t>https://www.fns.usda.gov/f2s/usda-procurement-regulations</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4"/>
              </a:rPr>
              <a:t>https://www.fns.usda.gov/f2s/farm-cacfp</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5"/>
              </a:rPr>
              <a:t>https://fns-prod.azureedge.net/sites/default/files/resource-files/FarmtoPreschool.pdf</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6"/>
              </a:rPr>
              <a:t>http://www.fns.usda.gov/sites/default/files/f2s/F2S_Procuring_Local_Foods_Child_Nutrition_Prog_Guide.pdf</a:t>
            </a:r>
            <a:r>
              <a:rPr lang="en-US" sz="1800" dirty="0">
                <a:solidFill>
                  <a:srgbClr val="000000"/>
                </a:solidFill>
                <a:effectLst/>
                <a:latin typeface="Calibri" panose="020F0502020204030204" pitchFamily="34" charset="0"/>
              </a:rPr>
              <a:t> </a:t>
            </a: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7"/>
              </a:rPr>
              <a:t>https://www.farmtoschool.org/resources-main/local-purchasing-for-family-child-care-providers</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8"/>
              </a:rPr>
              <a:t>https://theicn.org/icn-resources-a-z/inventory-management-and-tracking/</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9"/>
              </a:rPr>
              <a:t>https://www.cacfp.org/cacfp-templates/</a:t>
            </a:r>
            <a:endParaRPr lang="en-US" sz="1800" dirty="0">
              <a:solidFill>
                <a:srgbClr val="000000"/>
              </a:solidFill>
              <a:effectLst/>
              <a:latin typeface="Calibri" panose="020F0502020204030204" pitchFamily="34" charset="0"/>
            </a:endParaRPr>
          </a:p>
          <a:p>
            <a:pPr rtl="0">
              <a:buFont typeface="Arial" panose="020B0604020202020204" pitchFamily="34" charset="0"/>
              <a:buChar char="•"/>
            </a:pPr>
            <a:r>
              <a:rPr lang="en-US" sz="1800" dirty="0">
                <a:solidFill>
                  <a:srgbClr val="000000"/>
                </a:solidFill>
                <a:effectLst/>
                <a:latin typeface="Calibri" panose="020F0502020204030204" pitchFamily="34" charset="0"/>
                <a:hlinkClick r:id="rId10"/>
              </a:rPr>
              <a:t>https://theicn.org/icn-resources-a-z/procurement-practices-influencing-programs-operating-within-the-guidelines-of-the-child-and-adult-care-food-program-a-review-of-literature/</a:t>
            </a:r>
            <a:br>
              <a:rPr lang="en-US" sz="1800" dirty="0">
                <a:solidFill>
                  <a:srgbClr val="000000"/>
                </a:solidFill>
                <a:effectLst/>
                <a:latin typeface="Calibri" panose="020F0502020204030204" pitchFamily="34" charset="0"/>
              </a:rPr>
            </a:br>
            <a:r>
              <a:rPr lang="en-US" sz="2800" dirty="0"/>
              <a:t>Tools for Determining Amounts of Food to Purchase: </a:t>
            </a:r>
            <a:r>
              <a:rPr lang="en-US" sz="2800" dirty="0">
                <a:hlinkClick r:id="rId11"/>
              </a:rPr>
              <a:t>https://theicn.org/memo-sept2023/</a:t>
            </a:r>
            <a:endParaRPr lang="en-US" sz="2800" dirty="0"/>
          </a:p>
          <a:p>
            <a:pPr rtl="0">
              <a:buFont typeface="Arial" panose="020B0604020202020204" pitchFamily="34" charset="0"/>
              <a:buChar char="•"/>
            </a:pPr>
            <a:r>
              <a:rPr lang="en-US" sz="2800" dirty="0"/>
              <a:t>Cost-Effective Meals: Strategies for Making the Most of Your Food Dollars: </a:t>
            </a:r>
            <a:r>
              <a:rPr lang="en-US" sz="2800" dirty="0">
                <a:hlinkClick r:id="rId12"/>
              </a:rPr>
              <a:t>https://theicn.org/memo-feb2022/</a:t>
            </a:r>
            <a:endParaRPr lang="en-US" sz="2800" dirty="0"/>
          </a:p>
          <a:p>
            <a:pPr rtl="0">
              <a:buFont typeface="Arial" panose="020B0604020202020204" pitchFamily="34" charset="0"/>
              <a:buChar char="•"/>
            </a:pPr>
            <a:r>
              <a:rPr lang="en-US" sz="2800">
                <a:hlinkClick r:id="rId13"/>
              </a:rPr>
              <a:t>https://www.cacfp.org/2022/08/29/eat-healthy-on-a-budget/</a:t>
            </a:r>
            <a:endParaRPr lang="en-US" sz="2800"/>
          </a:p>
          <a:p>
            <a:pPr rtl="0">
              <a:buFont typeface="Arial" panose="020B0604020202020204" pitchFamily="34" charset="0"/>
              <a:buChar char="•"/>
            </a:pPr>
            <a:r>
              <a:rPr lang="en-US" sz="2800">
                <a:hlinkClick r:id="rId14"/>
              </a:rPr>
              <a:t>https://www.kidkare.com/nourishing-kids-on-a-budget/</a:t>
            </a:r>
            <a:endParaRPr lang="en-US" sz="1800" dirty="0">
              <a:solidFill>
                <a:srgbClr val="000000"/>
              </a:solidFill>
              <a:effectLst/>
              <a:latin typeface="Calibri" panose="020F0502020204030204" pitchFamily="34" charset="0"/>
            </a:endParaRPr>
          </a:p>
          <a:p>
            <a:pPr rtl="0"/>
            <a:br>
              <a:rPr lang="en-US" sz="1800" dirty="0">
                <a:solidFill>
                  <a:srgbClr val="000000"/>
                </a:solidFill>
                <a:effectLst/>
                <a:latin typeface="Calibri" panose="020F0502020204030204" pitchFamily="34" charset="0"/>
              </a:rPr>
            </a:br>
            <a:endParaRPr lang="en-US" sz="1800" dirty="0">
              <a:solidFill>
                <a:srgbClr val="000000"/>
              </a:solidFill>
              <a:effectLst/>
              <a:latin typeface="Calibri" panose="020F050202020403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15226F6A-2EC5-67C6-EF15-A5D177D1DCDD}"/>
              </a:ext>
            </a:extLst>
          </p:cNvPr>
          <p:cNvSpPr>
            <a:spLocks noGrp="1"/>
          </p:cNvSpPr>
          <p:nvPr>
            <p:ph type="sldNum" sz="quarter" idx="5"/>
          </p:nvPr>
        </p:nvSpPr>
        <p:spPr/>
        <p:txBody>
          <a:bodyPr/>
          <a:lstStyle/>
          <a:p>
            <a:fld id="{18D0C64F-BB4A-4055-8AA4-17F5C175925C}" type="slidenum">
              <a:rPr lang="en-US" smtClean="0"/>
              <a:t>80</a:t>
            </a:fld>
            <a:endParaRPr lang="en-US"/>
          </a:p>
        </p:txBody>
      </p:sp>
    </p:spTree>
    <p:extLst>
      <p:ext uri="{BB962C8B-B14F-4D97-AF65-F5344CB8AC3E}">
        <p14:creationId xmlns:p14="http://schemas.microsoft.com/office/powerpoint/2010/main" val="11944460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81</a:t>
            </a:fld>
            <a:endParaRPr lang="en-US"/>
          </a:p>
        </p:txBody>
      </p:sp>
    </p:spTree>
    <p:extLst>
      <p:ext uri="{BB962C8B-B14F-4D97-AF65-F5344CB8AC3E}">
        <p14:creationId xmlns:p14="http://schemas.microsoft.com/office/powerpoint/2010/main" val="32729613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will cover Functional Area III: Compliance.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compliance, focusing on aligning procedures and processes with federal, state, and local regulations to meet the CACFP standards. Participants will identify effective approaches to assess, implement, and monitor procedures, promoting accountability and consistency in CACFP operations. Participants will develop the ability to identify and analyze procurement-related program issues. Participants will develop two strategies to address compliance challenges. </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82</a:t>
            </a:fld>
            <a:endParaRPr lang="en-US"/>
          </a:p>
        </p:txBody>
      </p:sp>
    </p:spTree>
    <p:extLst>
      <p:ext uri="{BB962C8B-B14F-4D97-AF65-F5344CB8AC3E}">
        <p14:creationId xmlns:p14="http://schemas.microsoft.com/office/powerpoint/2010/main" val="39620222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III is Compliance. The primary universal oversight function ensures all procedures, processes, and daily activities align with appropriate standards and meet federal, state, and local regulations for meeting CACFP standards. This section’s core competencies, knowledge, and skills provide a foundation for accountability in CACFP programs.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83</a:t>
            </a:fld>
            <a:endParaRPr lang="en-US"/>
          </a:p>
        </p:txBody>
      </p:sp>
    </p:spTree>
    <p:extLst>
      <p:ext uri="{BB962C8B-B14F-4D97-AF65-F5344CB8AC3E}">
        <p14:creationId xmlns:p14="http://schemas.microsoft.com/office/powerpoint/2010/main" val="18792052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252E4-9C70-BAA7-AC67-6BE41A940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E899A-1766-AA11-A5FE-59AE6CB7E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ECCAD-9884-3D03-401B-2F91A3803E3B}"/>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a:extLst>
              <a:ext uri="{FF2B5EF4-FFF2-40B4-BE49-F238E27FC236}">
                <a16:creationId xmlns:a16="http://schemas.microsoft.com/office/drawing/2014/main" id="{F2BD1D5C-E33B-85A6-9DB2-094E8C9E1364}"/>
              </a:ext>
            </a:extLst>
          </p:cNvPr>
          <p:cNvSpPr>
            <a:spLocks noGrp="1"/>
          </p:cNvSpPr>
          <p:nvPr>
            <p:ph type="sldNum" sz="quarter" idx="5"/>
          </p:nvPr>
        </p:nvSpPr>
        <p:spPr/>
        <p:txBody>
          <a:bodyPr/>
          <a:lstStyle/>
          <a:p>
            <a:fld id="{18D0C64F-BB4A-4055-8AA4-17F5C175925C}" type="slidenum">
              <a:rPr lang="en-US" smtClean="0"/>
              <a:t>84</a:t>
            </a:fld>
            <a:endParaRPr lang="en-US"/>
          </a:p>
        </p:txBody>
      </p:sp>
    </p:spTree>
    <p:extLst>
      <p:ext uri="{BB962C8B-B14F-4D97-AF65-F5344CB8AC3E}">
        <p14:creationId xmlns:p14="http://schemas.microsoft.com/office/powerpoint/2010/main" val="16623747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76355-066F-1028-16BC-497C5C471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0BDBC-67BB-F6D9-35C4-E0FE26934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CDA72-E716-E61D-3C86-2FCE89DA039A}"/>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a:extLst>
              <a:ext uri="{FF2B5EF4-FFF2-40B4-BE49-F238E27FC236}">
                <a16:creationId xmlns:a16="http://schemas.microsoft.com/office/drawing/2014/main" id="{080D5013-9B27-48BF-B73F-E5FDB0917292}"/>
              </a:ext>
            </a:extLst>
          </p:cNvPr>
          <p:cNvSpPr>
            <a:spLocks noGrp="1"/>
          </p:cNvSpPr>
          <p:nvPr>
            <p:ph type="sldNum" sz="quarter" idx="5"/>
          </p:nvPr>
        </p:nvSpPr>
        <p:spPr/>
        <p:txBody>
          <a:bodyPr/>
          <a:lstStyle/>
          <a:p>
            <a:fld id="{18D0C64F-BB4A-4055-8AA4-17F5C175925C}" type="slidenum">
              <a:rPr lang="en-US" smtClean="0"/>
              <a:t>85</a:t>
            </a:fld>
            <a:endParaRPr lang="en-US"/>
          </a:p>
        </p:txBody>
      </p:sp>
    </p:spTree>
    <p:extLst>
      <p:ext uri="{BB962C8B-B14F-4D97-AF65-F5344CB8AC3E}">
        <p14:creationId xmlns:p14="http://schemas.microsoft.com/office/powerpoint/2010/main" val="22055477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ABBA1-34D1-AA58-E5B0-32AC69884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A7837-7D39-A833-D684-BCAC09599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471F7-3B10-E5F9-F155-C61619C17B71}"/>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a:extLst>
              <a:ext uri="{FF2B5EF4-FFF2-40B4-BE49-F238E27FC236}">
                <a16:creationId xmlns:a16="http://schemas.microsoft.com/office/drawing/2014/main" id="{8472D5BD-B467-426F-1C13-2184FC075ADB}"/>
              </a:ext>
            </a:extLst>
          </p:cNvPr>
          <p:cNvSpPr>
            <a:spLocks noGrp="1"/>
          </p:cNvSpPr>
          <p:nvPr>
            <p:ph type="sldNum" sz="quarter" idx="5"/>
          </p:nvPr>
        </p:nvSpPr>
        <p:spPr/>
        <p:txBody>
          <a:bodyPr/>
          <a:lstStyle/>
          <a:p>
            <a:fld id="{18D0C64F-BB4A-4055-8AA4-17F5C175925C}" type="slidenum">
              <a:rPr lang="en-US" smtClean="0"/>
              <a:t>86</a:t>
            </a:fld>
            <a:endParaRPr lang="en-US"/>
          </a:p>
        </p:txBody>
      </p:sp>
    </p:spTree>
    <p:extLst>
      <p:ext uri="{BB962C8B-B14F-4D97-AF65-F5344CB8AC3E}">
        <p14:creationId xmlns:p14="http://schemas.microsoft.com/office/powerpoint/2010/main" val="12705783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63738-BA18-E44B-690F-75CD0187A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CCC7C-9203-F2BC-43DA-0D9C38348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3A5A2-A23A-9FB8-3ED4-B5230C0667A2}"/>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a:extLst>
              <a:ext uri="{FF2B5EF4-FFF2-40B4-BE49-F238E27FC236}">
                <a16:creationId xmlns:a16="http://schemas.microsoft.com/office/drawing/2014/main" id="{EC6AD202-DDDF-7CC9-116C-5E43729F4C1A}"/>
              </a:ext>
            </a:extLst>
          </p:cNvPr>
          <p:cNvSpPr>
            <a:spLocks noGrp="1"/>
          </p:cNvSpPr>
          <p:nvPr>
            <p:ph type="sldNum" sz="quarter" idx="5"/>
          </p:nvPr>
        </p:nvSpPr>
        <p:spPr/>
        <p:txBody>
          <a:bodyPr/>
          <a:lstStyle/>
          <a:p>
            <a:fld id="{18D0C64F-BB4A-4055-8AA4-17F5C175925C}" type="slidenum">
              <a:rPr lang="en-US" smtClean="0"/>
              <a:t>87</a:t>
            </a:fld>
            <a:endParaRPr lang="en-US"/>
          </a:p>
        </p:txBody>
      </p:sp>
    </p:spTree>
    <p:extLst>
      <p:ext uri="{BB962C8B-B14F-4D97-AF65-F5344CB8AC3E}">
        <p14:creationId xmlns:p14="http://schemas.microsoft.com/office/powerpoint/2010/main" val="17046461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88</a:t>
            </a:fld>
            <a:endParaRPr lang="en-US"/>
          </a:p>
        </p:txBody>
      </p:sp>
    </p:spTree>
    <p:extLst>
      <p:ext uri="{BB962C8B-B14F-4D97-AF65-F5344CB8AC3E}">
        <p14:creationId xmlns:p14="http://schemas.microsoft.com/office/powerpoint/2010/main" val="3593607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17F3-21C0-F533-DFBA-4F93E9A84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DA5D7-7BED-F58C-1220-C7AF1473E8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4B0C8-B3B7-DDCD-1D1F-0C1D3164767D}"/>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a:extLst>
              <a:ext uri="{FF2B5EF4-FFF2-40B4-BE49-F238E27FC236}">
                <a16:creationId xmlns:a16="http://schemas.microsoft.com/office/drawing/2014/main" id="{EF9FC7C8-3596-2157-455B-2D6B186546A7}"/>
              </a:ext>
            </a:extLst>
          </p:cNvPr>
          <p:cNvSpPr>
            <a:spLocks noGrp="1"/>
          </p:cNvSpPr>
          <p:nvPr>
            <p:ph type="sldNum" sz="quarter" idx="5"/>
          </p:nvPr>
        </p:nvSpPr>
        <p:spPr/>
        <p:txBody>
          <a:bodyPr/>
          <a:lstStyle/>
          <a:p>
            <a:fld id="{18D0C64F-BB4A-4055-8AA4-17F5C175925C}" type="slidenum">
              <a:rPr lang="en-US" smtClean="0"/>
              <a:t>89</a:t>
            </a:fld>
            <a:endParaRPr lang="en-US"/>
          </a:p>
        </p:txBody>
      </p:sp>
    </p:spTree>
    <p:extLst>
      <p:ext uri="{BB962C8B-B14F-4D97-AF65-F5344CB8AC3E}">
        <p14:creationId xmlns:p14="http://schemas.microsoft.com/office/powerpoint/2010/main" val="17826213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90</a:t>
            </a:fld>
            <a:endParaRPr lang="en-US"/>
          </a:p>
        </p:txBody>
      </p:sp>
    </p:spTree>
    <p:extLst>
      <p:ext uri="{BB962C8B-B14F-4D97-AF65-F5344CB8AC3E}">
        <p14:creationId xmlns:p14="http://schemas.microsoft.com/office/powerpoint/2010/main" val="39561293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91</a:t>
            </a:fld>
            <a:endParaRPr lang="en-US"/>
          </a:p>
        </p:txBody>
      </p:sp>
    </p:spTree>
    <p:extLst>
      <p:ext uri="{BB962C8B-B14F-4D97-AF65-F5344CB8AC3E}">
        <p14:creationId xmlns:p14="http://schemas.microsoft.com/office/powerpoint/2010/main" val="11778689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will cover Functional Area IV: Health and Safety.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health and safety, focusing on establishing and maintaining procedures to ensure children and staff’s health, safety, and welfare within the CACFP. Participants will identify effective health and safety protocols tailored to the CACFP environment. Participants will develop the ability to identify and analyze procurement-related program issues. Participants will develop two strategies to address health and safety challenges. </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92</a:t>
            </a:fld>
            <a:endParaRPr lang="en-US"/>
          </a:p>
        </p:txBody>
      </p:sp>
    </p:spTree>
    <p:extLst>
      <p:ext uri="{BB962C8B-B14F-4D97-AF65-F5344CB8AC3E}">
        <p14:creationId xmlns:p14="http://schemas.microsoft.com/office/powerpoint/2010/main" val="21007967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IV is Health and Safety. It is defined as establishing and maintaining procedures to ensure the safety, health, and welfare of children and staff in CACFP. The core competencies, knowledge, and skills in this section are designed to promote a safe environment for the social, emotional, and physical development of CACFP participants.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93</a:t>
            </a:fld>
            <a:endParaRPr lang="en-US"/>
          </a:p>
        </p:txBody>
      </p:sp>
    </p:spTree>
    <p:extLst>
      <p:ext uri="{BB962C8B-B14F-4D97-AF65-F5344CB8AC3E}">
        <p14:creationId xmlns:p14="http://schemas.microsoft.com/office/powerpoint/2010/main" val="23333604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36CC-68A6-9170-8C9B-2BE78289F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221C2-A4B5-2D9F-64E4-5867CFE51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36CE32-F007-ECC8-5189-F9899AA2EC0B}"/>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a:extLst>
              <a:ext uri="{FF2B5EF4-FFF2-40B4-BE49-F238E27FC236}">
                <a16:creationId xmlns:a16="http://schemas.microsoft.com/office/drawing/2014/main" id="{26EC08EE-4BDC-9673-A26A-0E9F0161F162}"/>
              </a:ext>
            </a:extLst>
          </p:cNvPr>
          <p:cNvSpPr>
            <a:spLocks noGrp="1"/>
          </p:cNvSpPr>
          <p:nvPr>
            <p:ph type="sldNum" sz="quarter" idx="5"/>
          </p:nvPr>
        </p:nvSpPr>
        <p:spPr/>
        <p:txBody>
          <a:bodyPr/>
          <a:lstStyle/>
          <a:p>
            <a:fld id="{18D0C64F-BB4A-4055-8AA4-17F5C175925C}" type="slidenum">
              <a:rPr lang="en-US" smtClean="0"/>
              <a:t>94</a:t>
            </a:fld>
            <a:endParaRPr lang="en-US"/>
          </a:p>
        </p:txBody>
      </p:sp>
    </p:spTree>
    <p:extLst>
      <p:ext uri="{BB962C8B-B14F-4D97-AF65-F5344CB8AC3E}">
        <p14:creationId xmlns:p14="http://schemas.microsoft.com/office/powerpoint/2010/main" val="17666169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F9D0B-E9E8-6144-C8AB-03666E9C96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03EB2-4915-6CB2-9B88-FF6E19185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740ED-22FA-B2ED-099C-96995C91CE89}"/>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a:extLst>
              <a:ext uri="{FF2B5EF4-FFF2-40B4-BE49-F238E27FC236}">
                <a16:creationId xmlns:a16="http://schemas.microsoft.com/office/drawing/2014/main" id="{ACBF8C67-D493-F781-BE04-07EB6B1E55E9}"/>
              </a:ext>
            </a:extLst>
          </p:cNvPr>
          <p:cNvSpPr>
            <a:spLocks noGrp="1"/>
          </p:cNvSpPr>
          <p:nvPr>
            <p:ph type="sldNum" sz="quarter" idx="5"/>
          </p:nvPr>
        </p:nvSpPr>
        <p:spPr/>
        <p:txBody>
          <a:bodyPr/>
          <a:lstStyle/>
          <a:p>
            <a:fld id="{18D0C64F-BB4A-4055-8AA4-17F5C175925C}" type="slidenum">
              <a:rPr lang="en-US" smtClean="0"/>
              <a:t>95</a:t>
            </a:fld>
            <a:endParaRPr lang="en-US"/>
          </a:p>
        </p:txBody>
      </p:sp>
    </p:spTree>
    <p:extLst>
      <p:ext uri="{BB962C8B-B14F-4D97-AF65-F5344CB8AC3E}">
        <p14:creationId xmlns:p14="http://schemas.microsoft.com/office/powerpoint/2010/main" val="20431329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73267-AE32-D262-444A-99B08510E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23CA4-4AA6-5DC7-81D1-DEA8499D41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80BD6-F6A8-F1F9-A91B-3769A7B21D50}"/>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a:extLst>
              <a:ext uri="{FF2B5EF4-FFF2-40B4-BE49-F238E27FC236}">
                <a16:creationId xmlns:a16="http://schemas.microsoft.com/office/drawing/2014/main" id="{6D8003D6-0AF0-5E09-A296-6D38341D375F}"/>
              </a:ext>
            </a:extLst>
          </p:cNvPr>
          <p:cNvSpPr>
            <a:spLocks noGrp="1"/>
          </p:cNvSpPr>
          <p:nvPr>
            <p:ph type="sldNum" sz="quarter" idx="5"/>
          </p:nvPr>
        </p:nvSpPr>
        <p:spPr/>
        <p:txBody>
          <a:bodyPr/>
          <a:lstStyle/>
          <a:p>
            <a:fld id="{18D0C64F-BB4A-4055-8AA4-17F5C175925C}" type="slidenum">
              <a:rPr lang="en-US" smtClean="0"/>
              <a:t>96</a:t>
            </a:fld>
            <a:endParaRPr lang="en-US"/>
          </a:p>
        </p:txBody>
      </p:sp>
    </p:spTree>
    <p:extLst>
      <p:ext uri="{BB962C8B-B14F-4D97-AF65-F5344CB8AC3E}">
        <p14:creationId xmlns:p14="http://schemas.microsoft.com/office/powerpoint/2010/main" val="41364148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F0B29-2201-EDF1-3B74-1BE42ADCB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5B7D7-828C-3F16-2C25-927F08F84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656E6-5CF8-4BA8-951C-B793AFC3CD18}"/>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a:extLst>
              <a:ext uri="{FF2B5EF4-FFF2-40B4-BE49-F238E27FC236}">
                <a16:creationId xmlns:a16="http://schemas.microsoft.com/office/drawing/2014/main" id="{DD143ADE-4CBA-91BD-5EA2-3D5A5B995B16}"/>
              </a:ext>
            </a:extLst>
          </p:cNvPr>
          <p:cNvSpPr>
            <a:spLocks noGrp="1"/>
          </p:cNvSpPr>
          <p:nvPr>
            <p:ph type="sldNum" sz="quarter" idx="5"/>
          </p:nvPr>
        </p:nvSpPr>
        <p:spPr/>
        <p:txBody>
          <a:bodyPr/>
          <a:lstStyle/>
          <a:p>
            <a:fld id="{18D0C64F-BB4A-4055-8AA4-17F5C175925C}" type="slidenum">
              <a:rPr lang="en-US" smtClean="0"/>
              <a:t>97</a:t>
            </a:fld>
            <a:endParaRPr lang="en-US"/>
          </a:p>
        </p:txBody>
      </p:sp>
    </p:spTree>
    <p:extLst>
      <p:ext uri="{BB962C8B-B14F-4D97-AF65-F5344CB8AC3E}">
        <p14:creationId xmlns:p14="http://schemas.microsoft.com/office/powerpoint/2010/main" val="35069780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4A697-B888-BACC-2BE0-441A55584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8C441-2C54-6ABD-DF43-A2F5BB43B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1E3AB-BEB5-EDB9-447F-0C2DCAC23FFC}"/>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B9778561-2ED7-3665-2312-91B01B49BA53}"/>
              </a:ext>
            </a:extLst>
          </p:cNvPr>
          <p:cNvSpPr>
            <a:spLocks noGrp="1"/>
          </p:cNvSpPr>
          <p:nvPr>
            <p:ph type="sldNum" sz="quarter" idx="5"/>
          </p:nvPr>
        </p:nvSpPr>
        <p:spPr/>
        <p:txBody>
          <a:bodyPr/>
          <a:lstStyle/>
          <a:p>
            <a:fld id="{18D0C64F-BB4A-4055-8AA4-17F5C175925C}" type="slidenum">
              <a:rPr lang="en-US" smtClean="0"/>
              <a:t>98</a:t>
            </a:fld>
            <a:endParaRPr lang="en-US"/>
          </a:p>
        </p:txBody>
      </p:sp>
    </p:spTree>
    <p:extLst>
      <p:ext uri="{BB962C8B-B14F-4D97-AF65-F5344CB8AC3E}">
        <p14:creationId xmlns:p14="http://schemas.microsoft.com/office/powerpoint/2010/main" val="27036649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95304-9FA3-8562-ECBF-DB13C3CDD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093A6-962F-EB42-337B-CF4FF89DC8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4366B-33FC-DDED-5A24-14C4A86850B0}"/>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a:extLst>
              <a:ext uri="{FF2B5EF4-FFF2-40B4-BE49-F238E27FC236}">
                <a16:creationId xmlns:a16="http://schemas.microsoft.com/office/drawing/2014/main" id="{07D7DA23-A0D1-D338-D6B8-C680C599FCBB}"/>
              </a:ext>
            </a:extLst>
          </p:cNvPr>
          <p:cNvSpPr>
            <a:spLocks noGrp="1"/>
          </p:cNvSpPr>
          <p:nvPr>
            <p:ph type="sldNum" sz="quarter" idx="5"/>
          </p:nvPr>
        </p:nvSpPr>
        <p:spPr/>
        <p:txBody>
          <a:bodyPr/>
          <a:lstStyle/>
          <a:p>
            <a:fld id="{18D0C64F-BB4A-4055-8AA4-17F5C175925C}" type="slidenum">
              <a:rPr lang="en-US" smtClean="0"/>
              <a:t>99</a:t>
            </a:fld>
            <a:endParaRPr lang="en-US"/>
          </a:p>
        </p:txBody>
      </p:sp>
    </p:spTree>
    <p:extLst>
      <p:ext uri="{BB962C8B-B14F-4D97-AF65-F5344CB8AC3E}">
        <p14:creationId xmlns:p14="http://schemas.microsoft.com/office/powerpoint/2010/main" val="188096480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B6E87-AA38-3276-FE6E-359A7E186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9FCA6-172D-7DAA-A6E4-1422E0EFE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5164D-730A-F3FC-90D3-57105310B889}"/>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endParaRPr lang="en-US" dirty="0"/>
          </a:p>
        </p:txBody>
      </p:sp>
      <p:sp>
        <p:nvSpPr>
          <p:cNvPr id="4" name="Slide Number Placeholder 3">
            <a:extLst>
              <a:ext uri="{FF2B5EF4-FFF2-40B4-BE49-F238E27FC236}">
                <a16:creationId xmlns:a16="http://schemas.microsoft.com/office/drawing/2014/main" id="{F3060910-8869-A9AC-A737-AF0AE678F1D5}"/>
              </a:ext>
            </a:extLst>
          </p:cNvPr>
          <p:cNvSpPr>
            <a:spLocks noGrp="1"/>
          </p:cNvSpPr>
          <p:nvPr>
            <p:ph type="sldNum" sz="quarter" idx="5"/>
          </p:nvPr>
        </p:nvSpPr>
        <p:spPr/>
        <p:txBody>
          <a:bodyPr/>
          <a:lstStyle/>
          <a:p>
            <a:fld id="{18D0C64F-BB4A-4055-8AA4-17F5C175925C}" type="slidenum">
              <a:rPr lang="en-US" smtClean="0"/>
              <a:t>100</a:t>
            </a:fld>
            <a:endParaRPr lang="en-US"/>
          </a:p>
        </p:txBody>
      </p:sp>
    </p:spTree>
    <p:extLst>
      <p:ext uri="{BB962C8B-B14F-4D97-AF65-F5344CB8AC3E}">
        <p14:creationId xmlns:p14="http://schemas.microsoft.com/office/powerpoint/2010/main" val="34683388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will cover Functional Area V: Nutrition and Meal Management.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health and safety, focusing on establishing and maintaining procedures to ensure children and staff’s health, safety, and welfare within the CACFP. Participants will identify effective health and safety protocols tailored to the CACFP environment. Participants will develop the ability to identify and analyze procurement-related program issues. Participants will develop two strategies to address nutrition and meal management challenges. </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102</a:t>
            </a:fld>
            <a:endParaRPr lang="en-US"/>
          </a:p>
        </p:txBody>
      </p:sp>
    </p:spTree>
    <p:extLst>
      <p:ext uri="{BB962C8B-B14F-4D97-AF65-F5344CB8AC3E}">
        <p14:creationId xmlns:p14="http://schemas.microsoft.com/office/powerpoint/2010/main" val="40083384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V is Nutrition and Meal Management. It is defined as an operational system established to meet the nutritional needs of all children following CACFP requirements for menu planning and healthy meal service and to provide nutrition education to children, staff, and families. This section’s core competencies, knowledge, and skills established the foundation for providing healthy meals to all CACFP participants and creating an environment conducive to learning healthy eating behaviors.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103</a:t>
            </a:fld>
            <a:endParaRPr lang="en-US"/>
          </a:p>
        </p:txBody>
      </p:sp>
    </p:spTree>
    <p:extLst>
      <p:ext uri="{BB962C8B-B14F-4D97-AF65-F5344CB8AC3E}">
        <p14:creationId xmlns:p14="http://schemas.microsoft.com/office/powerpoint/2010/main" val="6202404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E7023-8A4C-8C55-9020-66B231AFB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827AF-5412-AF07-C7A2-9F82877C6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0098F-8402-12C2-25C7-F6B917964DFE}"/>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a:extLst>
              <a:ext uri="{FF2B5EF4-FFF2-40B4-BE49-F238E27FC236}">
                <a16:creationId xmlns:a16="http://schemas.microsoft.com/office/drawing/2014/main" id="{88FA358E-45A0-1A6A-EBF2-AC5FF8122CA2}"/>
              </a:ext>
            </a:extLst>
          </p:cNvPr>
          <p:cNvSpPr>
            <a:spLocks noGrp="1"/>
          </p:cNvSpPr>
          <p:nvPr>
            <p:ph type="sldNum" sz="quarter" idx="5"/>
          </p:nvPr>
        </p:nvSpPr>
        <p:spPr/>
        <p:txBody>
          <a:bodyPr/>
          <a:lstStyle/>
          <a:p>
            <a:fld id="{18D0C64F-BB4A-4055-8AA4-17F5C175925C}" type="slidenum">
              <a:rPr lang="en-US" smtClean="0"/>
              <a:t>104</a:t>
            </a:fld>
            <a:endParaRPr lang="en-US"/>
          </a:p>
        </p:txBody>
      </p:sp>
    </p:spTree>
    <p:extLst>
      <p:ext uri="{BB962C8B-B14F-4D97-AF65-F5344CB8AC3E}">
        <p14:creationId xmlns:p14="http://schemas.microsoft.com/office/powerpoint/2010/main" val="30036381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4A14-2B23-7698-EEEF-E444D6A37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8A016-4C8E-5B42-9111-BCCB24449B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11E2E-23E8-2149-F08A-D8F40626E25C}"/>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a:extLst>
              <a:ext uri="{FF2B5EF4-FFF2-40B4-BE49-F238E27FC236}">
                <a16:creationId xmlns:a16="http://schemas.microsoft.com/office/drawing/2014/main" id="{7BA2B35B-58A3-DC83-482B-AA898449EB68}"/>
              </a:ext>
            </a:extLst>
          </p:cNvPr>
          <p:cNvSpPr>
            <a:spLocks noGrp="1"/>
          </p:cNvSpPr>
          <p:nvPr>
            <p:ph type="sldNum" sz="quarter" idx="5"/>
          </p:nvPr>
        </p:nvSpPr>
        <p:spPr/>
        <p:txBody>
          <a:bodyPr/>
          <a:lstStyle/>
          <a:p>
            <a:fld id="{18D0C64F-BB4A-4055-8AA4-17F5C175925C}" type="slidenum">
              <a:rPr lang="en-US" smtClean="0"/>
              <a:t>105</a:t>
            </a:fld>
            <a:endParaRPr lang="en-US"/>
          </a:p>
        </p:txBody>
      </p:sp>
    </p:spTree>
    <p:extLst>
      <p:ext uri="{BB962C8B-B14F-4D97-AF65-F5344CB8AC3E}">
        <p14:creationId xmlns:p14="http://schemas.microsoft.com/office/powerpoint/2010/main" val="11019420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ED7D4-849B-7EA0-0055-0B227AF56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8FF98-F1D3-1B74-0D18-AD193BA97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0CB82-DBF8-366D-89DA-00A39FA3F104}"/>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a:extLst>
              <a:ext uri="{FF2B5EF4-FFF2-40B4-BE49-F238E27FC236}">
                <a16:creationId xmlns:a16="http://schemas.microsoft.com/office/drawing/2014/main" id="{B4F1D844-16DA-2287-C78A-504608BB7D37}"/>
              </a:ext>
            </a:extLst>
          </p:cNvPr>
          <p:cNvSpPr>
            <a:spLocks noGrp="1"/>
          </p:cNvSpPr>
          <p:nvPr>
            <p:ph type="sldNum" sz="quarter" idx="5"/>
          </p:nvPr>
        </p:nvSpPr>
        <p:spPr/>
        <p:txBody>
          <a:bodyPr/>
          <a:lstStyle/>
          <a:p>
            <a:fld id="{18D0C64F-BB4A-4055-8AA4-17F5C175925C}" type="slidenum">
              <a:rPr lang="en-US" smtClean="0"/>
              <a:t>106</a:t>
            </a:fld>
            <a:endParaRPr lang="en-US"/>
          </a:p>
        </p:txBody>
      </p:sp>
    </p:spTree>
    <p:extLst>
      <p:ext uri="{BB962C8B-B14F-4D97-AF65-F5344CB8AC3E}">
        <p14:creationId xmlns:p14="http://schemas.microsoft.com/office/powerpoint/2010/main" val="24828988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D3920-9DCE-4A18-8520-B129A725A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DC5D8-95DF-06EC-C2DE-4F78C9112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CF36D-D8F0-960D-DF50-5285B6EDBC33}"/>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a:extLst>
              <a:ext uri="{FF2B5EF4-FFF2-40B4-BE49-F238E27FC236}">
                <a16:creationId xmlns:a16="http://schemas.microsoft.com/office/drawing/2014/main" id="{4E7AEC28-2542-7C00-7D42-93CA136AD962}"/>
              </a:ext>
            </a:extLst>
          </p:cNvPr>
          <p:cNvSpPr>
            <a:spLocks noGrp="1"/>
          </p:cNvSpPr>
          <p:nvPr>
            <p:ph type="sldNum" sz="quarter" idx="5"/>
          </p:nvPr>
        </p:nvSpPr>
        <p:spPr/>
        <p:txBody>
          <a:bodyPr/>
          <a:lstStyle/>
          <a:p>
            <a:fld id="{18D0C64F-BB4A-4055-8AA4-17F5C175925C}" type="slidenum">
              <a:rPr lang="en-US" smtClean="0"/>
              <a:t>107</a:t>
            </a:fld>
            <a:endParaRPr lang="en-US"/>
          </a:p>
        </p:txBody>
      </p:sp>
    </p:spTree>
    <p:extLst>
      <p:ext uri="{BB962C8B-B14F-4D97-AF65-F5344CB8AC3E}">
        <p14:creationId xmlns:p14="http://schemas.microsoft.com/office/powerpoint/2010/main" val="17457001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A9E64-0199-8203-7C50-18C36F079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70997-B6CD-5E77-A1D9-102EF12A2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AC735-35C2-0D6F-72A0-DA3BB1CABF13}"/>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B89F1EC8-56C4-C507-32C4-D64616F85926}"/>
              </a:ext>
            </a:extLst>
          </p:cNvPr>
          <p:cNvSpPr>
            <a:spLocks noGrp="1"/>
          </p:cNvSpPr>
          <p:nvPr>
            <p:ph type="sldNum" sz="quarter" idx="5"/>
          </p:nvPr>
        </p:nvSpPr>
        <p:spPr/>
        <p:txBody>
          <a:bodyPr/>
          <a:lstStyle/>
          <a:p>
            <a:fld id="{18D0C64F-BB4A-4055-8AA4-17F5C175925C}" type="slidenum">
              <a:rPr lang="en-US" smtClean="0"/>
              <a:t>108</a:t>
            </a:fld>
            <a:endParaRPr lang="en-US"/>
          </a:p>
        </p:txBody>
      </p:sp>
    </p:spTree>
    <p:extLst>
      <p:ext uri="{BB962C8B-B14F-4D97-AF65-F5344CB8AC3E}">
        <p14:creationId xmlns:p14="http://schemas.microsoft.com/office/powerpoint/2010/main" val="18914269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EBE2D-74DF-936C-E4BA-699AD8030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27583-270B-5024-2979-83A7C54E7A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55623-70F1-13C8-9C1D-F4571202438F}"/>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a:extLst>
              <a:ext uri="{FF2B5EF4-FFF2-40B4-BE49-F238E27FC236}">
                <a16:creationId xmlns:a16="http://schemas.microsoft.com/office/drawing/2014/main" id="{E72E28BE-A710-80B4-D683-3309D68EA582}"/>
              </a:ext>
            </a:extLst>
          </p:cNvPr>
          <p:cNvSpPr>
            <a:spLocks noGrp="1"/>
          </p:cNvSpPr>
          <p:nvPr>
            <p:ph type="sldNum" sz="quarter" idx="5"/>
          </p:nvPr>
        </p:nvSpPr>
        <p:spPr/>
        <p:txBody>
          <a:bodyPr/>
          <a:lstStyle/>
          <a:p>
            <a:fld id="{18D0C64F-BB4A-4055-8AA4-17F5C175925C}" type="slidenum">
              <a:rPr lang="en-US" smtClean="0"/>
              <a:t>109</a:t>
            </a:fld>
            <a:endParaRPr lang="en-US"/>
          </a:p>
        </p:txBody>
      </p:sp>
    </p:spTree>
    <p:extLst>
      <p:ext uri="{BB962C8B-B14F-4D97-AF65-F5344CB8AC3E}">
        <p14:creationId xmlns:p14="http://schemas.microsoft.com/office/powerpoint/2010/main" val="20903026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7A998-3719-36FB-C4FE-18E2BD415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4DEE5-1D97-9012-4114-E2F595032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30E7B-F021-B620-46EF-78ECD7DDE6A9}"/>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endParaRPr lang="en-US" dirty="0"/>
          </a:p>
        </p:txBody>
      </p:sp>
      <p:sp>
        <p:nvSpPr>
          <p:cNvPr id="4" name="Slide Number Placeholder 3">
            <a:extLst>
              <a:ext uri="{FF2B5EF4-FFF2-40B4-BE49-F238E27FC236}">
                <a16:creationId xmlns:a16="http://schemas.microsoft.com/office/drawing/2014/main" id="{33CCBECF-574F-5CC1-0383-091F9953CDCF}"/>
              </a:ext>
            </a:extLst>
          </p:cNvPr>
          <p:cNvSpPr>
            <a:spLocks noGrp="1"/>
          </p:cNvSpPr>
          <p:nvPr>
            <p:ph type="sldNum" sz="quarter" idx="5"/>
          </p:nvPr>
        </p:nvSpPr>
        <p:spPr/>
        <p:txBody>
          <a:bodyPr/>
          <a:lstStyle/>
          <a:p>
            <a:fld id="{18D0C64F-BB4A-4055-8AA4-17F5C175925C}" type="slidenum">
              <a:rPr lang="en-US" smtClean="0"/>
              <a:t>110</a:t>
            </a:fld>
            <a:endParaRPr lang="en-US"/>
          </a:p>
        </p:txBody>
      </p:sp>
    </p:spTree>
    <p:extLst>
      <p:ext uri="{BB962C8B-B14F-4D97-AF65-F5344CB8AC3E}">
        <p14:creationId xmlns:p14="http://schemas.microsoft.com/office/powerpoint/2010/main" val="10193127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Introduction: </a:t>
            </a:r>
            <a:r>
              <a:rPr lang="en-US" sz="1800" b="0" i="0" u="none" strike="noStrike" baseline="0" dirty="0">
                <a:solidFill>
                  <a:srgbClr val="000000"/>
                </a:solidFill>
                <a:latin typeface="Arial" panose="020B0604020202020204" pitchFamily="34" charset="0"/>
              </a:rPr>
              <a:t>This lesson will cover Functional Area VI: Education and Training. </a:t>
            </a:r>
          </a:p>
          <a:p>
            <a:r>
              <a:rPr lang="en-US" sz="1800" b="1" i="0" u="none" strike="noStrike" baseline="0" dirty="0">
                <a:solidFill>
                  <a:srgbClr val="000000"/>
                </a:solidFill>
                <a:latin typeface="Arial" panose="020B0604020202020204" pitchFamily="34" charset="0"/>
              </a:rPr>
              <a:t>Objectives: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Participants will share success strategies and best practices in education and training, focusing on the importance of ongoing education and professional development for staff to implement CACFP operations effectively. Participants will identify strategies for assessing training and maintaining professional development goals for themselves and their staff. Participants will develop the ability to identify and analyze procurement-related program issues. Participants will develop two strategies to address education and training challenges. </a:t>
            </a: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112</a:t>
            </a:fld>
            <a:endParaRPr lang="en-US"/>
          </a:p>
        </p:txBody>
      </p:sp>
    </p:spTree>
    <p:extLst>
      <p:ext uri="{BB962C8B-B14F-4D97-AF65-F5344CB8AC3E}">
        <p14:creationId xmlns:p14="http://schemas.microsoft.com/office/powerpoint/2010/main" val="36163740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Functional Area VI is Education and Training. It is an ongoing process of providing all staff with information and professional development to implement standard operating procedures for CACFP effectively. This section’s core competencies, knowledge, and skills established the foundation for providing healthy meals to all CACFP participants and creating an environment conducive to learning healthy eating behaviors.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113</a:t>
            </a:fld>
            <a:endParaRPr lang="en-US"/>
          </a:p>
        </p:txBody>
      </p:sp>
    </p:spTree>
    <p:extLst>
      <p:ext uri="{BB962C8B-B14F-4D97-AF65-F5344CB8AC3E}">
        <p14:creationId xmlns:p14="http://schemas.microsoft.com/office/powerpoint/2010/main" val="27959118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D79F9-D919-1379-AA1A-442DBF82F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2E3C9-6A77-C12E-2A60-517F6E12F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E07BB7-ABE3-F4B4-4966-ACEF0A0DCB48}"/>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Look at the core competencies for this functional area in the ICN’s </a:t>
            </a:r>
            <a:r>
              <a:rPr lang="en-US" sz="1800" b="0" i="1" u="none" strike="noStrike" baseline="0" dirty="0">
                <a:solidFill>
                  <a:srgbClr val="000000"/>
                </a:solidFill>
                <a:latin typeface="Arial" panose="020B0604020202020204" pitchFamily="34" charset="0"/>
              </a:rPr>
              <a:t>Competencies, Knowledge, and Skills for Child Care Providers in CACFP Operations</a:t>
            </a:r>
            <a:r>
              <a:rPr lang="en-US" sz="1800" b="0" i="0" u="none" strike="noStrike" baseline="0" dirty="0">
                <a:solidFill>
                  <a:srgbClr val="000000"/>
                </a:solidFill>
                <a:latin typeface="Arial" panose="020B0604020202020204" pitchFamily="34" charset="0"/>
              </a:rPr>
              <a:t>. I’ve placed the link in the chat if you’d like to download a digital copy. A hard copy is also included in your Participant’s Workbook. </a:t>
            </a:r>
          </a:p>
          <a:p>
            <a:r>
              <a:rPr lang="en-US" sz="1800" b="0" i="0" u="none" strike="noStrike" baseline="0" dirty="0">
                <a:solidFill>
                  <a:srgbClr val="000000"/>
                </a:solidFill>
                <a:latin typeface="Arial" panose="020B0604020202020204" pitchFamily="34" charset="0"/>
              </a:rPr>
              <a:t>Link: </a:t>
            </a:r>
            <a:r>
              <a:rPr lang="en-US" sz="1800" b="0" i="0" u="sng" strike="noStrike" baseline="0" dirty="0">
                <a:solidFill>
                  <a:srgbClr val="0000FF"/>
                </a:solidFill>
                <a:latin typeface="Arial" panose="020B0604020202020204" pitchFamily="34" charset="0"/>
              </a:rPr>
              <a:t>https://theicn.org/icn-resources-a-z/competencies-knowledge-and-skills-for-child-care-providers-in-cacfp-operations/ </a:t>
            </a:r>
            <a:endParaRPr lang="en-US" sz="1800" b="0" i="0" u="none" strike="noStrike" baseline="0" dirty="0">
              <a:solidFill>
                <a:srgbClr val="0000FF"/>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Place the link in the chat. Allow participants time to review the core competencies for this functional area. </a:t>
            </a:r>
            <a:endParaRPr lang="en-US" dirty="0"/>
          </a:p>
        </p:txBody>
      </p:sp>
      <p:sp>
        <p:nvSpPr>
          <p:cNvPr id="4" name="Slide Number Placeholder 3">
            <a:extLst>
              <a:ext uri="{FF2B5EF4-FFF2-40B4-BE49-F238E27FC236}">
                <a16:creationId xmlns:a16="http://schemas.microsoft.com/office/drawing/2014/main" id="{213AA7FA-381F-FB14-558B-527210D262F2}"/>
              </a:ext>
            </a:extLst>
          </p:cNvPr>
          <p:cNvSpPr>
            <a:spLocks noGrp="1"/>
          </p:cNvSpPr>
          <p:nvPr>
            <p:ph type="sldNum" sz="quarter" idx="5"/>
          </p:nvPr>
        </p:nvSpPr>
        <p:spPr/>
        <p:txBody>
          <a:bodyPr/>
          <a:lstStyle/>
          <a:p>
            <a:fld id="{18D0C64F-BB4A-4055-8AA4-17F5C175925C}" type="slidenum">
              <a:rPr lang="en-US" smtClean="0"/>
              <a:t>114</a:t>
            </a:fld>
            <a:endParaRPr lang="en-US"/>
          </a:p>
        </p:txBody>
      </p:sp>
    </p:spTree>
    <p:extLst>
      <p:ext uri="{BB962C8B-B14F-4D97-AF65-F5344CB8AC3E}">
        <p14:creationId xmlns:p14="http://schemas.microsoft.com/office/powerpoint/2010/main" val="1608241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AAD30-16EE-6E48-788F-8C4F8AF17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1A9CD-2420-8623-1B95-58E901777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7AB8B-C5FE-3EFA-596F-3C68F3986D1E}"/>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Now that you have reviewed the core competencies for this functional area, you will complete the Self-Evaluation Tool. The first step is to review each functional area’s knowledge and skills statements. Use the checkboxes for each category to check off the items you know or can perform successfully. If there is knowledge and skills that you see possibilities for self-improvement or process improvement, do not check the box. The Self-Evaluation Tool is in your Participant’s Workbook </a:t>
            </a:r>
          </a:p>
          <a:p>
            <a:r>
              <a:rPr lang="en-US" sz="1800" b="1" i="0" u="none" strike="noStrike" baseline="0" dirty="0">
                <a:solidFill>
                  <a:srgbClr val="000000"/>
                </a:solidFill>
                <a:latin typeface="Arial" panose="020B0604020202020204" pitchFamily="34" charset="0"/>
              </a:rPr>
              <a:t>Activity: Self-Evaluation Tool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complete the Self-Evaluation Tool for this functional area. </a:t>
            </a:r>
          </a:p>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Take a few minutes to complete the Self-Evaluation Tool.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Allow participants to complete.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 are going to use this tool later in our session. At this time, we will have panel discussions focusing on Administration. </a:t>
            </a:r>
            <a:endParaRPr lang="en-US" dirty="0"/>
          </a:p>
        </p:txBody>
      </p:sp>
      <p:sp>
        <p:nvSpPr>
          <p:cNvPr id="4" name="Slide Number Placeholder 3">
            <a:extLst>
              <a:ext uri="{FF2B5EF4-FFF2-40B4-BE49-F238E27FC236}">
                <a16:creationId xmlns:a16="http://schemas.microsoft.com/office/drawing/2014/main" id="{402D2F6C-B1DD-1AC0-79D5-D91A70E632FF}"/>
              </a:ext>
            </a:extLst>
          </p:cNvPr>
          <p:cNvSpPr>
            <a:spLocks noGrp="1"/>
          </p:cNvSpPr>
          <p:nvPr>
            <p:ph type="sldNum" sz="quarter" idx="5"/>
          </p:nvPr>
        </p:nvSpPr>
        <p:spPr/>
        <p:txBody>
          <a:bodyPr/>
          <a:lstStyle/>
          <a:p>
            <a:fld id="{18D0C64F-BB4A-4055-8AA4-17F5C175925C}" type="slidenum">
              <a:rPr lang="en-US" smtClean="0"/>
              <a:t>115</a:t>
            </a:fld>
            <a:endParaRPr lang="en-US"/>
          </a:p>
        </p:txBody>
      </p:sp>
    </p:spTree>
    <p:extLst>
      <p:ext uri="{BB962C8B-B14F-4D97-AF65-F5344CB8AC3E}">
        <p14:creationId xmlns:p14="http://schemas.microsoft.com/office/powerpoint/2010/main" val="26119191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1860-DCAE-FF19-488F-0D1C46B7D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C8D01-A3CA-7700-DFFE-348EF7AF5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E8DC5-698A-6B5E-D0BF-946AA77B9339}"/>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Panel Discussion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Mentor’s presentations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30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mentors to present their panel discussions on the functional area. </a:t>
            </a:r>
            <a:endParaRPr lang="en-US" dirty="0"/>
          </a:p>
        </p:txBody>
      </p:sp>
      <p:sp>
        <p:nvSpPr>
          <p:cNvPr id="4" name="Slide Number Placeholder 3">
            <a:extLst>
              <a:ext uri="{FF2B5EF4-FFF2-40B4-BE49-F238E27FC236}">
                <a16:creationId xmlns:a16="http://schemas.microsoft.com/office/drawing/2014/main" id="{3C7926EA-54D0-0E84-CA8F-5E1C185E6C66}"/>
              </a:ext>
            </a:extLst>
          </p:cNvPr>
          <p:cNvSpPr>
            <a:spLocks noGrp="1"/>
          </p:cNvSpPr>
          <p:nvPr>
            <p:ph type="sldNum" sz="quarter" idx="5"/>
          </p:nvPr>
        </p:nvSpPr>
        <p:spPr/>
        <p:txBody>
          <a:bodyPr/>
          <a:lstStyle/>
          <a:p>
            <a:fld id="{18D0C64F-BB4A-4055-8AA4-17F5C175925C}" type="slidenum">
              <a:rPr lang="en-US" smtClean="0"/>
              <a:t>116</a:t>
            </a:fld>
            <a:endParaRPr lang="en-US"/>
          </a:p>
        </p:txBody>
      </p:sp>
    </p:spTree>
    <p:extLst>
      <p:ext uri="{BB962C8B-B14F-4D97-AF65-F5344CB8AC3E}">
        <p14:creationId xmlns:p14="http://schemas.microsoft.com/office/powerpoint/2010/main" val="225128173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6CF4E-90FB-6F9D-E0CB-5E587BB83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C4E43-6547-A257-271A-3FBADBA7D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D59C7-43C5-C05E-A5E2-4CC6E84E584C}"/>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 you for your presentations. Remember the four stages we discussed during the last session. </a:t>
            </a:r>
          </a:p>
          <a:p>
            <a:r>
              <a:rPr lang="en-US" sz="1800" b="0" i="0" u="none" strike="noStrike" baseline="0" dirty="0">
                <a:solidFill>
                  <a:srgbClr val="000000"/>
                </a:solidFill>
                <a:latin typeface="Arial" panose="020B0604020202020204" pitchFamily="34" charset="0"/>
              </a:rPr>
              <a:t>Current Picture: What is going on? </a:t>
            </a:r>
          </a:p>
          <a:p>
            <a:r>
              <a:rPr lang="en-US" sz="1800" b="0" i="0" u="none" strike="noStrike" baseline="0" dirty="0">
                <a:solidFill>
                  <a:srgbClr val="000000"/>
                </a:solidFill>
                <a:latin typeface="Arial" panose="020B0604020202020204" pitchFamily="34" charset="0"/>
              </a:rPr>
              <a:t>Preferred Picture: What do I need or want? </a:t>
            </a:r>
          </a:p>
          <a:p>
            <a:r>
              <a:rPr lang="en-US" sz="1800" b="0" i="0" u="none" strike="noStrike" baseline="0" dirty="0">
                <a:solidFill>
                  <a:srgbClr val="000000"/>
                </a:solidFill>
                <a:latin typeface="Arial" panose="020B0604020202020204" pitchFamily="34" charset="0"/>
              </a:rPr>
              <a:t>The Way Forward: How do I get what I need or want? </a:t>
            </a:r>
          </a:p>
          <a:p>
            <a:r>
              <a:rPr lang="en-US" sz="1800" b="0" i="0" u="none" strike="noStrike" baseline="0" dirty="0">
                <a:solidFill>
                  <a:srgbClr val="000000"/>
                </a:solidFill>
                <a:latin typeface="Arial" panose="020B0604020202020204" pitchFamily="34" charset="0"/>
              </a:rPr>
              <a:t>Action: How do I make it happen?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At this time, we will be going into breakout sessions to complete the peer-to-peer mentoring. We will walk through these four stages regarding the functional area. Use your self-evaluation tool to guide areas where challenges exist within your program. </a:t>
            </a:r>
            <a:endParaRPr lang="en-US" dirty="0"/>
          </a:p>
        </p:txBody>
      </p:sp>
      <p:sp>
        <p:nvSpPr>
          <p:cNvPr id="4" name="Slide Number Placeholder 3">
            <a:extLst>
              <a:ext uri="{FF2B5EF4-FFF2-40B4-BE49-F238E27FC236}">
                <a16:creationId xmlns:a16="http://schemas.microsoft.com/office/drawing/2014/main" id="{E055B3AB-E939-CDB6-4556-F3F31CE9AB85}"/>
              </a:ext>
            </a:extLst>
          </p:cNvPr>
          <p:cNvSpPr>
            <a:spLocks noGrp="1"/>
          </p:cNvSpPr>
          <p:nvPr>
            <p:ph type="sldNum" sz="quarter" idx="5"/>
          </p:nvPr>
        </p:nvSpPr>
        <p:spPr/>
        <p:txBody>
          <a:bodyPr/>
          <a:lstStyle/>
          <a:p>
            <a:fld id="{18D0C64F-BB4A-4055-8AA4-17F5C175925C}" type="slidenum">
              <a:rPr lang="en-US" smtClean="0"/>
              <a:t>117</a:t>
            </a:fld>
            <a:endParaRPr lang="en-US"/>
          </a:p>
        </p:txBody>
      </p:sp>
    </p:spTree>
    <p:extLst>
      <p:ext uri="{BB962C8B-B14F-4D97-AF65-F5344CB8AC3E}">
        <p14:creationId xmlns:p14="http://schemas.microsoft.com/office/powerpoint/2010/main" val="337289424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3642-44EF-D723-D03E-6679B98EE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C05C8-9B05-0193-F3C5-00905D3B0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626370-0179-CEDA-5444-850CE413701B}"/>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Activity: Breakout Sessions </a:t>
            </a:r>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Materials: </a:t>
            </a:r>
            <a:r>
              <a:rPr lang="en-US" sz="1800" b="0" i="0" u="none" strike="noStrike" baseline="0" dirty="0">
                <a:solidFill>
                  <a:srgbClr val="000000"/>
                </a:solidFill>
                <a:latin typeface="Arial" panose="020B0604020202020204" pitchFamily="34" charset="0"/>
              </a:rPr>
              <a:t>Participant’s Workbook </a:t>
            </a:r>
          </a:p>
          <a:p>
            <a:r>
              <a:rPr lang="en-US" sz="1800" b="1" i="0" u="none" strike="noStrike" baseline="0" dirty="0">
                <a:solidFill>
                  <a:srgbClr val="000000"/>
                </a:solidFill>
                <a:latin typeface="Arial" panose="020B0604020202020204" pitchFamily="34" charset="0"/>
              </a:rPr>
              <a:t>Time: </a:t>
            </a:r>
            <a:r>
              <a:rPr lang="en-US" sz="1800" b="0" i="0" u="none" strike="noStrike" baseline="0" dirty="0">
                <a:solidFill>
                  <a:srgbClr val="000000"/>
                </a:solidFill>
                <a:latin typeface="Arial" panose="020B0604020202020204" pitchFamily="34" charset="0"/>
              </a:rPr>
              <a:t>1 hour and 15 minutes </a:t>
            </a:r>
          </a:p>
          <a:p>
            <a:r>
              <a:rPr lang="en-US" sz="1800" b="1" i="0" u="none" strike="noStrike" baseline="0" dirty="0">
                <a:solidFill>
                  <a:srgbClr val="000000"/>
                </a:solidFill>
                <a:latin typeface="Arial" panose="020B0604020202020204" pitchFamily="34" charset="0"/>
              </a:rPr>
              <a:t>Instructions: </a:t>
            </a:r>
            <a:r>
              <a:rPr lang="en-US" sz="1800" b="0" i="0" u="none" strike="noStrike" baseline="0" dirty="0">
                <a:solidFill>
                  <a:srgbClr val="000000"/>
                </a:solidFill>
                <a:latin typeface="Arial" panose="020B0604020202020204" pitchFamily="34" charset="0"/>
              </a:rPr>
              <a:t>Allow participants to work through the Skilled Helper Model to address current challenges within their program. Mentors will facilitate the breakout sessions. Breakout sessions should consist of no more than four participants and one mentor. Mentors should reintroduce the topic area based on the panel discussion and functional area. Participants should use their Participant’s Workbook to complete the exercises. Mentors should work through each stage of the Skilled Helper Model and conclude with participants creating an action plan. Once complete, the breakout sessions will close, and everyone will return to the main session. Due to the nature of the breakout sessions, no slide deck or prompts will be provided. A sample script and prompt questions have been offered to mentors for use.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Welcome to the breakout sessions. This is our time to discuss issues you face in your child nutrition program as they relate to [insert topic area]. Think about some of the ideas presented in the panel discussion. Were there any tips presented that you were excited about? Were there ideas presented that overwhelmed you? Were there ideas presented that you are concerned about that won’t be easily implemented in your program? During this breakout session, we want to hear your story. We want to know what changes you believe would help you manage your current situation. We want to help you explore the actions that would get you headed in the right direction for your child nutrition program. </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It is vital for those who tell their story to know that they can say it in a safe environment. Therefore, we want to remember that confidentiality is of utmost importance. We also want you to remember to listen to all ideas and information shared, respect other opinions, be present in the discussion, respect differences, be mindful of others, stay focused on the objectives, and avoid getting sidetracked. Remember the time constraints, draw on others’ experiences, and trust the process.</a:t>
            </a:r>
          </a:p>
          <a:p>
            <a:endParaRPr lang="en-US" sz="1800" b="1"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Mentor Script: </a:t>
            </a:r>
            <a:r>
              <a:rPr lang="en-US" sz="1800" b="0" i="0" u="none" strike="noStrike" baseline="0" dirty="0">
                <a:solidFill>
                  <a:srgbClr val="000000"/>
                </a:solidFill>
                <a:latin typeface="Arial" panose="020B0604020202020204" pitchFamily="34" charset="0"/>
              </a:rPr>
              <a:t>The Skilled Helper Model was explained in our first session. We will briefly review the model; an example is given in your Participant’s Workbook. If at any time you have questions, please don’t hesitate to ask. In Stage 1, you will focus on what’s going on. This is where you will share your story as well as identify and clarify any areas you may have not considered. In Stage 2, you will reflect on the situation, consider what you want for your program, and think of realistic goals. In Stage 3, you will focus on possible strategies and actions that will move you forward in reaching the goals that you considered in Stage 2. </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AD1E62"/>
                </a:solidFill>
                <a:latin typeface="Arial" panose="020B0604020202020204" pitchFamily="34" charset="0"/>
              </a:rPr>
              <a:t>Prompting Questions </a:t>
            </a:r>
            <a:endParaRPr lang="en-US" sz="1800" b="0" i="0" u="none" strike="noStrike" baseline="0" dirty="0">
              <a:solidFill>
                <a:srgbClr val="AD1E62"/>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1A: The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are you thinking? What is that like for you? </a:t>
            </a:r>
          </a:p>
          <a:p>
            <a:r>
              <a:rPr lang="en-US" sz="1800" b="0" i="0" u="none" strike="noStrike" baseline="0" dirty="0">
                <a:solidFill>
                  <a:srgbClr val="000000"/>
                </a:solidFill>
                <a:latin typeface="Arial" panose="020B0604020202020204" pitchFamily="34" charset="0"/>
              </a:rPr>
              <a:t>How do you feel about that? </a:t>
            </a:r>
          </a:p>
          <a:p>
            <a:r>
              <a:rPr lang="en-US" sz="1800" b="0" i="0" u="none" strike="noStrike" baseline="0" dirty="0">
                <a:solidFill>
                  <a:srgbClr val="000000"/>
                </a:solidFill>
                <a:latin typeface="Arial" panose="020B0604020202020204" pitchFamily="34" charset="0"/>
              </a:rPr>
              <a:t>What else is there about that?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1B: The Real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others see it? Is there anything you’ve overlooked? </a:t>
            </a:r>
          </a:p>
          <a:p>
            <a:r>
              <a:rPr lang="en-US" sz="1800" b="0" i="0" u="none" strike="noStrike" baseline="0" dirty="0">
                <a:solidFill>
                  <a:srgbClr val="000000"/>
                </a:solidFill>
                <a:latin typeface="Arial" panose="020B0604020202020204" pitchFamily="34" charset="0"/>
              </a:rPr>
              <a:t>Is there any other way of looking at this?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1, Task 1C: The Right Story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most important in all of this? What would be best to work on now? </a:t>
            </a:r>
          </a:p>
          <a:p>
            <a:r>
              <a:rPr lang="en-US" sz="1800" b="0" i="0" u="none" strike="noStrike" baseline="0" dirty="0">
                <a:solidFill>
                  <a:srgbClr val="000000"/>
                </a:solidFill>
                <a:latin typeface="Arial" panose="020B0604020202020204" pitchFamily="34" charset="0"/>
              </a:rPr>
              <a:t>What is manageable?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2A: The Preferred Picture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do you ideally want instead? What would you have that you don’t have now? </a:t>
            </a:r>
          </a:p>
          <a:p>
            <a:r>
              <a:rPr lang="en-US" sz="1800" b="0" i="0" u="none" strike="noStrike" baseline="0" dirty="0">
                <a:solidFill>
                  <a:srgbClr val="000000"/>
                </a:solidFill>
                <a:latin typeface="Arial" panose="020B0604020202020204" pitchFamily="34" charset="0"/>
              </a:rPr>
              <a:t>What would it be like if it were better or a bit better?</a:t>
            </a: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2B: Goals and Outcomes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Are your goals specific? Are they measurable? </a:t>
            </a:r>
          </a:p>
          <a:p>
            <a:r>
              <a:rPr lang="en-US" sz="1800" b="0" i="0" u="none" strike="noStrike" baseline="0" dirty="0">
                <a:solidFill>
                  <a:srgbClr val="000000"/>
                </a:solidFill>
                <a:latin typeface="Arial" panose="020B0604020202020204" pitchFamily="34" charset="0"/>
              </a:rPr>
              <a:t>Are they achievable? </a:t>
            </a:r>
          </a:p>
          <a:p>
            <a:r>
              <a:rPr lang="en-US" sz="1800" b="0" i="0" u="none" strike="noStrike" baseline="0" dirty="0">
                <a:solidFill>
                  <a:srgbClr val="000000"/>
                </a:solidFill>
                <a:latin typeface="Arial" panose="020B0604020202020204" pitchFamily="34" charset="0"/>
              </a:rPr>
              <a:t>Are they relevant? </a:t>
            </a:r>
          </a:p>
          <a:p>
            <a:r>
              <a:rPr lang="en-US" sz="1800" b="0" i="0" u="none" strike="noStrike" baseline="0" dirty="0">
                <a:solidFill>
                  <a:srgbClr val="000000"/>
                </a:solidFill>
                <a:latin typeface="Arial" panose="020B0604020202020204" pitchFamily="34" charset="0"/>
              </a:rPr>
              <a:t>Are they time-bound?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2, Task 2C: Goals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is the benefit or cost to achieve each goal? What am I willing to do or pay?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3A: Possible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What might help? What has worked for others? </a:t>
            </a:r>
          </a:p>
          <a:p>
            <a:r>
              <a:rPr lang="en-US" sz="1800" b="0" i="0" u="none" strike="noStrike" baseline="0" dirty="0">
                <a:solidFill>
                  <a:srgbClr val="000000"/>
                </a:solidFill>
                <a:latin typeface="Arial" panose="020B0604020202020204" pitchFamily="34" charset="0"/>
              </a:rPr>
              <a:t>What about some wild ideas?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3B: Best Fit Strategies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Which of these ideas appeals most? Which is most likely to work for your program? </a:t>
            </a:r>
          </a:p>
          <a:p>
            <a:r>
              <a:rPr lang="en-US" sz="1800" b="0" i="0" u="none" strike="noStrike" baseline="0" dirty="0">
                <a:solidFill>
                  <a:srgbClr val="000000"/>
                </a:solidFill>
                <a:latin typeface="Arial" panose="020B0604020202020204" pitchFamily="34" charset="0"/>
              </a:rPr>
              <a:t>Which are within your resources or control?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Stage 3, Task 3C: Plan </a:t>
            </a:r>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How do I organize my strategies to accomplish my goal? What do I do first? Second? Third? </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8850D53B-F66F-5CC4-7DE2-A17288CFCC9B}"/>
              </a:ext>
            </a:extLst>
          </p:cNvPr>
          <p:cNvSpPr>
            <a:spLocks noGrp="1"/>
          </p:cNvSpPr>
          <p:nvPr>
            <p:ph type="sldNum" sz="quarter" idx="5"/>
          </p:nvPr>
        </p:nvSpPr>
        <p:spPr/>
        <p:txBody>
          <a:bodyPr/>
          <a:lstStyle/>
          <a:p>
            <a:fld id="{18D0C64F-BB4A-4055-8AA4-17F5C175925C}" type="slidenum">
              <a:rPr lang="en-US" smtClean="0"/>
              <a:t>118</a:t>
            </a:fld>
            <a:endParaRPr lang="en-US"/>
          </a:p>
        </p:txBody>
      </p:sp>
    </p:spTree>
    <p:extLst>
      <p:ext uri="{BB962C8B-B14F-4D97-AF65-F5344CB8AC3E}">
        <p14:creationId xmlns:p14="http://schemas.microsoft.com/office/powerpoint/2010/main" val="8973235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5347-ED4C-8776-F853-7BD981FE5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4A994-DD7F-0ACE-CF68-26583EA6A9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E9F81C-4304-D78C-B888-5A8982CED0B1}"/>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Welcome back from your breakout sessions! I hope that each of you was able to share some challenges and gain valuable strategies to implement in your programs. Would anyone like to share any feedback with the group as a whole? Were there any common challenges shared among you?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p>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Would anyone like to share their goals for this functional area? </a:t>
            </a:r>
          </a:p>
          <a:p>
            <a:r>
              <a:rPr lang="en-US" sz="1800" b="1" i="0" u="none" strike="noStrike" baseline="0" dirty="0">
                <a:solidFill>
                  <a:srgbClr val="000000"/>
                </a:solidFill>
                <a:latin typeface="Arial" panose="020B0604020202020204" pitchFamily="34" charset="0"/>
              </a:rPr>
              <a:t>DO</a:t>
            </a:r>
            <a:r>
              <a:rPr lang="en-US" sz="1800" b="0" i="0" u="none" strike="noStrike" baseline="0" dirty="0">
                <a:solidFill>
                  <a:srgbClr val="000000"/>
                </a:solidFill>
                <a:latin typeface="Arial" panose="020B0604020202020204" pitchFamily="34" charset="0"/>
              </a:rPr>
              <a:t>: Allow participants to provide feedback. </a:t>
            </a:r>
            <a:endParaRPr lang="en-US" dirty="0"/>
          </a:p>
        </p:txBody>
      </p:sp>
      <p:sp>
        <p:nvSpPr>
          <p:cNvPr id="4" name="Slide Number Placeholder 3">
            <a:extLst>
              <a:ext uri="{FF2B5EF4-FFF2-40B4-BE49-F238E27FC236}">
                <a16:creationId xmlns:a16="http://schemas.microsoft.com/office/drawing/2014/main" id="{B7651430-D626-F09C-0BF9-97E0352BF738}"/>
              </a:ext>
            </a:extLst>
          </p:cNvPr>
          <p:cNvSpPr>
            <a:spLocks noGrp="1"/>
          </p:cNvSpPr>
          <p:nvPr>
            <p:ph type="sldNum" sz="quarter" idx="5"/>
          </p:nvPr>
        </p:nvSpPr>
        <p:spPr/>
        <p:txBody>
          <a:bodyPr/>
          <a:lstStyle/>
          <a:p>
            <a:fld id="{18D0C64F-BB4A-4055-8AA4-17F5C175925C}" type="slidenum">
              <a:rPr lang="en-US" smtClean="0"/>
              <a:t>119</a:t>
            </a:fld>
            <a:endParaRPr lang="en-US"/>
          </a:p>
        </p:txBody>
      </p:sp>
    </p:spTree>
    <p:extLst>
      <p:ext uri="{BB962C8B-B14F-4D97-AF65-F5344CB8AC3E}">
        <p14:creationId xmlns:p14="http://schemas.microsoft.com/office/powerpoint/2010/main" val="34461701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1156F-6CAA-F37B-B40F-73BECC1E5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DED7F-E08C-E6C0-2486-6B4D03F31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4573C-024D-C2EA-02DA-ED183947C572}"/>
              </a:ext>
            </a:extLst>
          </p:cNvPr>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a:t>
            </a:r>
            <a:r>
              <a:rPr lang="en-US" sz="1800" b="0" i="0" u="none" strike="noStrike" baseline="0" dirty="0">
                <a:solidFill>
                  <a:srgbClr val="000000"/>
                </a:solidFill>
                <a:latin typeface="Arial" panose="020B0604020202020204" pitchFamily="34" charset="0"/>
              </a:rPr>
              <a:t>: Thanks again for your time and commitment to today’s session. We hope that you take your action plans back to your programs and can see those strategies help overcome your current challenges. If you have any questions, please let us know.</a:t>
            </a:r>
            <a:endParaRPr lang="en-US" dirty="0"/>
          </a:p>
        </p:txBody>
      </p:sp>
      <p:sp>
        <p:nvSpPr>
          <p:cNvPr id="4" name="Slide Number Placeholder 3">
            <a:extLst>
              <a:ext uri="{FF2B5EF4-FFF2-40B4-BE49-F238E27FC236}">
                <a16:creationId xmlns:a16="http://schemas.microsoft.com/office/drawing/2014/main" id="{C3B1D721-49F6-1616-0746-96F5519AA8ED}"/>
              </a:ext>
            </a:extLst>
          </p:cNvPr>
          <p:cNvSpPr>
            <a:spLocks noGrp="1"/>
          </p:cNvSpPr>
          <p:nvPr>
            <p:ph type="sldNum" sz="quarter" idx="5"/>
          </p:nvPr>
        </p:nvSpPr>
        <p:spPr/>
        <p:txBody>
          <a:bodyPr/>
          <a:lstStyle/>
          <a:p>
            <a:fld id="{18D0C64F-BB4A-4055-8AA4-17F5C175925C}" type="slidenum">
              <a:rPr lang="en-US" smtClean="0"/>
              <a:t>120</a:t>
            </a:fld>
            <a:endParaRPr lang="en-US"/>
          </a:p>
        </p:txBody>
      </p:sp>
    </p:spTree>
    <p:extLst>
      <p:ext uri="{BB962C8B-B14F-4D97-AF65-F5344CB8AC3E}">
        <p14:creationId xmlns:p14="http://schemas.microsoft.com/office/powerpoint/2010/main" val="127386982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Arial" panose="020B0604020202020204" pitchFamily="34" charset="0"/>
              </a:rPr>
              <a:t>SAY: </a:t>
            </a:r>
            <a:r>
              <a:rPr lang="en-US" sz="1800" b="0" i="0" u="none" strike="noStrike" baseline="0" dirty="0">
                <a:solidFill>
                  <a:srgbClr val="000000"/>
                </a:solidFill>
                <a:latin typeface="Arial" panose="020B0604020202020204" pitchFamily="34" charset="0"/>
              </a:rPr>
              <a:t>We’ve come to the end of our Mentoring Program. It’s been an exciting time collaborating and working towards finding strategies and solutions to our program challenges. At this time, we would like to gather feedback through an evaluation from each of you. Your responses are important to us. </a:t>
            </a:r>
          </a:p>
          <a:p>
            <a:r>
              <a:rPr lang="en-US" sz="1800" b="1" i="0" u="none" strike="noStrike" baseline="0" dirty="0">
                <a:solidFill>
                  <a:srgbClr val="000000"/>
                </a:solidFill>
                <a:latin typeface="Arial" panose="020B0604020202020204" pitchFamily="34" charset="0"/>
              </a:rPr>
              <a:t>DO: </a:t>
            </a:r>
            <a:r>
              <a:rPr lang="en-US" sz="1800" b="0" i="0" u="none" strike="noStrike" baseline="0" dirty="0">
                <a:solidFill>
                  <a:srgbClr val="000000"/>
                </a:solidFill>
                <a:latin typeface="Arial" panose="020B0604020202020204" pitchFamily="34" charset="0"/>
              </a:rPr>
              <a:t>Ask participants to complete the evaluation. Thank participants. Ask if there are any questions. Answer participants’ questions. </a:t>
            </a:r>
            <a:endParaRPr lang="en-US" dirty="0"/>
          </a:p>
        </p:txBody>
      </p:sp>
      <p:sp>
        <p:nvSpPr>
          <p:cNvPr id="4" name="Slide Number Placeholder 3"/>
          <p:cNvSpPr>
            <a:spLocks noGrp="1"/>
          </p:cNvSpPr>
          <p:nvPr>
            <p:ph type="sldNum" sz="quarter" idx="5"/>
          </p:nvPr>
        </p:nvSpPr>
        <p:spPr/>
        <p:txBody>
          <a:bodyPr/>
          <a:lstStyle/>
          <a:p>
            <a:fld id="{18D0C64F-BB4A-4055-8AA4-17F5C175925C}" type="slidenum">
              <a:rPr lang="en-US" smtClean="0"/>
              <a:t>121</a:t>
            </a:fld>
            <a:endParaRPr lang="en-US"/>
          </a:p>
        </p:txBody>
      </p:sp>
    </p:spTree>
    <p:extLst>
      <p:ext uri="{BB962C8B-B14F-4D97-AF65-F5344CB8AC3E}">
        <p14:creationId xmlns:p14="http://schemas.microsoft.com/office/powerpoint/2010/main" val="39291410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kern="100" dirty="0">
                <a:effectLst/>
                <a:latin typeface="Arial" panose="020B0604020202020204" pitchFamily="34" charset="0"/>
                <a:ea typeface="Calibri" panose="020F0502020204030204" pitchFamily="34" charset="0"/>
                <a:cs typeface="Arial" panose="020B0604020202020204" pitchFamily="34" charset="0"/>
              </a:rPr>
              <a:t>Follow us on our social </a:t>
            </a:r>
            <a:r>
              <a:rPr lang="en-US" sz="1200" kern="100">
                <a:effectLst/>
                <a:latin typeface="Arial" panose="020B0604020202020204" pitchFamily="34" charset="0"/>
                <a:ea typeface="Calibri" panose="020F0502020204030204" pitchFamily="34" charset="0"/>
                <a:cs typeface="Arial" panose="020B0604020202020204" pitchFamily="34" charset="0"/>
              </a:rPr>
              <a:t>media platforms.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D93E798-ED3D-42FB-B99C-6965C2F8E05E}" type="slidenum">
              <a:rPr lang="en-US" smtClean="0"/>
              <a:t>122</a:t>
            </a:fld>
            <a:endParaRPr lang="en-US"/>
          </a:p>
        </p:txBody>
      </p:sp>
    </p:spTree>
    <p:extLst>
      <p:ext uri="{BB962C8B-B14F-4D97-AF65-F5344CB8AC3E}">
        <p14:creationId xmlns:p14="http://schemas.microsoft.com/office/powerpoint/2010/main" val="574249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373E-6041-01EE-D4C2-DCFDA7EAA7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C0A2F7-2F34-C51F-94B5-9B2C93D66D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A010B0-5FAA-C38A-3AAB-D9ADBC78AB6C}"/>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2DAC0B4D-EBAE-FF0B-DC35-EE8F3D63D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BE8E8-4DCF-9FB3-927A-95DD934F3135}"/>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185230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947A6-6543-3A62-64B0-5F5F3E300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788EB-D001-9478-1E94-58A23B1084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E8CA4-BB3D-7797-CF82-2347982206F8}"/>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2B5CAB74-5F4F-B575-DF57-0577A1DB9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71228-CD09-5EB8-EDE6-94221F9F729B}"/>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90565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DD748-EC01-46FF-8201-2F68943A7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3CD859-F597-3C7A-B560-8E365DBB4B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30E5D-3BBE-B911-648E-64E520156423}"/>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C9585FB4-308D-59F7-8B80-A3945F1E7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AF41B-ACD2-E8DA-C91D-5F54EF92B091}"/>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1578105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6F2B5-8A24-A607-1AF2-7630B86437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2CEB6-5B16-C3E5-0CC6-E5174348C6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30532B-BF69-381E-279C-CDA5E3E492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04FD92-9E4E-23F3-12D0-F03C111F4BE1}"/>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6" name="Footer Placeholder 5">
            <a:extLst>
              <a:ext uri="{FF2B5EF4-FFF2-40B4-BE49-F238E27FC236}">
                <a16:creationId xmlns:a16="http://schemas.microsoft.com/office/drawing/2014/main" id="{562E19B5-951A-84ED-DDAE-B788AB176F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8354AF-34F6-6B0A-3EF4-F8A9120D7039}"/>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703034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74B2-30F8-5C42-82DA-D43A4502C7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E1778D-E4E1-C941-A2C3-A7063D139F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43D737-C457-639C-EB79-AF50452633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E993B7-6BB1-BCEA-6DD7-80925AD048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DFEE7F-DE2C-6F7B-90A2-33A1F6E89F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A0A62A-F96C-280D-764B-A81B24BAFABF}"/>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8" name="Footer Placeholder 7">
            <a:extLst>
              <a:ext uri="{FF2B5EF4-FFF2-40B4-BE49-F238E27FC236}">
                <a16:creationId xmlns:a16="http://schemas.microsoft.com/office/drawing/2014/main" id="{140AEEDF-BBDF-B7BA-3C1B-4A300FC665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44F70C-6FF5-C692-4679-4C282A867C1D}"/>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382189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3555-ACA8-9663-BBD4-0C8EC863B9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E62129-55BA-D52D-D970-DFC267D128B2}"/>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4" name="Footer Placeholder 3">
            <a:extLst>
              <a:ext uri="{FF2B5EF4-FFF2-40B4-BE49-F238E27FC236}">
                <a16:creationId xmlns:a16="http://schemas.microsoft.com/office/drawing/2014/main" id="{3BD46F1D-E5A9-ECC1-3B60-48953D520A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390B2A-37D1-B053-09A1-D34FF58A9118}"/>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1999661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63A6A6-FF12-AA04-C354-87A6ADFA6D56}"/>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3" name="Footer Placeholder 2">
            <a:extLst>
              <a:ext uri="{FF2B5EF4-FFF2-40B4-BE49-F238E27FC236}">
                <a16:creationId xmlns:a16="http://schemas.microsoft.com/office/drawing/2014/main" id="{FB0CF8C4-D73C-93EE-59DB-84B3BBB3DB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9DA31E-41BC-4C98-BF80-C93D1B0DE6DA}"/>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94262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0B5F-2FD2-E4E8-D5A8-CB5A1CF911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2C36B4-0D42-CF00-C954-6D6B1B0618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AF011F-CDCB-85AF-DBD8-B6504EF9FD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24685C-F2C4-0EA9-A915-B19AE0AE627B}"/>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6" name="Footer Placeholder 5">
            <a:extLst>
              <a:ext uri="{FF2B5EF4-FFF2-40B4-BE49-F238E27FC236}">
                <a16:creationId xmlns:a16="http://schemas.microsoft.com/office/drawing/2014/main" id="{B4458940-0CAF-ED8C-3150-192F82F3D3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3C12C8-7BF3-BF0A-9BB1-3482E03018AF}"/>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645668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6EFA-1FA0-3A65-D1B5-C47681F24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F3BC2E-8499-D614-B345-37E04BDCF8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EF561A-0F43-E85B-2281-724247852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D20F8B-CA0E-8C50-882E-9268168121EB}"/>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6" name="Footer Placeholder 5">
            <a:extLst>
              <a:ext uri="{FF2B5EF4-FFF2-40B4-BE49-F238E27FC236}">
                <a16:creationId xmlns:a16="http://schemas.microsoft.com/office/drawing/2014/main" id="{F177C61F-FBC9-78D7-49D4-E71B4311D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6D0BAB-CF02-5CF0-0D9F-273ECE1EBA97}"/>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270651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AAA9-2326-053D-5F22-6AE6DF2C92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243D4A-391A-F4BF-6E4F-BB35E874B4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52DE5-DD3A-AA97-62EF-9B230DF54E36}"/>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EF5355E5-8E49-2352-BC4B-BF8645C675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CD4CB4-19B3-AD56-40F4-801F3A258105}"/>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29275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CC935-C86D-CBA2-9985-4FF79C340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7112F8-8C56-2C02-98D3-EE6F115506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3EF5FE-B137-8D2A-7017-16F06FA7171A}"/>
              </a:ext>
            </a:extLst>
          </p:cNvPr>
          <p:cNvSpPr>
            <a:spLocks noGrp="1"/>
          </p:cNvSpPr>
          <p:nvPr>
            <p:ph type="dt" sz="half" idx="10"/>
          </p:nvPr>
        </p:nvSpPr>
        <p:spPr/>
        <p:txBody>
          <a:body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1FAC604D-8446-2F50-2D65-BDB572D45D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26899B-3877-35E7-8477-6B9148B50433}"/>
              </a:ext>
            </a:extLst>
          </p:cNvPr>
          <p:cNvSpPr>
            <a:spLocks noGrp="1"/>
          </p:cNvSpPr>
          <p:nvPr>
            <p:ph type="sldNum" sz="quarter" idx="12"/>
          </p:nvPr>
        </p:nvSpPr>
        <p:spPr/>
        <p:txBody>
          <a:bodyPr/>
          <a:lstStyle/>
          <a:p>
            <a:fld id="{24FE9E3F-3218-47D6-8EC7-D4170D744481}" type="slidenum">
              <a:rPr lang="en-US" smtClean="0"/>
              <a:t>‹#›</a:t>
            </a:fld>
            <a:endParaRPr lang="en-US"/>
          </a:p>
        </p:txBody>
      </p:sp>
    </p:spTree>
    <p:extLst>
      <p:ext uri="{BB962C8B-B14F-4D97-AF65-F5344CB8AC3E}">
        <p14:creationId xmlns:p14="http://schemas.microsoft.com/office/powerpoint/2010/main" val="1450966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00CC-1674-9BBB-1932-75C591F310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74BBC2-2123-B64F-822B-2CC9BB558A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CA8CAD-36C5-DD29-8012-601D745D12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6C9716-8ECD-48D4-B1F5-655A61F2497D}" type="datetimeFigureOut">
              <a:rPr lang="en-US" smtClean="0"/>
              <a:t>5/2/2025</a:t>
            </a:fld>
            <a:endParaRPr lang="en-US"/>
          </a:p>
        </p:txBody>
      </p:sp>
      <p:sp>
        <p:nvSpPr>
          <p:cNvPr id="5" name="Footer Placeholder 4">
            <a:extLst>
              <a:ext uri="{FF2B5EF4-FFF2-40B4-BE49-F238E27FC236}">
                <a16:creationId xmlns:a16="http://schemas.microsoft.com/office/drawing/2014/main" id="{D39814A7-F624-7E2D-01D2-1E0EEA8938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BEFEDE1-726C-CEA8-6205-D970A2A389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FE9E3F-3218-47D6-8EC7-D4170D744481}" type="slidenum">
              <a:rPr lang="en-US" smtClean="0"/>
              <a:t>‹#›</a:t>
            </a:fld>
            <a:endParaRPr lang="en-US"/>
          </a:p>
        </p:txBody>
      </p:sp>
    </p:spTree>
    <p:extLst>
      <p:ext uri="{BB962C8B-B14F-4D97-AF65-F5344CB8AC3E}">
        <p14:creationId xmlns:p14="http://schemas.microsoft.com/office/powerpoint/2010/main" val="2059708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jpeg"/><Relationship Id="rId7" Type="http://schemas.openxmlformats.org/officeDocument/2006/relationships/hyperlink" Target="https://www.instagram.com/theicn/" TargetMode="External"/><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hyperlink" Target="https://twitter.com/search?q=institute%20of%20child%20nutrition&amp;src=typd" TargetMode="External"/><Relationship Id="rId11" Type="http://schemas.openxmlformats.org/officeDocument/2006/relationships/image" Target="../media/image6.jpeg"/><Relationship Id="rId5" Type="http://schemas.openxmlformats.org/officeDocument/2006/relationships/image" Target="../media/image3.tiff"/><Relationship Id="rId10" Type="http://schemas.openxmlformats.org/officeDocument/2006/relationships/image" Target="../media/image5.png"/><Relationship Id="rId4" Type="http://schemas.openxmlformats.org/officeDocument/2006/relationships/hyperlink" Target="https://www.facebook.com/ichildnutrition/" TargetMode="External"/><Relationship Id="rId9" Type="http://schemas.openxmlformats.org/officeDocument/2006/relationships/hyperlink" Target="https://www.linkedin.com/company/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0"/>
          <p:cNvSpPr txBox="1">
            <a:spLocks noChangeArrowheads="1"/>
          </p:cNvSpPr>
          <p:nvPr/>
        </p:nvSpPr>
        <p:spPr bwMode="auto">
          <a:xfrm>
            <a:off x="1875282" y="608457"/>
            <a:ext cx="8305800" cy="5633847"/>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cmpd="thinThick">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r>
              <a:rPr lang="en-US" dirty="0">
                <a:solidFill>
                  <a:srgbClr val="000000"/>
                </a:solidFill>
                <a:latin typeface="+mj-lt"/>
              </a:rPr>
              <a:t>This training was developed by the</a:t>
            </a:r>
          </a:p>
          <a:p>
            <a:pPr marL="0" indent="0" algn="ctr">
              <a:spcBef>
                <a:spcPct val="0"/>
              </a:spcBef>
              <a:spcAft>
                <a:spcPct val="0"/>
              </a:spcAft>
              <a:buNone/>
            </a:pPr>
            <a:endParaRPr lang="en-US"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endParaRPr lang="en-US" sz="2800" dirty="0">
              <a:solidFill>
                <a:srgbClr val="000000"/>
              </a:solidFill>
              <a:latin typeface="+mj-lt"/>
            </a:endParaRPr>
          </a:p>
          <a:p>
            <a:pPr marL="0" indent="0" algn="ctr">
              <a:spcBef>
                <a:spcPct val="0"/>
              </a:spcBef>
              <a:spcAft>
                <a:spcPct val="0"/>
              </a:spcAft>
              <a:buNone/>
            </a:pPr>
            <a:r>
              <a:rPr lang="en-US" sz="2800" dirty="0">
                <a:solidFill>
                  <a:srgbClr val="000000"/>
                </a:solidFill>
                <a:latin typeface="+mj-lt"/>
              </a:rPr>
              <a:t>The University of Mississippi</a:t>
            </a:r>
          </a:p>
          <a:p>
            <a:pPr marL="0" indent="0" algn="ctr">
              <a:spcBef>
                <a:spcPct val="0"/>
              </a:spcBef>
              <a:spcAft>
                <a:spcPct val="0"/>
              </a:spcAft>
              <a:buNone/>
            </a:pPr>
            <a:r>
              <a:rPr lang="en-US" sz="2800" dirty="0">
                <a:solidFill>
                  <a:srgbClr val="000000"/>
                </a:solidFill>
                <a:latin typeface="+mj-lt"/>
              </a:rPr>
              <a:t>School of Applied Sciences</a:t>
            </a:r>
          </a:p>
          <a:p>
            <a:pPr marL="0" indent="0" algn="ctr">
              <a:spcBef>
                <a:spcPct val="0"/>
              </a:spcBef>
              <a:spcAft>
                <a:spcPct val="0"/>
              </a:spcAft>
              <a:buNone/>
            </a:pPr>
            <a:r>
              <a:rPr lang="en-US" b="1" i="1" dirty="0">
                <a:solidFill>
                  <a:srgbClr val="000000"/>
                </a:solidFill>
                <a:latin typeface="+mj-lt"/>
              </a:rPr>
              <a:t>www.theicn.org</a:t>
            </a:r>
          </a:p>
          <a:p>
            <a:pPr marL="0" indent="0" algn="ctr">
              <a:spcBef>
                <a:spcPct val="0"/>
              </a:spcBef>
              <a:spcAft>
                <a:spcPct val="0"/>
              </a:spcAft>
              <a:buNone/>
            </a:pPr>
            <a:r>
              <a:rPr lang="en-US" b="1" i="1" dirty="0">
                <a:solidFill>
                  <a:srgbClr val="000000"/>
                </a:solidFill>
                <a:latin typeface="+mj-lt"/>
              </a:rPr>
              <a:t>800-321-3054</a:t>
            </a:r>
          </a:p>
          <a:p>
            <a:pPr marL="0" indent="0" algn="ctr">
              <a:buNone/>
            </a:pPr>
            <a:endParaRPr lang="en-US" sz="4800" b="1" dirty="0">
              <a:solidFill>
                <a:schemeClr val="bg2"/>
              </a:solidFill>
              <a:latin typeface="+mj-l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8841" y="2072132"/>
            <a:ext cx="7618683" cy="1371600"/>
          </a:xfrm>
          <a:prstGeom prst="rect">
            <a:avLst/>
          </a:prstGeom>
        </p:spPr>
      </p:pic>
    </p:spTree>
    <p:extLst>
      <p:ext uri="{BB962C8B-B14F-4D97-AF65-F5344CB8AC3E}">
        <p14:creationId xmlns:p14="http://schemas.microsoft.com/office/powerpoint/2010/main" val="324052571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199" y="1093788"/>
            <a:ext cx="10506455" cy="2967208"/>
          </a:xfrm>
        </p:spPr>
        <p:txBody>
          <a:bodyPr>
            <a:normAutofit/>
          </a:bodyPr>
          <a:lstStyle/>
          <a:p>
            <a:pPr algn="l"/>
            <a:r>
              <a:rPr lang="en-US" sz="8000"/>
              <a:t>Family Child Care </a:t>
            </a:r>
            <a:br>
              <a:rPr lang="en-US" sz="8000"/>
            </a:br>
            <a:r>
              <a:rPr lang="en-US" sz="8000"/>
              <a:t>Mentorship Program</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930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C4A470-0AE2-8CC1-5E9B-D6F567ABB758}"/>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Welcome!</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058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596B0E-4A5E-B376-7C3F-BBF7B7A08C6E}"/>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Logistics</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891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866116-DFF0-502C-5A3F-5BE248A50447}"/>
              </a:ext>
            </a:extLst>
          </p:cNvPr>
          <p:cNvSpPr>
            <a:spLocks noGrp="1"/>
          </p:cNvSpPr>
          <p:nvPr>
            <p:ph type="title"/>
          </p:nvPr>
        </p:nvSpPr>
        <p:spPr>
          <a:xfrm>
            <a:off x="841248" y="426720"/>
            <a:ext cx="10506456" cy="1919141"/>
          </a:xfrm>
        </p:spPr>
        <p:txBody>
          <a:bodyPr anchor="b">
            <a:normAutofit/>
          </a:bodyPr>
          <a:lstStyle/>
          <a:p>
            <a:r>
              <a:rPr lang="en-US" sz="6000"/>
              <a:t>Ground Rules</a:t>
            </a:r>
          </a:p>
        </p:txBody>
      </p:sp>
      <p:sp>
        <p:nvSpPr>
          <p:cNvPr id="17" name="Rectangle 1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0A35363-516C-E14A-C627-A7DCFCE77EE7}"/>
              </a:ext>
            </a:extLst>
          </p:cNvPr>
          <p:cNvSpPr>
            <a:spLocks noGrp="1"/>
          </p:cNvSpPr>
          <p:nvPr>
            <p:ph idx="1"/>
          </p:nvPr>
        </p:nvSpPr>
        <p:spPr>
          <a:xfrm>
            <a:off x="841248" y="3059296"/>
            <a:ext cx="10509504" cy="3513625"/>
          </a:xfrm>
        </p:spPr>
        <p:txBody>
          <a:bodyPr>
            <a:noAutofit/>
          </a:bodyPr>
          <a:lstStyle/>
          <a:p>
            <a:r>
              <a:rPr lang="en-US" sz="3200" dirty="0"/>
              <a:t>Show up on time and come prepared.</a:t>
            </a:r>
          </a:p>
          <a:p>
            <a:r>
              <a:rPr lang="en-US" sz="3200" dirty="0"/>
              <a:t>Be present.</a:t>
            </a:r>
          </a:p>
          <a:p>
            <a:r>
              <a:rPr lang="en-US" sz="3200" dirty="0"/>
              <a:t>Let everyone participate.</a:t>
            </a:r>
          </a:p>
          <a:p>
            <a:r>
              <a:rPr lang="en-US" sz="3200" dirty="0"/>
              <a:t>Listen with an open mind.</a:t>
            </a:r>
          </a:p>
          <a:p>
            <a:r>
              <a:rPr lang="en-US" sz="3200" dirty="0"/>
              <a:t>Think before speaking.</a:t>
            </a:r>
          </a:p>
          <a:p>
            <a:r>
              <a:rPr lang="en-US" sz="3200" dirty="0"/>
              <a:t>Attack the problem, not the person.</a:t>
            </a:r>
          </a:p>
        </p:txBody>
      </p:sp>
    </p:spTree>
    <p:extLst>
      <p:ext uri="{BB962C8B-B14F-4D97-AF65-F5344CB8AC3E}">
        <p14:creationId xmlns:p14="http://schemas.microsoft.com/office/powerpoint/2010/main" val="1008084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B1A3F8-6ABD-2269-ED7A-E6DD98B1AB62}"/>
              </a:ext>
            </a:extLst>
          </p:cNvPr>
          <p:cNvSpPr>
            <a:spLocks noGrp="1"/>
          </p:cNvSpPr>
          <p:nvPr>
            <p:ph type="title"/>
          </p:nvPr>
        </p:nvSpPr>
        <p:spPr>
          <a:xfrm>
            <a:off x="841248" y="426720"/>
            <a:ext cx="10506456" cy="1919141"/>
          </a:xfrm>
        </p:spPr>
        <p:txBody>
          <a:bodyPr anchor="b">
            <a:normAutofit/>
          </a:bodyPr>
          <a:lstStyle/>
          <a:p>
            <a:r>
              <a:rPr lang="en-US" sz="6000"/>
              <a:t>Background Information</a:t>
            </a:r>
          </a:p>
        </p:txBody>
      </p:sp>
      <p:sp>
        <p:nvSpPr>
          <p:cNvPr id="15" name="Rectangle 14">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Content Placeholder 2">
            <a:extLst>
              <a:ext uri="{FF2B5EF4-FFF2-40B4-BE49-F238E27FC236}">
                <a16:creationId xmlns:a16="http://schemas.microsoft.com/office/drawing/2014/main" id="{271F04DA-83FD-FC46-1451-7492C2FB5318}"/>
              </a:ext>
            </a:extLst>
          </p:cNvPr>
          <p:cNvSpPr>
            <a:spLocks noGrp="1"/>
          </p:cNvSpPr>
          <p:nvPr>
            <p:ph idx="1"/>
          </p:nvPr>
        </p:nvSpPr>
        <p:spPr>
          <a:xfrm>
            <a:off x="841248" y="3337269"/>
            <a:ext cx="10509504" cy="2905686"/>
          </a:xfrm>
        </p:spPr>
        <p:txBody>
          <a:bodyPr>
            <a:normAutofit/>
          </a:bodyPr>
          <a:lstStyle/>
          <a:p>
            <a:endParaRPr lang="en-US" sz="2200" dirty="0"/>
          </a:p>
        </p:txBody>
      </p:sp>
    </p:spTree>
    <p:extLst>
      <p:ext uri="{BB962C8B-B14F-4D97-AF65-F5344CB8AC3E}">
        <p14:creationId xmlns:p14="http://schemas.microsoft.com/office/powerpoint/2010/main" val="3531334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8052D7-4320-4F0E-E093-1932C404DFCF}"/>
              </a:ext>
            </a:extLst>
          </p:cNvPr>
          <p:cNvSpPr>
            <a:spLocks noGrp="1"/>
          </p:cNvSpPr>
          <p:nvPr>
            <p:ph type="title"/>
          </p:nvPr>
        </p:nvSpPr>
        <p:spPr>
          <a:xfrm>
            <a:off x="841248" y="426720"/>
            <a:ext cx="10506456" cy="1919141"/>
          </a:xfrm>
        </p:spPr>
        <p:txBody>
          <a:bodyPr anchor="b">
            <a:normAutofit/>
          </a:bodyPr>
          <a:lstStyle/>
          <a:p>
            <a:r>
              <a:rPr lang="en-US" sz="6000"/>
              <a:t>Training Outline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92CB11E-E527-E01B-1F37-3D6AD9B46318}"/>
              </a:ext>
            </a:extLst>
          </p:cNvPr>
          <p:cNvSpPr>
            <a:spLocks noGrp="1"/>
          </p:cNvSpPr>
          <p:nvPr>
            <p:ph idx="1"/>
          </p:nvPr>
        </p:nvSpPr>
        <p:spPr>
          <a:xfrm>
            <a:off x="841248" y="3337269"/>
            <a:ext cx="10509504" cy="2905686"/>
          </a:xfrm>
        </p:spPr>
        <p:txBody>
          <a:bodyPr>
            <a:normAutofit/>
          </a:bodyPr>
          <a:lstStyle/>
          <a:p>
            <a:r>
              <a:rPr lang="en-US" sz="3200" dirty="0"/>
              <a:t>Panel discussions</a:t>
            </a:r>
          </a:p>
          <a:p>
            <a:r>
              <a:rPr lang="en-US" sz="3200" dirty="0"/>
              <a:t>Breakout sessions</a:t>
            </a:r>
          </a:p>
          <a:p>
            <a:r>
              <a:rPr lang="en-US" sz="3200" dirty="0"/>
              <a:t>Networking opportunities</a:t>
            </a:r>
          </a:p>
        </p:txBody>
      </p:sp>
    </p:spTree>
    <p:extLst>
      <p:ext uri="{BB962C8B-B14F-4D97-AF65-F5344CB8AC3E}">
        <p14:creationId xmlns:p14="http://schemas.microsoft.com/office/powerpoint/2010/main" val="2748651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C32052-3CB7-976C-023E-28D7A279BD39}"/>
              </a:ext>
            </a:extLst>
          </p:cNvPr>
          <p:cNvSpPr>
            <a:spLocks noGrp="1"/>
          </p:cNvSpPr>
          <p:nvPr>
            <p:ph type="title"/>
          </p:nvPr>
        </p:nvSpPr>
        <p:spPr>
          <a:xfrm>
            <a:off x="841248" y="426720"/>
            <a:ext cx="10506456" cy="1919141"/>
          </a:xfrm>
        </p:spPr>
        <p:txBody>
          <a:bodyPr anchor="b">
            <a:normAutofit/>
          </a:bodyPr>
          <a:lstStyle/>
          <a:p>
            <a:r>
              <a:rPr lang="en-US" sz="6000"/>
              <a:t>Introductions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29356BB-4F6C-2290-901D-69A13AD97584}"/>
              </a:ext>
            </a:extLst>
          </p:cNvPr>
          <p:cNvSpPr>
            <a:spLocks noGrp="1"/>
          </p:cNvSpPr>
          <p:nvPr>
            <p:ph idx="1"/>
          </p:nvPr>
        </p:nvSpPr>
        <p:spPr>
          <a:xfrm>
            <a:off x="841248" y="3337269"/>
            <a:ext cx="10509504" cy="2905686"/>
          </a:xfrm>
        </p:spPr>
        <p:txBody>
          <a:bodyPr>
            <a:normAutofit/>
          </a:bodyPr>
          <a:lstStyle/>
          <a:p>
            <a:r>
              <a:rPr lang="en-US" sz="3200" dirty="0"/>
              <a:t>Name</a:t>
            </a:r>
          </a:p>
          <a:p>
            <a:r>
              <a:rPr lang="en-US" sz="3200" dirty="0"/>
              <a:t>Location</a:t>
            </a:r>
          </a:p>
          <a:p>
            <a:r>
              <a:rPr lang="en-US" sz="3200" dirty="0"/>
              <a:t>Years of experience</a:t>
            </a:r>
          </a:p>
        </p:txBody>
      </p:sp>
    </p:spTree>
    <p:extLst>
      <p:ext uri="{BB962C8B-B14F-4D97-AF65-F5344CB8AC3E}">
        <p14:creationId xmlns:p14="http://schemas.microsoft.com/office/powerpoint/2010/main" val="244366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BC934C-5E2E-C34E-5005-A59DC6875789}"/>
              </a:ext>
            </a:extLst>
          </p:cNvPr>
          <p:cNvSpPr>
            <a:spLocks noGrp="1"/>
          </p:cNvSpPr>
          <p:nvPr>
            <p:ph type="title"/>
          </p:nvPr>
        </p:nvSpPr>
        <p:spPr>
          <a:xfrm>
            <a:off x="841248" y="426720"/>
            <a:ext cx="10506456" cy="1919141"/>
          </a:xfrm>
        </p:spPr>
        <p:txBody>
          <a:bodyPr anchor="b">
            <a:normAutofit/>
          </a:bodyPr>
          <a:lstStyle/>
          <a:p>
            <a:r>
              <a:rPr lang="en-US" sz="6000"/>
              <a:t>Icebreaker</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AD850E7-2EC5-DDCE-5EF8-6A4592802D2C}"/>
              </a:ext>
            </a:extLst>
          </p:cNvPr>
          <p:cNvSpPr>
            <a:spLocks noGrp="1"/>
          </p:cNvSpPr>
          <p:nvPr>
            <p:ph idx="1"/>
          </p:nvPr>
        </p:nvSpPr>
        <p:spPr>
          <a:xfrm>
            <a:off x="841248" y="3337269"/>
            <a:ext cx="10509504" cy="2905686"/>
          </a:xfrm>
        </p:spPr>
        <p:txBody>
          <a:bodyPr>
            <a:normAutofit/>
          </a:bodyPr>
          <a:lstStyle/>
          <a:p>
            <a:r>
              <a:rPr lang="en-US" sz="3200" dirty="0"/>
              <a:t>What does mentorship mean to you?</a:t>
            </a:r>
          </a:p>
          <a:p>
            <a:r>
              <a:rPr lang="en-US" sz="3200" dirty="0"/>
              <a:t>What is a mentor?</a:t>
            </a:r>
          </a:p>
          <a:p>
            <a:r>
              <a:rPr lang="en-US" sz="3200" dirty="0"/>
              <a:t>What is a mentee?</a:t>
            </a:r>
          </a:p>
          <a:p>
            <a:r>
              <a:rPr lang="en-US" sz="3200" dirty="0"/>
              <a:t>What is peer-to-peer mentoring?</a:t>
            </a:r>
          </a:p>
        </p:txBody>
      </p:sp>
    </p:spTree>
    <p:extLst>
      <p:ext uri="{BB962C8B-B14F-4D97-AF65-F5344CB8AC3E}">
        <p14:creationId xmlns:p14="http://schemas.microsoft.com/office/powerpoint/2010/main" val="420430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41EC6-924B-089B-39DF-B130247922B4}"/>
              </a:ext>
            </a:extLst>
          </p:cNvPr>
          <p:cNvSpPr>
            <a:spLocks noGrp="1"/>
          </p:cNvSpPr>
          <p:nvPr>
            <p:ph type="title"/>
          </p:nvPr>
        </p:nvSpPr>
        <p:spPr>
          <a:xfrm>
            <a:off x="841248" y="426720"/>
            <a:ext cx="10506456" cy="1919141"/>
          </a:xfrm>
        </p:spPr>
        <p:txBody>
          <a:bodyPr anchor="b">
            <a:normAutofit/>
          </a:bodyPr>
          <a:lstStyle/>
          <a:p>
            <a:r>
              <a:rPr lang="en-US" sz="6000"/>
              <a:t>Mentorship Success for Me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9F1F241-8BC7-9C14-6339-F3FD0869797A}"/>
              </a:ext>
            </a:extLst>
          </p:cNvPr>
          <p:cNvSpPr>
            <a:spLocks noGrp="1"/>
          </p:cNvSpPr>
          <p:nvPr>
            <p:ph idx="1"/>
          </p:nvPr>
        </p:nvSpPr>
        <p:spPr>
          <a:xfrm>
            <a:off x="841248" y="3337269"/>
            <a:ext cx="10509504" cy="2905686"/>
          </a:xfrm>
        </p:spPr>
        <p:txBody>
          <a:bodyPr>
            <a:normAutofit/>
          </a:bodyPr>
          <a:lstStyle/>
          <a:p>
            <a:r>
              <a:rPr lang="en-US" sz="3200" dirty="0"/>
              <a:t>This mentorship program will succeed if I learn…</a:t>
            </a:r>
          </a:p>
        </p:txBody>
      </p:sp>
    </p:spTree>
    <p:extLst>
      <p:ext uri="{BB962C8B-B14F-4D97-AF65-F5344CB8AC3E}">
        <p14:creationId xmlns:p14="http://schemas.microsoft.com/office/powerpoint/2010/main" val="2256238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89866-0164-EC5E-2A19-04DF7A6E59AB}"/>
              </a:ext>
            </a:extLst>
          </p:cNvPr>
          <p:cNvSpPr>
            <a:spLocks noGrp="1"/>
          </p:cNvSpPr>
          <p:nvPr>
            <p:ph type="title"/>
          </p:nvPr>
        </p:nvSpPr>
        <p:spPr>
          <a:xfrm>
            <a:off x="841248" y="426720"/>
            <a:ext cx="10506456" cy="1919141"/>
          </a:xfrm>
        </p:spPr>
        <p:txBody>
          <a:bodyPr anchor="b">
            <a:normAutofit/>
          </a:bodyPr>
          <a:lstStyle/>
          <a:p>
            <a:r>
              <a:rPr lang="en-US" sz="6000"/>
              <a:t>Success!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C64226-2920-12A6-8F74-833B7B0F8C17}"/>
              </a:ext>
            </a:extLst>
          </p:cNvPr>
          <p:cNvSpPr>
            <a:spLocks noGrp="1"/>
          </p:cNvSpPr>
          <p:nvPr>
            <p:ph idx="1"/>
          </p:nvPr>
        </p:nvSpPr>
        <p:spPr>
          <a:xfrm>
            <a:off x="841248" y="3337269"/>
            <a:ext cx="10509504" cy="2905686"/>
          </a:xfrm>
        </p:spPr>
        <p:txBody>
          <a:bodyPr>
            <a:normAutofit/>
          </a:bodyPr>
          <a:lstStyle/>
          <a:p>
            <a:r>
              <a:rPr lang="en-US" sz="3200" dirty="0"/>
              <a:t>What are your current successes?</a:t>
            </a:r>
          </a:p>
        </p:txBody>
      </p:sp>
    </p:spTree>
    <p:extLst>
      <p:ext uri="{BB962C8B-B14F-4D97-AF65-F5344CB8AC3E}">
        <p14:creationId xmlns:p14="http://schemas.microsoft.com/office/powerpoint/2010/main" val="1948460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112F9-7C55-80D1-E9C2-0A8C565BE8BA}"/>
              </a:ext>
            </a:extLst>
          </p:cNvPr>
          <p:cNvSpPr>
            <a:spLocks noGrp="1"/>
          </p:cNvSpPr>
          <p:nvPr>
            <p:ph type="title"/>
          </p:nvPr>
        </p:nvSpPr>
        <p:spPr>
          <a:xfrm>
            <a:off x="841248" y="426720"/>
            <a:ext cx="10506456" cy="1919141"/>
          </a:xfrm>
        </p:spPr>
        <p:txBody>
          <a:bodyPr anchor="b">
            <a:normAutofit/>
          </a:bodyPr>
          <a:lstStyle/>
          <a:p>
            <a:r>
              <a:rPr lang="en-US" sz="6000"/>
              <a:t>Challenges!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718CFB5-F402-224B-A82A-6C46C7A1BD77}"/>
              </a:ext>
            </a:extLst>
          </p:cNvPr>
          <p:cNvSpPr>
            <a:spLocks noGrp="1"/>
          </p:cNvSpPr>
          <p:nvPr>
            <p:ph idx="1"/>
          </p:nvPr>
        </p:nvSpPr>
        <p:spPr>
          <a:xfrm>
            <a:off x="841248" y="3337269"/>
            <a:ext cx="10509504" cy="2905686"/>
          </a:xfrm>
        </p:spPr>
        <p:txBody>
          <a:bodyPr>
            <a:normAutofit/>
          </a:bodyPr>
          <a:lstStyle/>
          <a:p>
            <a:r>
              <a:rPr lang="en-US" sz="3200" dirty="0"/>
              <a:t>What are your current challenges?</a:t>
            </a:r>
          </a:p>
        </p:txBody>
      </p:sp>
    </p:spTree>
    <p:extLst>
      <p:ext uri="{BB962C8B-B14F-4D97-AF65-F5344CB8AC3E}">
        <p14:creationId xmlns:p14="http://schemas.microsoft.com/office/powerpoint/2010/main" val="10580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9FEF9A-751A-4E86-7A23-6B907F0C9445}"/>
              </a:ext>
            </a:extLst>
          </p:cNvPr>
          <p:cNvSpPr>
            <a:spLocks noGrp="1"/>
          </p:cNvSpPr>
          <p:nvPr>
            <p:ph type="ctrTitle"/>
          </p:nvPr>
        </p:nvSpPr>
        <p:spPr>
          <a:xfrm>
            <a:off x="578651" y="1122363"/>
            <a:ext cx="11034695" cy="3174690"/>
          </a:xfrm>
        </p:spPr>
        <p:txBody>
          <a:bodyPr>
            <a:normAutofit/>
          </a:bodyPr>
          <a:lstStyle/>
          <a:p>
            <a:pPr algn="l"/>
            <a:r>
              <a:rPr lang="en-US" sz="5600"/>
              <a:t>Session 1: Overview of the Skilled Helper Model and How to Develop Your Action Plan(s) Using SMART Goals</a:t>
            </a: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444336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3191D-A765-06CC-B9DB-35F72AC48159}"/>
              </a:ext>
            </a:extLst>
          </p:cNvPr>
          <p:cNvSpPr>
            <a:spLocks noGrp="1"/>
          </p:cNvSpPr>
          <p:nvPr>
            <p:ph type="title"/>
          </p:nvPr>
        </p:nvSpPr>
        <p:spPr>
          <a:xfrm>
            <a:off x="841248" y="426720"/>
            <a:ext cx="10506456" cy="1919141"/>
          </a:xfrm>
        </p:spPr>
        <p:txBody>
          <a:bodyPr anchor="b">
            <a:normAutofit/>
          </a:bodyPr>
          <a:lstStyle/>
          <a:p>
            <a:r>
              <a:rPr lang="en-US" sz="6000"/>
              <a:t>Session 1 Objectives</a:t>
            </a:r>
          </a:p>
        </p:txBody>
      </p:sp>
      <p:sp>
        <p:nvSpPr>
          <p:cNvPr id="24" name="Rectangle 2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F407935-3931-F780-6B23-F7A26E488C1C}"/>
              </a:ext>
            </a:extLst>
          </p:cNvPr>
          <p:cNvSpPr>
            <a:spLocks noGrp="1"/>
          </p:cNvSpPr>
          <p:nvPr>
            <p:ph idx="1"/>
          </p:nvPr>
        </p:nvSpPr>
        <p:spPr>
          <a:xfrm>
            <a:off x="841248" y="3337269"/>
            <a:ext cx="10509504" cy="2905686"/>
          </a:xfrm>
        </p:spPr>
        <p:txBody>
          <a:bodyPr>
            <a:normAutofit/>
          </a:bodyPr>
          <a:lstStyle/>
          <a:p>
            <a:r>
              <a:rPr lang="en-US" sz="3200" dirty="0"/>
              <a:t>Demonstrate a basic understanding of the problem management process</a:t>
            </a:r>
          </a:p>
          <a:p>
            <a:r>
              <a:rPr lang="en-US" sz="3200" dirty="0"/>
              <a:t>Develop action plans using SMART goals</a:t>
            </a:r>
          </a:p>
          <a:p>
            <a:r>
              <a:rPr lang="en-US" sz="3200" dirty="0"/>
              <a:t>Create clear and realistic objectives</a:t>
            </a:r>
          </a:p>
          <a:p>
            <a:r>
              <a:rPr lang="en-US" sz="3200" dirty="0"/>
              <a:t>Evaluate and adjust action plans using SMART criteria</a:t>
            </a:r>
          </a:p>
        </p:txBody>
      </p:sp>
    </p:spTree>
    <p:extLst>
      <p:ext uri="{BB962C8B-B14F-4D97-AF65-F5344CB8AC3E}">
        <p14:creationId xmlns:p14="http://schemas.microsoft.com/office/powerpoint/2010/main" val="763775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6C4903-7778-4385-96F2-3ED2EE6BBF6C}"/>
              </a:ext>
            </a:extLst>
          </p:cNvPr>
          <p:cNvSpPr>
            <a:spLocks noGrp="1"/>
          </p:cNvSpPr>
          <p:nvPr>
            <p:ph type="title"/>
          </p:nvPr>
        </p:nvSpPr>
        <p:spPr>
          <a:xfrm>
            <a:off x="841248" y="426720"/>
            <a:ext cx="10506456" cy="1919141"/>
          </a:xfrm>
        </p:spPr>
        <p:txBody>
          <a:bodyPr anchor="b">
            <a:normAutofit/>
          </a:bodyPr>
          <a:lstStyle/>
          <a:p>
            <a:r>
              <a:rPr lang="en-US" sz="4200"/>
              <a:t>Overview of the ICN ARD’s Competencies, Knowledge, and Skills for CACFP Operations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9879863-2293-C458-B0E1-D44D66BBEFCA}"/>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77309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1B473-A480-D613-8581-E7583C8B092E}"/>
              </a:ext>
            </a:extLst>
          </p:cNvPr>
          <p:cNvSpPr>
            <a:spLocks noGrp="1"/>
          </p:cNvSpPr>
          <p:nvPr>
            <p:ph type="title"/>
          </p:nvPr>
        </p:nvSpPr>
        <p:spPr>
          <a:xfrm>
            <a:off x="841248" y="426720"/>
            <a:ext cx="10506456" cy="1919141"/>
          </a:xfrm>
        </p:spPr>
        <p:txBody>
          <a:bodyPr anchor="b">
            <a:normAutofit/>
          </a:bodyPr>
          <a:lstStyle/>
          <a:p>
            <a:r>
              <a:rPr lang="en-US" sz="6000"/>
              <a:t>Functional Areas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6E4B64F-C369-7583-D03A-7FF6AEBE55AA}"/>
              </a:ext>
            </a:extLst>
          </p:cNvPr>
          <p:cNvSpPr>
            <a:spLocks noGrp="1"/>
          </p:cNvSpPr>
          <p:nvPr>
            <p:ph idx="1"/>
          </p:nvPr>
        </p:nvSpPr>
        <p:spPr>
          <a:xfrm>
            <a:off x="841248" y="3337269"/>
            <a:ext cx="10509504" cy="2905686"/>
          </a:xfrm>
        </p:spPr>
        <p:txBody>
          <a:bodyPr>
            <a:normAutofit/>
          </a:bodyPr>
          <a:lstStyle/>
          <a:p>
            <a:r>
              <a:rPr lang="en-US" sz="3200" dirty="0"/>
              <a:t>Broad groupings or divisions of job responsibilities that are performed within the child care operation</a:t>
            </a:r>
          </a:p>
        </p:txBody>
      </p:sp>
    </p:spTree>
    <p:extLst>
      <p:ext uri="{BB962C8B-B14F-4D97-AF65-F5344CB8AC3E}">
        <p14:creationId xmlns:p14="http://schemas.microsoft.com/office/powerpoint/2010/main" val="3985778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8E43C3-B47A-B4F1-86D0-C7E98F4D3346}"/>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2B77A27-D244-5FEC-9E9E-C433CE540574}"/>
              </a:ext>
            </a:extLst>
          </p:cNvPr>
          <p:cNvSpPr>
            <a:spLocks noGrp="1"/>
          </p:cNvSpPr>
          <p:nvPr>
            <p:ph idx="1"/>
          </p:nvPr>
        </p:nvSpPr>
        <p:spPr>
          <a:xfrm>
            <a:off x="841248" y="3337269"/>
            <a:ext cx="10509504" cy="2905686"/>
          </a:xfrm>
        </p:spPr>
        <p:txBody>
          <a:bodyPr>
            <a:normAutofit/>
          </a:bodyPr>
          <a:lstStyle/>
          <a:p>
            <a:r>
              <a:rPr lang="en-US" sz="3200" dirty="0"/>
              <a:t>Areas of expertise and accountability within each functional area that are necessary to ensure that the purpose of the job is met</a:t>
            </a:r>
          </a:p>
          <a:p>
            <a:r>
              <a:rPr lang="en-US" sz="3200" dirty="0"/>
              <a:t>May include knowledge skills and various levels of motivation</a:t>
            </a:r>
          </a:p>
        </p:txBody>
      </p:sp>
    </p:spTree>
    <p:extLst>
      <p:ext uri="{BB962C8B-B14F-4D97-AF65-F5344CB8AC3E}">
        <p14:creationId xmlns:p14="http://schemas.microsoft.com/office/powerpoint/2010/main" val="301160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60741A-0BF9-BEB3-F119-4211F09D6C16}"/>
              </a:ext>
            </a:extLst>
          </p:cNvPr>
          <p:cNvSpPr>
            <a:spLocks noGrp="1"/>
          </p:cNvSpPr>
          <p:nvPr>
            <p:ph type="title"/>
          </p:nvPr>
        </p:nvSpPr>
        <p:spPr>
          <a:xfrm>
            <a:off x="841248" y="426720"/>
            <a:ext cx="10506456" cy="1919141"/>
          </a:xfrm>
        </p:spPr>
        <p:txBody>
          <a:bodyPr anchor="b">
            <a:normAutofit/>
          </a:bodyPr>
          <a:lstStyle/>
          <a:p>
            <a:r>
              <a:rPr lang="en-US" sz="6000"/>
              <a:t>Knowledge and Skills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03C1366-A93C-4FEE-1576-163E31E293E3}"/>
              </a:ext>
            </a:extLst>
          </p:cNvPr>
          <p:cNvSpPr>
            <a:spLocks noGrp="1"/>
          </p:cNvSpPr>
          <p:nvPr>
            <p:ph idx="1"/>
          </p:nvPr>
        </p:nvSpPr>
        <p:spPr>
          <a:xfrm>
            <a:off x="841248" y="3337269"/>
            <a:ext cx="10509504" cy="2905686"/>
          </a:xfrm>
        </p:spPr>
        <p:txBody>
          <a:bodyPr>
            <a:normAutofit/>
          </a:bodyPr>
          <a:lstStyle/>
          <a:p>
            <a:r>
              <a:rPr lang="en-US" sz="3200" dirty="0"/>
              <a:t>Information a person has in specific content areas necessary for successful performance in a competency area</a:t>
            </a:r>
          </a:p>
        </p:txBody>
      </p:sp>
    </p:spTree>
    <p:extLst>
      <p:ext uri="{BB962C8B-B14F-4D97-AF65-F5344CB8AC3E}">
        <p14:creationId xmlns:p14="http://schemas.microsoft.com/office/powerpoint/2010/main" val="771276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1465A0-259F-7514-BCA4-775A1D7F7408}"/>
              </a:ext>
            </a:extLst>
          </p:cNvPr>
          <p:cNvSpPr>
            <a:spLocks noGrp="1"/>
          </p:cNvSpPr>
          <p:nvPr>
            <p:ph type="title"/>
          </p:nvPr>
        </p:nvSpPr>
        <p:spPr>
          <a:xfrm>
            <a:off x="841248" y="426720"/>
            <a:ext cx="10506456" cy="1919141"/>
          </a:xfrm>
        </p:spPr>
        <p:txBody>
          <a:bodyPr anchor="b">
            <a:normAutofit/>
          </a:bodyPr>
          <a:lstStyle/>
          <a:p>
            <a:r>
              <a:rPr lang="en-US" sz="6000"/>
              <a:t>Skills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8C0D6EA-47AD-6212-440B-2DA15C828A3E}"/>
              </a:ext>
            </a:extLst>
          </p:cNvPr>
          <p:cNvSpPr>
            <a:spLocks noGrp="1"/>
          </p:cNvSpPr>
          <p:nvPr>
            <p:ph idx="1"/>
          </p:nvPr>
        </p:nvSpPr>
        <p:spPr>
          <a:xfrm>
            <a:off x="841248" y="3337269"/>
            <a:ext cx="10509504" cy="2905686"/>
          </a:xfrm>
        </p:spPr>
        <p:txBody>
          <a:bodyPr>
            <a:normAutofit/>
          </a:bodyPr>
          <a:lstStyle/>
          <a:p>
            <a:r>
              <a:rPr lang="en-US" sz="3200" dirty="0"/>
              <a:t>Ability to perform specific physical, mental and interpersonal tasks necessary for successful performance in a competency area</a:t>
            </a:r>
          </a:p>
        </p:txBody>
      </p:sp>
    </p:spTree>
    <p:extLst>
      <p:ext uri="{BB962C8B-B14F-4D97-AF65-F5344CB8AC3E}">
        <p14:creationId xmlns:p14="http://schemas.microsoft.com/office/powerpoint/2010/main" val="3772180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5EA37D-9940-1C57-BEE2-0AB3C06A9E04}"/>
              </a:ext>
            </a:extLst>
          </p:cNvPr>
          <p:cNvSpPr>
            <a:spLocks noGrp="1"/>
          </p:cNvSpPr>
          <p:nvPr>
            <p:ph type="title"/>
          </p:nvPr>
        </p:nvSpPr>
        <p:spPr>
          <a:xfrm>
            <a:off x="841248" y="426720"/>
            <a:ext cx="10506456" cy="1919141"/>
          </a:xfrm>
        </p:spPr>
        <p:txBody>
          <a:bodyPr anchor="b">
            <a:normAutofit/>
          </a:bodyPr>
          <a:lstStyle/>
          <a:p>
            <a:r>
              <a:rPr lang="en-US" sz="6000" dirty="0"/>
              <a:t>Two Levels of Practice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C6577F1-61E2-9D2C-542B-8FA55722CA00}"/>
              </a:ext>
            </a:extLst>
          </p:cNvPr>
          <p:cNvSpPr>
            <a:spLocks noGrp="1"/>
          </p:cNvSpPr>
          <p:nvPr>
            <p:ph idx="1"/>
          </p:nvPr>
        </p:nvSpPr>
        <p:spPr>
          <a:xfrm>
            <a:off x="841248" y="3037087"/>
            <a:ext cx="10509504" cy="2905686"/>
          </a:xfrm>
        </p:spPr>
        <p:txBody>
          <a:bodyPr>
            <a:noAutofit/>
          </a:bodyPr>
          <a:lstStyle/>
          <a:p>
            <a:r>
              <a:rPr lang="en-US" sz="3200" dirty="0"/>
              <a:t>When Hired</a:t>
            </a:r>
          </a:p>
          <a:p>
            <a:pPr lvl="1"/>
            <a:r>
              <a:rPr lang="en-US" sz="3200" dirty="0"/>
              <a:t>Basic knowledge</a:t>
            </a:r>
          </a:p>
          <a:p>
            <a:pPr lvl="1"/>
            <a:r>
              <a:rPr lang="en-US" sz="3200" dirty="0"/>
              <a:t>General ability to communicate a basic understanding</a:t>
            </a:r>
          </a:p>
          <a:p>
            <a:r>
              <a:rPr lang="en-US" sz="3200" dirty="0"/>
              <a:t>Advanced</a:t>
            </a:r>
          </a:p>
          <a:p>
            <a:pPr lvl="1"/>
            <a:r>
              <a:rPr lang="en-US" sz="3200" dirty="0"/>
              <a:t>Higher level of knowledge and understanding</a:t>
            </a:r>
          </a:p>
          <a:p>
            <a:pPr lvl="1"/>
            <a:r>
              <a:rPr lang="en-US" sz="3200" dirty="0"/>
              <a:t>Ability to communicate, make decisions, solve problems, and support staff</a:t>
            </a:r>
          </a:p>
        </p:txBody>
      </p:sp>
    </p:spTree>
    <p:extLst>
      <p:ext uri="{BB962C8B-B14F-4D97-AF65-F5344CB8AC3E}">
        <p14:creationId xmlns:p14="http://schemas.microsoft.com/office/powerpoint/2010/main" val="2111816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C52A6-C9E6-EFAC-8801-D0E5BAE9375A}"/>
              </a:ext>
            </a:extLst>
          </p:cNvPr>
          <p:cNvSpPr>
            <a:spLocks noGrp="1"/>
          </p:cNvSpPr>
          <p:nvPr>
            <p:ph type="title"/>
          </p:nvPr>
        </p:nvSpPr>
        <p:spPr>
          <a:xfrm>
            <a:off x="841248" y="426720"/>
            <a:ext cx="10506456" cy="1919141"/>
          </a:xfrm>
        </p:spPr>
        <p:txBody>
          <a:bodyPr anchor="b">
            <a:normAutofit/>
          </a:bodyPr>
          <a:lstStyle/>
          <a:p>
            <a:r>
              <a:rPr lang="en-US" sz="6000"/>
              <a:t>Functional Area Example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F583CB0-D6A5-FA14-E2B7-2331E50F7EA5}"/>
              </a:ext>
            </a:extLst>
          </p:cNvPr>
          <p:cNvSpPr>
            <a:spLocks noGrp="1"/>
          </p:cNvSpPr>
          <p:nvPr>
            <p:ph idx="1"/>
          </p:nvPr>
        </p:nvSpPr>
        <p:spPr>
          <a:xfrm>
            <a:off x="841248" y="3337269"/>
            <a:ext cx="10509504" cy="2905686"/>
          </a:xfrm>
        </p:spPr>
        <p:txBody>
          <a:bodyPr>
            <a:normAutofit/>
          </a:bodyPr>
          <a:lstStyle/>
          <a:p>
            <a:pPr marL="0" indent="0">
              <a:buNone/>
            </a:pPr>
            <a:r>
              <a:rPr lang="en-US" sz="3200" dirty="0"/>
              <a:t>Functional Area II: Procurement</a:t>
            </a:r>
          </a:p>
          <a:p>
            <a:pPr marL="0" indent="0">
              <a:buNone/>
            </a:pPr>
            <a:r>
              <a:rPr lang="en-US" sz="3200" dirty="0"/>
              <a:t>Procurement ensures that foods and supplies are available in sufficient quantities to maintain a food service operation.</a:t>
            </a:r>
          </a:p>
        </p:txBody>
      </p:sp>
    </p:spTree>
    <p:extLst>
      <p:ext uri="{BB962C8B-B14F-4D97-AF65-F5344CB8AC3E}">
        <p14:creationId xmlns:p14="http://schemas.microsoft.com/office/powerpoint/2010/main" val="2526589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396B0B-B70B-632D-BE8E-645DE011DA24}"/>
              </a:ext>
            </a:extLst>
          </p:cNvPr>
          <p:cNvSpPr>
            <a:spLocks noGrp="1"/>
          </p:cNvSpPr>
          <p:nvPr>
            <p:ph type="title"/>
          </p:nvPr>
        </p:nvSpPr>
        <p:spPr>
          <a:xfrm>
            <a:off x="1115568" y="548640"/>
            <a:ext cx="10168128" cy="1179576"/>
          </a:xfrm>
        </p:spPr>
        <p:txBody>
          <a:bodyPr>
            <a:normAutofit/>
          </a:bodyPr>
          <a:lstStyle/>
          <a:p>
            <a:r>
              <a:rPr lang="en-US" sz="4000"/>
              <a:t>Core Competencies Example</a:t>
            </a:r>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CF97ED3-A63D-D4DF-433E-FE64D93E016A}"/>
              </a:ext>
            </a:extLst>
          </p:cNvPr>
          <p:cNvSpPr>
            <a:spLocks noGrp="1"/>
          </p:cNvSpPr>
          <p:nvPr>
            <p:ph idx="1"/>
          </p:nvPr>
        </p:nvSpPr>
        <p:spPr>
          <a:xfrm>
            <a:off x="835869" y="2159213"/>
            <a:ext cx="10168128" cy="3695020"/>
          </a:xfrm>
        </p:spPr>
        <p:txBody>
          <a:bodyPr>
            <a:noAutofit/>
          </a:bodyPr>
          <a:lstStyle/>
          <a:p>
            <a:r>
              <a:rPr lang="en-US" sz="3200" dirty="0"/>
              <a:t>Competency 2.1:</a:t>
            </a:r>
          </a:p>
          <a:p>
            <a:pPr lvl="1"/>
            <a:r>
              <a:rPr lang="en-US" sz="3200" dirty="0"/>
              <a:t>Assures the proper interpretation and implementation of local, state, and federal regulations for the purchase, usage, and disposal of food and non-food items.</a:t>
            </a:r>
          </a:p>
          <a:p>
            <a:r>
              <a:rPr lang="en-US" sz="3200" dirty="0"/>
              <a:t>Competency 2.2: </a:t>
            </a:r>
          </a:p>
          <a:p>
            <a:pPr lvl="1"/>
            <a:r>
              <a:rPr lang="en-US" sz="3200" dirty="0"/>
              <a:t>Manages inventory to ensure quality provision of nutritious meals and snacks to the children being served.</a:t>
            </a:r>
          </a:p>
        </p:txBody>
      </p:sp>
    </p:spTree>
    <p:extLst>
      <p:ext uri="{BB962C8B-B14F-4D97-AF65-F5344CB8AC3E}">
        <p14:creationId xmlns:p14="http://schemas.microsoft.com/office/powerpoint/2010/main" val="3002758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FC9D0A-100B-CDA3-D18F-FB6B0C79625C}"/>
              </a:ext>
            </a:extLst>
          </p:cNvPr>
          <p:cNvSpPr>
            <a:spLocks noGrp="1"/>
          </p:cNvSpPr>
          <p:nvPr>
            <p:ph type="title"/>
          </p:nvPr>
        </p:nvSpPr>
        <p:spPr>
          <a:xfrm>
            <a:off x="1115568" y="548640"/>
            <a:ext cx="10168128" cy="1179576"/>
          </a:xfrm>
        </p:spPr>
        <p:txBody>
          <a:bodyPr>
            <a:normAutofit/>
          </a:bodyPr>
          <a:lstStyle/>
          <a:p>
            <a:r>
              <a:rPr lang="en-US" sz="4000"/>
              <a:t>Knowledge and Skills Statement Example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722C99D-361D-F4A5-3899-13FBB038E81B}"/>
              </a:ext>
            </a:extLst>
          </p:cNvPr>
          <p:cNvSpPr>
            <a:spLocks noGrp="1"/>
          </p:cNvSpPr>
          <p:nvPr>
            <p:ph idx="1"/>
          </p:nvPr>
        </p:nvSpPr>
        <p:spPr>
          <a:xfrm>
            <a:off x="333487" y="2116182"/>
            <a:ext cx="11564471" cy="4585831"/>
          </a:xfrm>
        </p:spPr>
        <p:txBody>
          <a:bodyPr>
            <a:normAutofit lnSpcReduction="10000"/>
          </a:bodyPr>
          <a:lstStyle/>
          <a:p>
            <a:r>
              <a:rPr lang="en-US" sz="2400" dirty="0"/>
              <a:t>When Hired</a:t>
            </a:r>
          </a:p>
          <a:p>
            <a:pPr lvl="1"/>
            <a:r>
              <a:rPr lang="en-US" dirty="0"/>
              <a:t>Limited to no knowledge or skills in this competency</a:t>
            </a:r>
          </a:p>
          <a:p>
            <a:r>
              <a:rPr lang="en-US" sz="2400" dirty="0"/>
              <a:t>Advanced</a:t>
            </a:r>
          </a:p>
          <a:p>
            <a:pPr lvl="1"/>
            <a:r>
              <a:rPr lang="en-US" dirty="0"/>
              <a:t>Knowing ethical practices for procurement</a:t>
            </a:r>
          </a:p>
          <a:p>
            <a:pPr lvl="1"/>
            <a:r>
              <a:rPr lang="en-US" dirty="0"/>
              <a:t>Knowing federal, state, and local procurement regulations, polices, and procedures governing all CACFP purchases</a:t>
            </a:r>
          </a:p>
          <a:p>
            <a:pPr lvl="1"/>
            <a:r>
              <a:rPr lang="en-US" dirty="0"/>
              <a:t>Knowing how to complete and maintain accurate formal and informal procurement processes</a:t>
            </a:r>
          </a:p>
          <a:p>
            <a:pPr lvl="1"/>
            <a:r>
              <a:rPr lang="en-US" dirty="0"/>
              <a:t>Knowing how to purchase or dispose of equipment following federal, state, and local regulations</a:t>
            </a:r>
          </a:p>
          <a:p>
            <a:pPr lvl="1"/>
            <a:r>
              <a:rPr lang="en-US" dirty="0"/>
              <a:t>Ensures accurate formal and informal procurement processes are followed</a:t>
            </a:r>
          </a:p>
          <a:p>
            <a:pPr lvl="1"/>
            <a:r>
              <a:rPr lang="en-US" dirty="0"/>
              <a:t>Maintains proper documentation of purchase and disposal of equipment</a:t>
            </a:r>
          </a:p>
          <a:p>
            <a:pPr lvl="1"/>
            <a:endParaRPr lang="en-US" sz="1700" dirty="0"/>
          </a:p>
        </p:txBody>
      </p:sp>
    </p:spTree>
    <p:extLst>
      <p:ext uri="{BB962C8B-B14F-4D97-AF65-F5344CB8AC3E}">
        <p14:creationId xmlns:p14="http://schemas.microsoft.com/office/powerpoint/2010/main" val="2509311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50C137-C919-D3C5-F1F6-3384E31B68F2}"/>
              </a:ext>
            </a:extLst>
          </p:cNvPr>
          <p:cNvSpPr>
            <a:spLocks noGrp="1"/>
          </p:cNvSpPr>
          <p:nvPr>
            <p:ph type="title"/>
          </p:nvPr>
        </p:nvSpPr>
        <p:spPr>
          <a:xfrm>
            <a:off x="841248" y="426720"/>
            <a:ext cx="10506456" cy="1919141"/>
          </a:xfrm>
        </p:spPr>
        <p:txBody>
          <a:bodyPr anchor="b">
            <a:normAutofit/>
          </a:bodyPr>
          <a:lstStyle/>
          <a:p>
            <a:r>
              <a:rPr lang="en-US" sz="6000"/>
              <a:t>Self-Evaluation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FB6F81F-9F12-CA78-7F9F-5443869DF101}"/>
              </a:ext>
            </a:extLst>
          </p:cNvPr>
          <p:cNvSpPr>
            <a:spLocks noGrp="1"/>
          </p:cNvSpPr>
          <p:nvPr>
            <p:ph idx="1"/>
          </p:nvPr>
        </p:nvSpPr>
        <p:spPr>
          <a:xfrm>
            <a:off x="841248" y="3337269"/>
            <a:ext cx="10509504" cy="2905686"/>
          </a:xfrm>
        </p:spPr>
        <p:txBody>
          <a:bodyPr>
            <a:normAutofit/>
          </a:bodyPr>
          <a:lstStyle/>
          <a:p>
            <a:r>
              <a:rPr lang="en-US" sz="3200" dirty="0"/>
              <a:t>Consider current challenges and successes within your program</a:t>
            </a:r>
          </a:p>
          <a:p>
            <a:r>
              <a:rPr lang="en-US" sz="3200" dirty="0"/>
              <a:t>You will not be required to share your self-evaluation</a:t>
            </a:r>
          </a:p>
          <a:p>
            <a:r>
              <a:rPr lang="en-US" sz="3200" dirty="0"/>
              <a:t>Be honest with yourself</a:t>
            </a:r>
          </a:p>
        </p:txBody>
      </p:sp>
    </p:spTree>
    <p:extLst>
      <p:ext uri="{BB962C8B-B14F-4D97-AF65-F5344CB8AC3E}">
        <p14:creationId xmlns:p14="http://schemas.microsoft.com/office/powerpoint/2010/main" val="1741169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679607-8977-DD07-6353-1DBE7E15AF05}"/>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AF64D17-7E0F-0A46-C5EA-532B75A0068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4270324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EAF873-74F8-B2A0-479D-452208A09B85}"/>
              </a:ext>
            </a:extLst>
          </p:cNvPr>
          <p:cNvSpPr>
            <a:spLocks noGrp="1"/>
          </p:cNvSpPr>
          <p:nvPr>
            <p:ph type="title"/>
          </p:nvPr>
        </p:nvSpPr>
        <p:spPr>
          <a:xfrm>
            <a:off x="841248" y="426720"/>
            <a:ext cx="10506456" cy="1919141"/>
          </a:xfrm>
        </p:spPr>
        <p:txBody>
          <a:bodyPr anchor="b">
            <a:normAutofit/>
          </a:bodyPr>
          <a:lstStyle/>
          <a:p>
            <a:r>
              <a:rPr lang="en-US" sz="6000"/>
              <a:t>Panel Discussions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58BF09B-5D7E-EADD-7A55-7431524A0E3B}"/>
              </a:ext>
            </a:extLst>
          </p:cNvPr>
          <p:cNvSpPr>
            <a:spLocks noGrp="1"/>
          </p:cNvSpPr>
          <p:nvPr>
            <p:ph idx="1"/>
          </p:nvPr>
        </p:nvSpPr>
        <p:spPr>
          <a:xfrm>
            <a:off x="841248" y="3337269"/>
            <a:ext cx="10509504" cy="2905686"/>
          </a:xfrm>
        </p:spPr>
        <p:txBody>
          <a:bodyPr>
            <a:normAutofit/>
          </a:bodyPr>
          <a:lstStyle/>
          <a:p>
            <a:r>
              <a:rPr lang="en-US" sz="3200" dirty="0"/>
              <a:t>Mentors will give a brief presentation that will provide success strategies in each functional area. </a:t>
            </a:r>
          </a:p>
          <a:p>
            <a:pPr marL="0" indent="0">
              <a:buNone/>
            </a:pPr>
            <a:endParaRPr lang="en-US" sz="2200" dirty="0"/>
          </a:p>
        </p:txBody>
      </p:sp>
    </p:spTree>
    <p:extLst>
      <p:ext uri="{BB962C8B-B14F-4D97-AF65-F5344CB8AC3E}">
        <p14:creationId xmlns:p14="http://schemas.microsoft.com/office/powerpoint/2010/main" val="3653043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9C1935-9A60-1EC0-110C-0ED2401DE28C}"/>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DB81933-0ACD-4AE6-69E1-8C515DE05283}"/>
              </a:ext>
            </a:extLst>
          </p:cNvPr>
          <p:cNvSpPr>
            <a:spLocks noGrp="1"/>
          </p:cNvSpPr>
          <p:nvPr>
            <p:ph idx="1"/>
          </p:nvPr>
        </p:nvSpPr>
        <p:spPr>
          <a:xfrm>
            <a:off x="841248" y="3149087"/>
            <a:ext cx="10509504" cy="2905686"/>
          </a:xfrm>
        </p:spPr>
        <p:txBody>
          <a:bodyPr>
            <a:normAutofit/>
          </a:bodyPr>
          <a:lstStyle/>
          <a:p>
            <a:r>
              <a:rPr lang="en-US" sz="3200" dirty="0"/>
              <a:t>Discuss specific functional area further</a:t>
            </a:r>
          </a:p>
          <a:p>
            <a:r>
              <a:rPr lang="en-US" sz="3200" dirty="0"/>
              <a:t>Designed to connect you with mentors and others in identifying goals and action plans</a:t>
            </a:r>
          </a:p>
          <a:p>
            <a:r>
              <a:rPr lang="en-US" sz="3200" dirty="0"/>
              <a:t>Peer-to-peer mentoring </a:t>
            </a:r>
          </a:p>
          <a:p>
            <a:r>
              <a:rPr lang="en-US" sz="3200" dirty="0"/>
              <a:t>Problem-management model</a:t>
            </a:r>
          </a:p>
        </p:txBody>
      </p:sp>
    </p:spTree>
    <p:extLst>
      <p:ext uri="{BB962C8B-B14F-4D97-AF65-F5344CB8AC3E}">
        <p14:creationId xmlns:p14="http://schemas.microsoft.com/office/powerpoint/2010/main" val="3652484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9E3BB3-50A1-210B-BA21-90DBDC375B90}"/>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0756EE-A86B-A5D7-8BB4-858E72AAD866}"/>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516860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D10E7E-9059-72C3-2DC0-73C9FB0CB695}"/>
              </a:ext>
            </a:extLst>
          </p:cNvPr>
          <p:cNvSpPr>
            <a:spLocks noGrp="1"/>
          </p:cNvSpPr>
          <p:nvPr>
            <p:ph type="title"/>
          </p:nvPr>
        </p:nvSpPr>
        <p:spPr>
          <a:xfrm>
            <a:off x="841248" y="426720"/>
            <a:ext cx="10506456" cy="1919141"/>
          </a:xfrm>
        </p:spPr>
        <p:txBody>
          <a:bodyPr anchor="b">
            <a:normAutofit/>
          </a:bodyPr>
          <a:lstStyle/>
          <a:p>
            <a:r>
              <a:rPr lang="en-US" sz="6000"/>
              <a:t>Overview of the Skilled Helper Model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9E0F58E-0103-CDA3-819E-C33DCD6B2358}"/>
              </a:ext>
            </a:extLst>
          </p:cNvPr>
          <p:cNvSpPr>
            <a:spLocks noGrp="1"/>
          </p:cNvSpPr>
          <p:nvPr>
            <p:ph idx="1"/>
          </p:nvPr>
        </p:nvSpPr>
        <p:spPr>
          <a:xfrm>
            <a:off x="841248" y="3337269"/>
            <a:ext cx="10509504" cy="2905686"/>
          </a:xfrm>
        </p:spPr>
        <p:txBody>
          <a:bodyPr>
            <a:normAutofit/>
          </a:bodyPr>
          <a:lstStyle/>
          <a:p>
            <a:r>
              <a:rPr lang="en-US" sz="3200" dirty="0"/>
              <a:t>What is going on?</a:t>
            </a:r>
          </a:p>
          <a:p>
            <a:r>
              <a:rPr lang="en-US" sz="3200" dirty="0"/>
              <a:t>What do I need or want?</a:t>
            </a:r>
          </a:p>
          <a:p>
            <a:r>
              <a:rPr lang="en-US" sz="3200" dirty="0"/>
              <a:t>How will I get what I need or want?</a:t>
            </a:r>
          </a:p>
          <a:p>
            <a:r>
              <a:rPr lang="en-US" sz="3200" dirty="0"/>
              <a:t>How do I make it happen?</a:t>
            </a:r>
          </a:p>
        </p:txBody>
      </p:sp>
    </p:spTree>
    <p:extLst>
      <p:ext uri="{BB962C8B-B14F-4D97-AF65-F5344CB8AC3E}">
        <p14:creationId xmlns:p14="http://schemas.microsoft.com/office/powerpoint/2010/main" val="2958209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972063-2CA0-7D5F-DB2E-FCFFBCD1AD01}"/>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6AA777F-3BAE-19D2-C6EC-B3D8AE5D044A}"/>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2806286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5024B9-EFFB-F56F-5AD7-22099825A4C0}"/>
              </a:ext>
            </a:extLst>
          </p:cNvPr>
          <p:cNvSpPr>
            <a:spLocks noGrp="1"/>
          </p:cNvSpPr>
          <p:nvPr>
            <p:ph type="title"/>
          </p:nvPr>
        </p:nvSpPr>
        <p:spPr>
          <a:xfrm>
            <a:off x="841248" y="426720"/>
            <a:ext cx="10506456" cy="1919141"/>
          </a:xfrm>
        </p:spPr>
        <p:txBody>
          <a:bodyPr anchor="b">
            <a:normAutofit/>
          </a:bodyPr>
          <a:lstStyle/>
          <a:p>
            <a:r>
              <a:rPr lang="en-US" sz="6000"/>
              <a:t>Stage 1: The Current Picture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C7E7424-3ADE-C779-A6E7-C2EC174D12A9}"/>
              </a:ext>
            </a:extLst>
          </p:cNvPr>
          <p:cNvSpPr>
            <a:spLocks noGrp="1"/>
          </p:cNvSpPr>
          <p:nvPr>
            <p:ph idx="1"/>
          </p:nvPr>
        </p:nvSpPr>
        <p:spPr>
          <a:xfrm>
            <a:off x="841248" y="3337269"/>
            <a:ext cx="10509504" cy="2905686"/>
          </a:xfrm>
        </p:spPr>
        <p:txBody>
          <a:bodyPr>
            <a:normAutofit/>
          </a:bodyPr>
          <a:lstStyle/>
          <a:p>
            <a:r>
              <a:rPr lang="en-US" sz="3200" dirty="0"/>
              <a:t>Task 1A: What is your story?</a:t>
            </a:r>
          </a:p>
          <a:p>
            <a:r>
              <a:rPr lang="en-US" sz="3200" dirty="0"/>
              <a:t>Task 1B: What is really going on?</a:t>
            </a:r>
          </a:p>
          <a:p>
            <a:r>
              <a:rPr lang="en-US" sz="3200" dirty="0"/>
              <a:t>Task 1C: Narrow down to a specific area</a:t>
            </a:r>
          </a:p>
        </p:txBody>
      </p:sp>
    </p:spTree>
    <p:extLst>
      <p:ext uri="{BB962C8B-B14F-4D97-AF65-F5344CB8AC3E}">
        <p14:creationId xmlns:p14="http://schemas.microsoft.com/office/powerpoint/2010/main" val="2329655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B434D5-4680-4E0C-1FA7-837A179CAC58}"/>
              </a:ext>
            </a:extLst>
          </p:cNvPr>
          <p:cNvSpPr>
            <a:spLocks noGrp="1"/>
          </p:cNvSpPr>
          <p:nvPr>
            <p:ph type="title"/>
          </p:nvPr>
        </p:nvSpPr>
        <p:spPr>
          <a:xfrm>
            <a:off x="841248" y="426720"/>
            <a:ext cx="10506456" cy="1919141"/>
          </a:xfrm>
        </p:spPr>
        <p:txBody>
          <a:bodyPr anchor="b">
            <a:normAutofit/>
          </a:bodyPr>
          <a:lstStyle/>
          <a:p>
            <a:r>
              <a:rPr lang="en-US" sz="6000"/>
              <a:t>Menu-Planning Story</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E89C48A-0B62-E8CA-EE82-E4C6F808BBB1}"/>
              </a:ext>
            </a:extLst>
          </p:cNvPr>
          <p:cNvSpPr>
            <a:spLocks noGrp="1"/>
          </p:cNvSpPr>
          <p:nvPr>
            <p:ph idx="1"/>
          </p:nvPr>
        </p:nvSpPr>
        <p:spPr>
          <a:xfrm>
            <a:off x="841248" y="3337269"/>
            <a:ext cx="10509504" cy="2905686"/>
          </a:xfrm>
        </p:spPr>
        <p:txBody>
          <a:bodyPr>
            <a:normAutofit/>
          </a:bodyPr>
          <a:lstStyle/>
          <a:p>
            <a:r>
              <a:rPr lang="en-US" sz="3200" dirty="0"/>
              <a:t>What is going on in your child nutrition program regarding menu planning?</a:t>
            </a:r>
          </a:p>
          <a:p>
            <a:r>
              <a:rPr lang="en-US" sz="3200" dirty="0"/>
              <a:t>What is your main concern?</a:t>
            </a:r>
          </a:p>
        </p:txBody>
      </p:sp>
    </p:spTree>
    <p:extLst>
      <p:ext uri="{BB962C8B-B14F-4D97-AF65-F5344CB8AC3E}">
        <p14:creationId xmlns:p14="http://schemas.microsoft.com/office/powerpoint/2010/main" val="3864773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43390-7834-9903-9704-2F66787FCE9E}"/>
              </a:ext>
            </a:extLst>
          </p:cNvPr>
          <p:cNvSpPr>
            <a:spLocks noGrp="1"/>
          </p:cNvSpPr>
          <p:nvPr>
            <p:ph type="title"/>
          </p:nvPr>
        </p:nvSpPr>
        <p:spPr>
          <a:xfrm>
            <a:off x="841248" y="426720"/>
            <a:ext cx="10506456" cy="1919141"/>
          </a:xfrm>
        </p:spPr>
        <p:txBody>
          <a:bodyPr anchor="b">
            <a:normAutofit/>
          </a:bodyPr>
          <a:lstStyle/>
          <a:p>
            <a:r>
              <a:rPr lang="en-US" sz="6000"/>
              <a:t>Stage 1 Task 1A: </a:t>
            </a:r>
            <a:br>
              <a:rPr lang="en-US" sz="6000"/>
            </a:br>
            <a:r>
              <a:rPr lang="en-US" sz="6000"/>
              <a:t>The Story: Problem Situations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612B10A-2771-C9F4-AE56-459E31B16687}"/>
              </a:ext>
            </a:extLst>
          </p:cNvPr>
          <p:cNvSpPr>
            <a:spLocks noGrp="1"/>
          </p:cNvSpPr>
          <p:nvPr>
            <p:ph idx="1"/>
          </p:nvPr>
        </p:nvSpPr>
        <p:spPr>
          <a:xfrm>
            <a:off x="841248" y="3337269"/>
            <a:ext cx="10509504" cy="2905686"/>
          </a:xfrm>
        </p:spPr>
        <p:txBody>
          <a:bodyPr>
            <a:normAutofit/>
          </a:bodyPr>
          <a:lstStyle/>
          <a:p>
            <a:r>
              <a:rPr lang="en-US" sz="3200" dirty="0"/>
              <a:t>The children waste a lot of food.</a:t>
            </a:r>
          </a:p>
        </p:txBody>
      </p:sp>
    </p:spTree>
    <p:extLst>
      <p:ext uri="{BB962C8B-B14F-4D97-AF65-F5344CB8AC3E}">
        <p14:creationId xmlns:p14="http://schemas.microsoft.com/office/powerpoint/2010/main" val="2236954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763D2E-87D7-C674-5E36-D8C97493CF4F}"/>
              </a:ext>
            </a:extLst>
          </p:cNvPr>
          <p:cNvSpPr>
            <a:spLocks noGrp="1"/>
          </p:cNvSpPr>
          <p:nvPr>
            <p:ph type="title"/>
          </p:nvPr>
        </p:nvSpPr>
        <p:spPr>
          <a:xfrm>
            <a:off x="841248" y="426720"/>
            <a:ext cx="10506456" cy="1919141"/>
          </a:xfrm>
        </p:spPr>
        <p:txBody>
          <a:bodyPr anchor="b">
            <a:normAutofit/>
          </a:bodyPr>
          <a:lstStyle/>
          <a:p>
            <a:r>
              <a:rPr lang="en-US" sz="6000"/>
              <a:t>Stage 1 Task 1B: </a:t>
            </a:r>
            <a:br>
              <a:rPr lang="en-US" sz="6000"/>
            </a:br>
            <a:r>
              <a:rPr lang="en-US" sz="6000"/>
              <a:t>The Real Story: New Perspectives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2D3A566-AF0B-97CA-3A61-161E819FCC23}"/>
              </a:ext>
            </a:extLst>
          </p:cNvPr>
          <p:cNvSpPr>
            <a:spLocks noGrp="1"/>
          </p:cNvSpPr>
          <p:nvPr>
            <p:ph idx="1"/>
          </p:nvPr>
        </p:nvSpPr>
        <p:spPr>
          <a:xfrm>
            <a:off x="841248" y="3337269"/>
            <a:ext cx="10509504" cy="2905686"/>
          </a:xfrm>
        </p:spPr>
        <p:txBody>
          <a:bodyPr>
            <a:normAutofit/>
          </a:bodyPr>
          <a:lstStyle/>
          <a:p>
            <a:r>
              <a:rPr lang="en-US" sz="3200" dirty="0"/>
              <a:t>The children don’t seem to like the foods I serve.</a:t>
            </a:r>
          </a:p>
        </p:txBody>
      </p:sp>
    </p:spTree>
    <p:extLst>
      <p:ext uri="{BB962C8B-B14F-4D97-AF65-F5344CB8AC3E}">
        <p14:creationId xmlns:p14="http://schemas.microsoft.com/office/powerpoint/2010/main" val="2306917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28487-AD61-C9A1-5393-2063578D7C14}"/>
              </a:ext>
            </a:extLst>
          </p:cNvPr>
          <p:cNvSpPr>
            <a:spLocks noGrp="1"/>
          </p:cNvSpPr>
          <p:nvPr>
            <p:ph type="title"/>
          </p:nvPr>
        </p:nvSpPr>
        <p:spPr>
          <a:xfrm>
            <a:off x="841248" y="426720"/>
            <a:ext cx="10506456" cy="1919141"/>
          </a:xfrm>
        </p:spPr>
        <p:txBody>
          <a:bodyPr anchor="b">
            <a:normAutofit/>
          </a:bodyPr>
          <a:lstStyle/>
          <a:p>
            <a:r>
              <a:rPr lang="en-US" sz="5100"/>
              <a:t>Task 1C: </a:t>
            </a:r>
            <a:br>
              <a:rPr lang="en-US" sz="5100"/>
            </a:br>
            <a:r>
              <a:rPr lang="en-US" sz="5100"/>
              <a:t>The Right Story: Key Issues to Work 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EFF9EAA-EC14-9C9F-4A33-1BAB2909913D}"/>
              </a:ext>
            </a:extLst>
          </p:cNvPr>
          <p:cNvSpPr>
            <a:spLocks noGrp="1"/>
          </p:cNvSpPr>
          <p:nvPr>
            <p:ph idx="1"/>
          </p:nvPr>
        </p:nvSpPr>
        <p:spPr>
          <a:xfrm>
            <a:off x="841248" y="3337269"/>
            <a:ext cx="10509504" cy="2905686"/>
          </a:xfrm>
        </p:spPr>
        <p:txBody>
          <a:bodyPr>
            <a:normAutofit/>
          </a:bodyPr>
          <a:lstStyle/>
          <a:p>
            <a:r>
              <a:rPr lang="en-US" sz="3200" dirty="0"/>
              <a:t>Taste test with children</a:t>
            </a:r>
          </a:p>
          <a:p>
            <a:r>
              <a:rPr lang="en-US" sz="3200" dirty="0"/>
              <a:t>Request input from families</a:t>
            </a:r>
          </a:p>
          <a:p>
            <a:r>
              <a:rPr lang="en-US" sz="3200" dirty="0"/>
              <a:t>Positive attitude</a:t>
            </a:r>
          </a:p>
          <a:p>
            <a:r>
              <a:rPr lang="en-US" sz="3200" dirty="0"/>
              <a:t>Contact other family child care professional for recipe inspirations</a:t>
            </a:r>
          </a:p>
        </p:txBody>
      </p:sp>
    </p:spTree>
    <p:extLst>
      <p:ext uri="{BB962C8B-B14F-4D97-AF65-F5344CB8AC3E}">
        <p14:creationId xmlns:p14="http://schemas.microsoft.com/office/powerpoint/2010/main" val="3733901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601DB-8FBA-0E01-447E-DA6E5136FB93}"/>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549C851-B280-83F3-C0DC-B239710EF310}"/>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612227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149EBB-DDDA-2636-03E4-14866511CD8B}"/>
              </a:ext>
            </a:extLst>
          </p:cNvPr>
          <p:cNvSpPr>
            <a:spLocks noGrp="1"/>
          </p:cNvSpPr>
          <p:nvPr>
            <p:ph type="title"/>
          </p:nvPr>
        </p:nvSpPr>
        <p:spPr>
          <a:xfrm>
            <a:off x="841248" y="426720"/>
            <a:ext cx="10506456" cy="1919141"/>
          </a:xfrm>
        </p:spPr>
        <p:txBody>
          <a:bodyPr anchor="b">
            <a:normAutofit/>
          </a:bodyPr>
          <a:lstStyle/>
          <a:p>
            <a:r>
              <a:rPr lang="en-US" sz="6000"/>
              <a:t>Stage 2: The Preferred Picture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BBAFF9E-57FA-BE7E-7AC9-E8F9460D427A}"/>
              </a:ext>
            </a:extLst>
          </p:cNvPr>
          <p:cNvSpPr>
            <a:spLocks noGrp="1"/>
          </p:cNvSpPr>
          <p:nvPr>
            <p:ph idx="1"/>
          </p:nvPr>
        </p:nvSpPr>
        <p:spPr>
          <a:xfrm>
            <a:off x="841248" y="3337269"/>
            <a:ext cx="10509504" cy="2905686"/>
          </a:xfrm>
        </p:spPr>
        <p:txBody>
          <a:bodyPr>
            <a:normAutofit/>
          </a:bodyPr>
          <a:lstStyle/>
          <a:p>
            <a:pPr marL="0" indent="0">
              <a:buNone/>
            </a:pPr>
            <a:r>
              <a:rPr lang="en-US" sz="3200" dirty="0"/>
              <a:t>This stage moves you from a problem to an action or solution.</a:t>
            </a:r>
          </a:p>
        </p:txBody>
      </p:sp>
    </p:spTree>
    <p:extLst>
      <p:ext uri="{BB962C8B-B14F-4D97-AF65-F5344CB8AC3E}">
        <p14:creationId xmlns:p14="http://schemas.microsoft.com/office/powerpoint/2010/main" val="943631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D903CF-6D31-8B21-1B72-2EC84F52D06F}"/>
              </a:ext>
            </a:extLst>
          </p:cNvPr>
          <p:cNvSpPr>
            <a:spLocks noGrp="1"/>
          </p:cNvSpPr>
          <p:nvPr>
            <p:ph type="title"/>
          </p:nvPr>
        </p:nvSpPr>
        <p:spPr>
          <a:xfrm>
            <a:off x="841248" y="426720"/>
            <a:ext cx="10506456" cy="1919141"/>
          </a:xfrm>
        </p:spPr>
        <p:txBody>
          <a:bodyPr anchor="b">
            <a:normAutofit/>
          </a:bodyPr>
          <a:lstStyle/>
          <a:p>
            <a:r>
              <a:rPr lang="en-US" sz="6000"/>
              <a:t>Task 2A: Possibilities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2D4481E-43E2-C2D8-E478-0BB339A373BF}"/>
              </a:ext>
            </a:extLst>
          </p:cNvPr>
          <p:cNvSpPr>
            <a:spLocks noGrp="1"/>
          </p:cNvSpPr>
          <p:nvPr>
            <p:ph idx="1"/>
          </p:nvPr>
        </p:nvSpPr>
        <p:spPr>
          <a:xfrm>
            <a:off x="836997" y="3059297"/>
            <a:ext cx="10509504" cy="2905686"/>
          </a:xfrm>
        </p:spPr>
        <p:txBody>
          <a:bodyPr>
            <a:noAutofit/>
          </a:bodyPr>
          <a:lstStyle/>
          <a:p>
            <a:pPr marL="0" indent="0">
              <a:buNone/>
            </a:pPr>
            <a:r>
              <a:rPr lang="en-US" sz="3200" dirty="0"/>
              <a:t>What do I want?</a:t>
            </a:r>
          </a:p>
          <a:p>
            <a:r>
              <a:rPr lang="en-US" sz="3200" dirty="0"/>
              <a:t>I want children to eat and enjoy the food. </a:t>
            </a:r>
          </a:p>
          <a:p>
            <a:r>
              <a:rPr lang="en-US" sz="3200" dirty="0"/>
              <a:t>I like to see children get excited about meal times. </a:t>
            </a:r>
          </a:p>
          <a:p>
            <a:r>
              <a:rPr lang="en-US" sz="3200" dirty="0"/>
              <a:t>I want input from others so we can work together for more recipe ideas. </a:t>
            </a:r>
          </a:p>
        </p:txBody>
      </p:sp>
    </p:spTree>
    <p:extLst>
      <p:ext uri="{BB962C8B-B14F-4D97-AF65-F5344CB8AC3E}">
        <p14:creationId xmlns:p14="http://schemas.microsoft.com/office/powerpoint/2010/main" val="2193252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6E97B0-9B7F-CECB-0251-C2BC2714A587}"/>
              </a:ext>
            </a:extLst>
          </p:cNvPr>
          <p:cNvSpPr>
            <a:spLocks noGrp="1"/>
          </p:cNvSpPr>
          <p:nvPr>
            <p:ph type="title"/>
          </p:nvPr>
        </p:nvSpPr>
        <p:spPr>
          <a:xfrm>
            <a:off x="841248" y="426720"/>
            <a:ext cx="10506456" cy="1919141"/>
          </a:xfrm>
        </p:spPr>
        <p:txBody>
          <a:bodyPr anchor="b">
            <a:normAutofit/>
          </a:bodyPr>
          <a:lstStyle/>
          <a:p>
            <a:r>
              <a:rPr lang="en-US" sz="6000"/>
              <a:t>Task 2B: Goals/Outcomes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347529E-E546-AB80-505D-2286BCF3E3C6}"/>
              </a:ext>
            </a:extLst>
          </p:cNvPr>
          <p:cNvSpPr>
            <a:spLocks noGrp="1"/>
          </p:cNvSpPr>
          <p:nvPr>
            <p:ph idx="1"/>
          </p:nvPr>
        </p:nvSpPr>
        <p:spPr>
          <a:xfrm>
            <a:off x="841248" y="3337269"/>
            <a:ext cx="10509504" cy="2905686"/>
          </a:xfrm>
        </p:spPr>
        <p:txBody>
          <a:bodyPr>
            <a:normAutofit/>
          </a:bodyPr>
          <a:lstStyle/>
          <a:p>
            <a:pPr marL="0" indent="0">
              <a:buNone/>
            </a:pPr>
            <a:r>
              <a:rPr lang="en-US" sz="3200" dirty="0"/>
              <a:t>What do I really want? What solutions are best?</a:t>
            </a:r>
          </a:p>
          <a:p>
            <a:r>
              <a:rPr lang="en-US" sz="3200" dirty="0"/>
              <a:t>Goal 1: Ask for family input.</a:t>
            </a:r>
          </a:p>
          <a:p>
            <a:r>
              <a:rPr lang="en-US" sz="3200" dirty="0"/>
              <a:t>Goal 2: Meet with other family child care programs.</a:t>
            </a:r>
          </a:p>
          <a:p>
            <a:r>
              <a:rPr lang="en-US" sz="3200" dirty="0"/>
              <a:t>Goal 3: Taste test new recipes with children.</a:t>
            </a:r>
          </a:p>
        </p:txBody>
      </p:sp>
    </p:spTree>
    <p:extLst>
      <p:ext uri="{BB962C8B-B14F-4D97-AF65-F5344CB8AC3E}">
        <p14:creationId xmlns:p14="http://schemas.microsoft.com/office/powerpoint/2010/main" val="3012324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E6FC60-E15A-C202-F54F-D102111B7061}"/>
              </a:ext>
            </a:extLst>
          </p:cNvPr>
          <p:cNvSpPr>
            <a:spLocks noGrp="1"/>
          </p:cNvSpPr>
          <p:nvPr>
            <p:ph type="title"/>
          </p:nvPr>
        </p:nvSpPr>
        <p:spPr>
          <a:xfrm>
            <a:off x="841248" y="426720"/>
            <a:ext cx="10506456" cy="1919141"/>
          </a:xfrm>
        </p:spPr>
        <p:txBody>
          <a:bodyPr anchor="b">
            <a:normAutofit/>
          </a:bodyPr>
          <a:lstStyle/>
          <a:p>
            <a:r>
              <a:rPr lang="en-US" sz="6000"/>
              <a:t>Task 2C: Commitment</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BDEB377-34A2-7683-D220-A188207C3B93}"/>
              </a:ext>
            </a:extLst>
          </p:cNvPr>
          <p:cNvSpPr>
            <a:spLocks noGrp="1"/>
          </p:cNvSpPr>
          <p:nvPr>
            <p:ph idx="1"/>
          </p:nvPr>
        </p:nvSpPr>
        <p:spPr>
          <a:xfrm>
            <a:off x="841248" y="3337269"/>
            <a:ext cx="10509504" cy="2905686"/>
          </a:xfrm>
        </p:spPr>
        <p:txBody>
          <a:bodyPr>
            <a:normAutofit/>
          </a:bodyPr>
          <a:lstStyle/>
          <a:p>
            <a:r>
              <a:rPr lang="en-US" sz="3200" dirty="0"/>
              <a:t>You commit yourself to the goals that you have created.</a:t>
            </a:r>
          </a:p>
        </p:txBody>
      </p:sp>
    </p:spTree>
    <p:extLst>
      <p:ext uri="{BB962C8B-B14F-4D97-AF65-F5344CB8AC3E}">
        <p14:creationId xmlns:p14="http://schemas.microsoft.com/office/powerpoint/2010/main" val="1416047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BD9A34-7CFA-E50C-11FD-4C9E1DDC97DE}"/>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99727E1-6C8A-EE53-E83D-C43B13099641}"/>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376117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1A33D9-799A-6BBE-DB0C-B890CEF9B7CE}"/>
              </a:ext>
            </a:extLst>
          </p:cNvPr>
          <p:cNvSpPr>
            <a:spLocks noGrp="1"/>
          </p:cNvSpPr>
          <p:nvPr>
            <p:ph type="title"/>
          </p:nvPr>
        </p:nvSpPr>
        <p:spPr>
          <a:xfrm>
            <a:off x="841248" y="426720"/>
            <a:ext cx="10506456" cy="1919141"/>
          </a:xfrm>
        </p:spPr>
        <p:txBody>
          <a:bodyPr anchor="b">
            <a:normAutofit/>
          </a:bodyPr>
          <a:lstStyle/>
          <a:p>
            <a:r>
              <a:rPr lang="en-US" sz="6000"/>
              <a:t>Stage 3: The Way Forward</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D386EE2-8B33-864F-4BF6-617CF5800DBF}"/>
              </a:ext>
            </a:extLst>
          </p:cNvPr>
          <p:cNvSpPr>
            <a:spLocks noGrp="1"/>
          </p:cNvSpPr>
          <p:nvPr>
            <p:ph idx="1"/>
          </p:nvPr>
        </p:nvSpPr>
        <p:spPr>
          <a:xfrm>
            <a:off x="841248" y="3337269"/>
            <a:ext cx="10509504" cy="2905686"/>
          </a:xfrm>
        </p:spPr>
        <p:txBody>
          <a:bodyPr>
            <a:normAutofit/>
          </a:bodyPr>
          <a:lstStyle/>
          <a:p>
            <a:r>
              <a:rPr lang="en-US" sz="3200" dirty="0"/>
              <a:t>Consider ways to move forward with your goals set in Stage 2.</a:t>
            </a:r>
          </a:p>
        </p:txBody>
      </p:sp>
    </p:spTree>
    <p:extLst>
      <p:ext uri="{BB962C8B-B14F-4D97-AF65-F5344CB8AC3E}">
        <p14:creationId xmlns:p14="http://schemas.microsoft.com/office/powerpoint/2010/main" val="2798706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FA1C6F-D15F-30BB-734C-6CB41B65AD3F}"/>
              </a:ext>
            </a:extLst>
          </p:cNvPr>
          <p:cNvSpPr>
            <a:spLocks noGrp="1"/>
          </p:cNvSpPr>
          <p:nvPr>
            <p:ph type="title"/>
          </p:nvPr>
        </p:nvSpPr>
        <p:spPr>
          <a:xfrm>
            <a:off x="841248" y="426720"/>
            <a:ext cx="10506456" cy="1919141"/>
          </a:xfrm>
        </p:spPr>
        <p:txBody>
          <a:bodyPr anchor="b">
            <a:normAutofit/>
          </a:bodyPr>
          <a:lstStyle/>
          <a:p>
            <a:r>
              <a:rPr lang="en-US" sz="6000"/>
              <a:t>Task 3A: Possible Strategies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685B3CA-9B4D-9A6F-A60F-300A608D4117}"/>
              </a:ext>
            </a:extLst>
          </p:cNvPr>
          <p:cNvSpPr>
            <a:spLocks noGrp="1"/>
          </p:cNvSpPr>
          <p:nvPr>
            <p:ph idx="1"/>
          </p:nvPr>
        </p:nvSpPr>
        <p:spPr>
          <a:xfrm>
            <a:off x="841248" y="3337269"/>
            <a:ext cx="10509504" cy="2905686"/>
          </a:xfrm>
        </p:spPr>
        <p:txBody>
          <a:bodyPr>
            <a:normAutofit/>
          </a:bodyPr>
          <a:lstStyle/>
          <a:p>
            <a:r>
              <a:rPr lang="en-US" sz="3200" dirty="0"/>
              <a:t>What are the possible paths to my goals? </a:t>
            </a:r>
          </a:p>
        </p:txBody>
      </p:sp>
    </p:spTree>
    <p:extLst>
      <p:ext uri="{BB962C8B-B14F-4D97-AF65-F5344CB8AC3E}">
        <p14:creationId xmlns:p14="http://schemas.microsoft.com/office/powerpoint/2010/main" val="817458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96CE6-4E61-220A-2A52-E392B0A1C5DB}"/>
              </a:ext>
            </a:extLst>
          </p:cNvPr>
          <p:cNvSpPr>
            <a:spLocks noGrp="1"/>
          </p:cNvSpPr>
          <p:nvPr>
            <p:ph type="title"/>
          </p:nvPr>
        </p:nvSpPr>
        <p:spPr>
          <a:xfrm>
            <a:off x="841248" y="426720"/>
            <a:ext cx="10506456" cy="1919141"/>
          </a:xfrm>
        </p:spPr>
        <p:txBody>
          <a:bodyPr anchor="b">
            <a:normAutofit/>
          </a:bodyPr>
          <a:lstStyle/>
          <a:p>
            <a:r>
              <a:rPr lang="en-US" sz="6000"/>
              <a:t>Task 3B: Best-Fit Strategies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9B0FF4E-2A03-15A3-57D1-1C13881D67D6}"/>
              </a:ext>
            </a:extLst>
          </p:cNvPr>
          <p:cNvSpPr>
            <a:spLocks noGrp="1"/>
          </p:cNvSpPr>
          <p:nvPr>
            <p:ph idx="1"/>
          </p:nvPr>
        </p:nvSpPr>
        <p:spPr>
          <a:xfrm>
            <a:off x="841248" y="3337269"/>
            <a:ext cx="10509504" cy="2905686"/>
          </a:xfrm>
        </p:spPr>
        <p:txBody>
          <a:bodyPr>
            <a:normAutofit/>
          </a:bodyPr>
          <a:lstStyle/>
          <a:p>
            <a:r>
              <a:rPr lang="en-US" sz="3200" dirty="0"/>
              <a:t>What strategy or set of strategies is best for my program?</a:t>
            </a:r>
          </a:p>
          <a:p>
            <a:r>
              <a:rPr lang="en-US" sz="3200" dirty="0"/>
              <a:t>Focus on the right and realistic strategies for your specific program.</a:t>
            </a:r>
          </a:p>
        </p:txBody>
      </p:sp>
    </p:spTree>
    <p:extLst>
      <p:ext uri="{BB962C8B-B14F-4D97-AF65-F5344CB8AC3E}">
        <p14:creationId xmlns:p14="http://schemas.microsoft.com/office/powerpoint/2010/main" val="2582038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C77560-A298-A371-7F3F-3CBE081E5E97}"/>
              </a:ext>
            </a:extLst>
          </p:cNvPr>
          <p:cNvSpPr>
            <a:spLocks noGrp="1"/>
          </p:cNvSpPr>
          <p:nvPr>
            <p:ph type="title"/>
          </p:nvPr>
        </p:nvSpPr>
        <p:spPr>
          <a:xfrm>
            <a:off x="841248" y="426720"/>
            <a:ext cx="10506456" cy="1919141"/>
          </a:xfrm>
        </p:spPr>
        <p:txBody>
          <a:bodyPr anchor="b">
            <a:normAutofit/>
          </a:bodyPr>
          <a:lstStyle/>
          <a:p>
            <a:r>
              <a:rPr lang="en-US" sz="6000"/>
              <a:t>Task 3C: The Plan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D01EE75-0EC9-49EA-5CF2-331B0DE89041}"/>
              </a:ext>
            </a:extLst>
          </p:cNvPr>
          <p:cNvSpPr>
            <a:spLocks noGrp="1"/>
          </p:cNvSpPr>
          <p:nvPr>
            <p:ph idx="1"/>
          </p:nvPr>
        </p:nvSpPr>
        <p:spPr>
          <a:xfrm>
            <a:off x="841248" y="3337269"/>
            <a:ext cx="10509504" cy="2905686"/>
          </a:xfrm>
        </p:spPr>
        <p:txBody>
          <a:bodyPr>
            <a:normAutofit/>
          </a:bodyPr>
          <a:lstStyle/>
          <a:p>
            <a:r>
              <a:rPr lang="en-US" sz="3200" dirty="0"/>
              <a:t>What are strategies that we could incorporate to reach our goals? </a:t>
            </a:r>
          </a:p>
          <a:p>
            <a:r>
              <a:rPr lang="en-US" sz="3200" dirty="0"/>
              <a:t>How can you organize your strategies into a plan of action?</a:t>
            </a:r>
          </a:p>
        </p:txBody>
      </p:sp>
    </p:spTree>
    <p:extLst>
      <p:ext uri="{BB962C8B-B14F-4D97-AF65-F5344CB8AC3E}">
        <p14:creationId xmlns:p14="http://schemas.microsoft.com/office/powerpoint/2010/main" val="1649138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A7B33D-F073-4F6A-6706-8DD840A249CA}"/>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2734672-1B53-6EDE-986F-C03FC3F85206}"/>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679303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12D807-38E4-6605-4C4D-7130407A36BF}"/>
              </a:ext>
            </a:extLst>
          </p:cNvPr>
          <p:cNvSpPr>
            <a:spLocks noGrp="1"/>
          </p:cNvSpPr>
          <p:nvPr>
            <p:ph type="title"/>
          </p:nvPr>
        </p:nvSpPr>
        <p:spPr>
          <a:xfrm>
            <a:off x="841248" y="426720"/>
            <a:ext cx="10506456" cy="1919141"/>
          </a:xfrm>
        </p:spPr>
        <p:txBody>
          <a:bodyPr anchor="b">
            <a:normAutofit/>
          </a:bodyPr>
          <a:lstStyle/>
          <a:p>
            <a:r>
              <a:rPr lang="en-US" sz="6000"/>
              <a:t>Stage 4: Action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E679BA8-FA2E-1658-70A7-3B9D0275A2D1}"/>
              </a:ext>
            </a:extLst>
          </p:cNvPr>
          <p:cNvSpPr>
            <a:spLocks noGrp="1"/>
          </p:cNvSpPr>
          <p:nvPr>
            <p:ph idx="1"/>
          </p:nvPr>
        </p:nvSpPr>
        <p:spPr>
          <a:xfrm>
            <a:off x="841248" y="3337269"/>
            <a:ext cx="10509504" cy="2905686"/>
          </a:xfrm>
        </p:spPr>
        <p:txBody>
          <a:bodyPr>
            <a:normAutofit/>
          </a:bodyPr>
          <a:lstStyle/>
          <a:p>
            <a:r>
              <a:rPr lang="en-US" sz="3200" dirty="0"/>
              <a:t>Develop your action plan using SMART goals.</a:t>
            </a:r>
          </a:p>
        </p:txBody>
      </p:sp>
    </p:spTree>
    <p:extLst>
      <p:ext uri="{BB962C8B-B14F-4D97-AF65-F5344CB8AC3E}">
        <p14:creationId xmlns:p14="http://schemas.microsoft.com/office/powerpoint/2010/main" val="41450379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CC961-27D9-CE29-C966-614C063A6762}"/>
              </a:ext>
            </a:extLst>
          </p:cNvPr>
          <p:cNvSpPr>
            <a:spLocks noGrp="1"/>
          </p:cNvSpPr>
          <p:nvPr>
            <p:ph type="title"/>
          </p:nvPr>
        </p:nvSpPr>
        <p:spPr>
          <a:xfrm>
            <a:off x="841248" y="426720"/>
            <a:ext cx="10506456" cy="1919141"/>
          </a:xfrm>
        </p:spPr>
        <p:txBody>
          <a:bodyPr anchor="b">
            <a:normAutofit/>
          </a:bodyPr>
          <a:lstStyle/>
          <a:p>
            <a:r>
              <a:rPr lang="en-US" sz="6000"/>
              <a:t>Developing an Action Plan</a:t>
            </a:r>
          </a:p>
        </p:txBody>
      </p:sp>
      <p:sp>
        <p:nvSpPr>
          <p:cNvPr id="14"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Content Placeholder 2">
            <a:extLst>
              <a:ext uri="{FF2B5EF4-FFF2-40B4-BE49-F238E27FC236}">
                <a16:creationId xmlns:a16="http://schemas.microsoft.com/office/drawing/2014/main" id="{73F48CEE-44B0-D687-B092-F4C26DB3D2D4}"/>
              </a:ext>
            </a:extLst>
          </p:cNvPr>
          <p:cNvSpPr>
            <a:spLocks noGrp="1"/>
          </p:cNvSpPr>
          <p:nvPr>
            <p:ph idx="1"/>
          </p:nvPr>
        </p:nvSpPr>
        <p:spPr>
          <a:xfrm>
            <a:off x="841248" y="3337269"/>
            <a:ext cx="10509504" cy="2905686"/>
          </a:xfrm>
        </p:spPr>
        <p:txBody>
          <a:bodyPr>
            <a:normAutofit/>
          </a:bodyPr>
          <a:lstStyle/>
          <a:p>
            <a:r>
              <a:rPr lang="en-US" sz="3200" dirty="0"/>
              <a:t>It can be simple or complex.</a:t>
            </a:r>
          </a:p>
          <a:p>
            <a:r>
              <a:rPr lang="en-US" sz="3200" dirty="0"/>
              <a:t>Individualized to meet your program needs.</a:t>
            </a:r>
          </a:p>
        </p:txBody>
      </p:sp>
    </p:spTree>
    <p:extLst>
      <p:ext uri="{BB962C8B-B14F-4D97-AF65-F5344CB8AC3E}">
        <p14:creationId xmlns:p14="http://schemas.microsoft.com/office/powerpoint/2010/main" val="3578529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11DF05-3661-42D5-0F55-96B4F8F2D25C}"/>
              </a:ext>
            </a:extLst>
          </p:cNvPr>
          <p:cNvSpPr>
            <a:spLocks noGrp="1"/>
          </p:cNvSpPr>
          <p:nvPr>
            <p:ph type="title"/>
          </p:nvPr>
        </p:nvSpPr>
        <p:spPr>
          <a:xfrm>
            <a:off x="841248" y="426720"/>
            <a:ext cx="10506456" cy="1919141"/>
          </a:xfrm>
        </p:spPr>
        <p:txBody>
          <a:bodyPr anchor="b">
            <a:normAutofit/>
          </a:bodyPr>
          <a:lstStyle/>
          <a:p>
            <a:r>
              <a:rPr lang="en-US" sz="6000"/>
              <a:t>Developing a SMART Goal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0B57FD9-A23A-D847-51AA-9A63855B8A65}"/>
              </a:ext>
            </a:extLst>
          </p:cNvPr>
          <p:cNvSpPr>
            <a:spLocks noGrp="1"/>
          </p:cNvSpPr>
          <p:nvPr>
            <p:ph idx="1"/>
          </p:nvPr>
        </p:nvSpPr>
        <p:spPr>
          <a:xfrm>
            <a:off x="841248" y="3337269"/>
            <a:ext cx="10509504" cy="2905686"/>
          </a:xfrm>
        </p:spPr>
        <p:txBody>
          <a:bodyPr>
            <a:normAutofit/>
          </a:bodyPr>
          <a:lstStyle/>
          <a:p>
            <a:r>
              <a:rPr lang="en-US" sz="3200" dirty="0"/>
              <a:t>S: Specific</a:t>
            </a:r>
          </a:p>
          <a:p>
            <a:r>
              <a:rPr lang="en-US" sz="3200" dirty="0"/>
              <a:t>M: Measurable</a:t>
            </a:r>
          </a:p>
          <a:p>
            <a:r>
              <a:rPr lang="en-US" sz="3200" dirty="0"/>
              <a:t>A: Achievable</a:t>
            </a:r>
          </a:p>
          <a:p>
            <a:r>
              <a:rPr lang="en-US" sz="3200" dirty="0"/>
              <a:t>R: Relevant</a:t>
            </a:r>
          </a:p>
          <a:p>
            <a:r>
              <a:rPr lang="en-US" sz="3200" dirty="0"/>
              <a:t>T: Time-Bound</a:t>
            </a:r>
          </a:p>
        </p:txBody>
      </p:sp>
    </p:spTree>
    <p:extLst>
      <p:ext uri="{BB962C8B-B14F-4D97-AF65-F5344CB8AC3E}">
        <p14:creationId xmlns:p14="http://schemas.microsoft.com/office/powerpoint/2010/main" val="9036797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E6BB96-A4C3-507B-E3A4-3321FAC8359B}"/>
              </a:ext>
            </a:extLst>
          </p:cNvPr>
          <p:cNvSpPr>
            <a:spLocks noGrp="1"/>
          </p:cNvSpPr>
          <p:nvPr>
            <p:ph type="title"/>
          </p:nvPr>
        </p:nvSpPr>
        <p:spPr>
          <a:xfrm>
            <a:off x="841248" y="426720"/>
            <a:ext cx="10506456" cy="1919141"/>
          </a:xfrm>
        </p:spPr>
        <p:txBody>
          <a:bodyPr anchor="b">
            <a:normAutofit/>
          </a:bodyPr>
          <a:lstStyle/>
          <a:p>
            <a:r>
              <a:rPr lang="en-US" sz="6000"/>
              <a:t>Specific</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D83CE9D-8402-47FF-4E0A-2947272F80C6}"/>
              </a:ext>
            </a:extLst>
          </p:cNvPr>
          <p:cNvSpPr>
            <a:spLocks noGrp="1"/>
          </p:cNvSpPr>
          <p:nvPr>
            <p:ph idx="1"/>
          </p:nvPr>
        </p:nvSpPr>
        <p:spPr>
          <a:xfrm>
            <a:off x="841248" y="3337269"/>
            <a:ext cx="10509504" cy="2905686"/>
          </a:xfrm>
        </p:spPr>
        <p:txBody>
          <a:bodyPr>
            <a:normAutofit/>
          </a:bodyPr>
          <a:lstStyle/>
          <a:p>
            <a:r>
              <a:rPr lang="en-US" sz="3200" dirty="0"/>
              <a:t>Answer the “W” questions: who, what, when, where, which, and why.</a:t>
            </a:r>
          </a:p>
          <a:p>
            <a:pPr marL="0" indent="0">
              <a:buNone/>
            </a:pPr>
            <a:endParaRPr lang="en-US" sz="2200" dirty="0"/>
          </a:p>
        </p:txBody>
      </p:sp>
    </p:spTree>
    <p:extLst>
      <p:ext uri="{BB962C8B-B14F-4D97-AF65-F5344CB8AC3E}">
        <p14:creationId xmlns:p14="http://schemas.microsoft.com/office/powerpoint/2010/main" val="163435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ACD3D-B3CA-F0E6-9AB7-3000595D9A6A}"/>
              </a:ext>
            </a:extLst>
          </p:cNvPr>
          <p:cNvSpPr>
            <a:spLocks noGrp="1"/>
          </p:cNvSpPr>
          <p:nvPr>
            <p:ph type="title"/>
          </p:nvPr>
        </p:nvSpPr>
        <p:spPr>
          <a:xfrm>
            <a:off x="841248" y="426720"/>
            <a:ext cx="10506456" cy="1919141"/>
          </a:xfrm>
        </p:spPr>
        <p:txBody>
          <a:bodyPr anchor="b">
            <a:normAutofit/>
          </a:bodyPr>
          <a:lstStyle/>
          <a:p>
            <a:r>
              <a:rPr lang="en-US" sz="6000"/>
              <a:t>Measurable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025E1A5-2141-D5C8-88B9-5D81071349EF}"/>
              </a:ext>
            </a:extLst>
          </p:cNvPr>
          <p:cNvSpPr>
            <a:spLocks noGrp="1"/>
          </p:cNvSpPr>
          <p:nvPr>
            <p:ph idx="1"/>
          </p:nvPr>
        </p:nvSpPr>
        <p:spPr>
          <a:xfrm>
            <a:off x="841248" y="3337269"/>
            <a:ext cx="10509504" cy="2905686"/>
          </a:xfrm>
        </p:spPr>
        <p:txBody>
          <a:bodyPr>
            <a:normAutofit/>
          </a:bodyPr>
          <a:lstStyle/>
          <a:p>
            <a:r>
              <a:rPr lang="en-US" sz="3200" dirty="0"/>
              <a:t>How will you know it’s been accomplished?</a:t>
            </a:r>
          </a:p>
          <a:p>
            <a:r>
              <a:rPr lang="en-US" sz="3200" dirty="0"/>
              <a:t>Source of information to measure or determine whether a goal has been achieved</a:t>
            </a:r>
          </a:p>
        </p:txBody>
      </p:sp>
    </p:spTree>
    <p:extLst>
      <p:ext uri="{BB962C8B-B14F-4D97-AF65-F5344CB8AC3E}">
        <p14:creationId xmlns:p14="http://schemas.microsoft.com/office/powerpoint/2010/main" val="1385873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52D579-70A5-18FB-C6B4-B0181DD960B3}"/>
              </a:ext>
            </a:extLst>
          </p:cNvPr>
          <p:cNvSpPr>
            <a:spLocks noGrp="1"/>
          </p:cNvSpPr>
          <p:nvPr>
            <p:ph type="title"/>
          </p:nvPr>
        </p:nvSpPr>
        <p:spPr>
          <a:xfrm>
            <a:off x="841248" y="426720"/>
            <a:ext cx="10506456" cy="1919141"/>
          </a:xfrm>
        </p:spPr>
        <p:txBody>
          <a:bodyPr anchor="b">
            <a:normAutofit/>
          </a:bodyPr>
          <a:lstStyle/>
          <a:p>
            <a:r>
              <a:rPr lang="en-US" sz="6000"/>
              <a:t>Achievable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6C05D4A-AC67-C691-23E6-0DCA04FB015E}"/>
              </a:ext>
            </a:extLst>
          </p:cNvPr>
          <p:cNvSpPr>
            <a:spLocks noGrp="1"/>
          </p:cNvSpPr>
          <p:nvPr>
            <p:ph idx="1"/>
          </p:nvPr>
        </p:nvSpPr>
        <p:spPr>
          <a:xfrm>
            <a:off x="841248" y="3337269"/>
            <a:ext cx="10509504" cy="2905686"/>
          </a:xfrm>
        </p:spPr>
        <p:txBody>
          <a:bodyPr>
            <a:normAutofit/>
          </a:bodyPr>
          <a:lstStyle/>
          <a:p>
            <a:r>
              <a:rPr lang="en-US" sz="3200" dirty="0"/>
              <a:t>Is the goal doable?</a:t>
            </a:r>
          </a:p>
          <a:p>
            <a:r>
              <a:rPr lang="en-US" sz="3200" dirty="0"/>
              <a:t>Do you have the necessary skills and resources?</a:t>
            </a:r>
          </a:p>
          <a:p>
            <a:pPr marL="0" indent="0">
              <a:buNone/>
            </a:pPr>
            <a:endParaRPr lang="en-US" sz="2200" dirty="0"/>
          </a:p>
        </p:txBody>
      </p:sp>
    </p:spTree>
    <p:extLst>
      <p:ext uri="{BB962C8B-B14F-4D97-AF65-F5344CB8AC3E}">
        <p14:creationId xmlns:p14="http://schemas.microsoft.com/office/powerpoint/2010/main" val="221178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664F8-4BD3-B10A-9153-07CED02B0B53}"/>
              </a:ext>
            </a:extLst>
          </p:cNvPr>
          <p:cNvSpPr>
            <a:spLocks noGrp="1"/>
          </p:cNvSpPr>
          <p:nvPr>
            <p:ph type="title"/>
          </p:nvPr>
        </p:nvSpPr>
        <p:spPr>
          <a:xfrm>
            <a:off x="841248" y="426720"/>
            <a:ext cx="10506456" cy="1919141"/>
          </a:xfrm>
        </p:spPr>
        <p:txBody>
          <a:bodyPr anchor="b">
            <a:normAutofit/>
          </a:bodyPr>
          <a:lstStyle/>
          <a:p>
            <a:r>
              <a:rPr lang="en-US" sz="6000"/>
              <a:t>Relevant</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5A85624-23DC-15E5-42E1-E95F6106A795}"/>
              </a:ext>
            </a:extLst>
          </p:cNvPr>
          <p:cNvSpPr>
            <a:spLocks noGrp="1"/>
          </p:cNvSpPr>
          <p:nvPr>
            <p:ph idx="1"/>
          </p:nvPr>
        </p:nvSpPr>
        <p:spPr>
          <a:xfrm>
            <a:off x="841248" y="3337269"/>
            <a:ext cx="10509504" cy="2905686"/>
          </a:xfrm>
        </p:spPr>
        <p:txBody>
          <a:bodyPr>
            <a:normAutofit/>
          </a:bodyPr>
          <a:lstStyle/>
          <a:p>
            <a:r>
              <a:rPr lang="en-US" sz="3200" dirty="0"/>
              <a:t>How does the goal align with broader goals?</a:t>
            </a:r>
          </a:p>
          <a:p>
            <a:r>
              <a:rPr lang="en-US" sz="3200" dirty="0"/>
              <a:t>Why is the result important to me?</a:t>
            </a:r>
          </a:p>
          <a:p>
            <a:r>
              <a:rPr lang="en-US" sz="3200" dirty="0"/>
              <a:t>Does it make sense in my program?</a:t>
            </a:r>
          </a:p>
        </p:txBody>
      </p:sp>
    </p:spTree>
    <p:extLst>
      <p:ext uri="{BB962C8B-B14F-4D97-AF65-F5344CB8AC3E}">
        <p14:creationId xmlns:p14="http://schemas.microsoft.com/office/powerpoint/2010/main" val="22320441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9AC78-578D-C702-564B-DB57364A1176}"/>
              </a:ext>
            </a:extLst>
          </p:cNvPr>
          <p:cNvSpPr>
            <a:spLocks noGrp="1"/>
          </p:cNvSpPr>
          <p:nvPr>
            <p:ph type="title"/>
          </p:nvPr>
        </p:nvSpPr>
        <p:spPr>
          <a:xfrm>
            <a:off x="841248" y="426720"/>
            <a:ext cx="10506456" cy="1919141"/>
          </a:xfrm>
        </p:spPr>
        <p:txBody>
          <a:bodyPr anchor="b">
            <a:normAutofit/>
          </a:bodyPr>
          <a:lstStyle/>
          <a:p>
            <a:r>
              <a:rPr lang="en-US" sz="6000"/>
              <a:t>Time-Bound</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A6A53FB-5292-6B80-A76B-0019638218A3}"/>
              </a:ext>
            </a:extLst>
          </p:cNvPr>
          <p:cNvSpPr>
            <a:spLocks noGrp="1"/>
          </p:cNvSpPr>
          <p:nvPr>
            <p:ph idx="1"/>
          </p:nvPr>
        </p:nvSpPr>
        <p:spPr>
          <a:xfrm>
            <a:off x="841248" y="3337269"/>
            <a:ext cx="10509504" cy="2905686"/>
          </a:xfrm>
        </p:spPr>
        <p:txBody>
          <a:bodyPr>
            <a:normAutofit/>
          </a:bodyPr>
          <a:lstStyle/>
          <a:p>
            <a:r>
              <a:rPr lang="en-US" sz="3200" dirty="0"/>
              <a:t>Consider the goal deadline and what can be accomplished within that time.</a:t>
            </a:r>
          </a:p>
        </p:txBody>
      </p:sp>
    </p:spTree>
    <p:extLst>
      <p:ext uri="{BB962C8B-B14F-4D97-AF65-F5344CB8AC3E}">
        <p14:creationId xmlns:p14="http://schemas.microsoft.com/office/powerpoint/2010/main" val="2557430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59DCA7-6D70-5E97-BB4F-A91D0CD899EB}"/>
              </a:ext>
            </a:extLst>
          </p:cNvPr>
          <p:cNvSpPr>
            <a:spLocks noGrp="1"/>
          </p:cNvSpPr>
          <p:nvPr>
            <p:ph type="title"/>
          </p:nvPr>
        </p:nvSpPr>
        <p:spPr>
          <a:xfrm>
            <a:off x="841248" y="426720"/>
            <a:ext cx="10506456" cy="1919141"/>
          </a:xfrm>
        </p:spPr>
        <p:txBody>
          <a:bodyPr anchor="b">
            <a:normAutofit/>
          </a:bodyPr>
          <a:lstStyle/>
          <a:p>
            <a:r>
              <a:rPr lang="en-US" sz="6000"/>
              <a:t>Things to Consider</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55958D4-9FAC-E02F-42ED-E365BBB350D2}"/>
              </a:ext>
            </a:extLst>
          </p:cNvPr>
          <p:cNvSpPr>
            <a:spLocks noGrp="1"/>
          </p:cNvSpPr>
          <p:nvPr>
            <p:ph idx="1"/>
          </p:nvPr>
        </p:nvSpPr>
        <p:spPr>
          <a:xfrm>
            <a:off x="841248" y="3337269"/>
            <a:ext cx="10509504" cy="2905686"/>
          </a:xfrm>
        </p:spPr>
        <p:txBody>
          <a:bodyPr>
            <a:normAutofit/>
          </a:bodyPr>
          <a:lstStyle/>
          <a:p>
            <a:r>
              <a:rPr lang="en-US" sz="3200" dirty="0"/>
              <a:t>Focus on results, not the tasks ahead.</a:t>
            </a:r>
          </a:p>
          <a:p>
            <a:r>
              <a:rPr lang="en-US" sz="3200" dirty="0"/>
              <a:t>Be specific</a:t>
            </a:r>
          </a:p>
          <a:p>
            <a:r>
              <a:rPr lang="en-US" sz="3200" dirty="0"/>
              <a:t>Consider a few high-level goals.</a:t>
            </a:r>
          </a:p>
        </p:txBody>
      </p:sp>
    </p:spTree>
    <p:extLst>
      <p:ext uri="{BB962C8B-B14F-4D97-AF65-F5344CB8AC3E}">
        <p14:creationId xmlns:p14="http://schemas.microsoft.com/office/powerpoint/2010/main" val="37938016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9A8D44-189E-19F4-B0A0-F900AE3A32BF}"/>
              </a:ext>
            </a:extLst>
          </p:cNvPr>
          <p:cNvSpPr>
            <a:spLocks noGrp="1"/>
          </p:cNvSpPr>
          <p:nvPr>
            <p:ph type="title"/>
          </p:nvPr>
        </p:nvSpPr>
        <p:spPr>
          <a:xfrm>
            <a:off x="841248" y="426720"/>
            <a:ext cx="10506456" cy="1919141"/>
          </a:xfrm>
        </p:spPr>
        <p:txBody>
          <a:bodyPr anchor="b">
            <a:normAutofit/>
          </a:bodyPr>
          <a:lstStyle/>
          <a:p>
            <a:r>
              <a:rPr lang="en-US" sz="6000"/>
              <a:t>Action Plans with SMART Goals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3641983-7710-997D-5D2F-541C814D0FCB}"/>
              </a:ext>
            </a:extLst>
          </p:cNvPr>
          <p:cNvSpPr>
            <a:spLocks noGrp="1"/>
          </p:cNvSpPr>
          <p:nvPr>
            <p:ph idx="1"/>
          </p:nvPr>
        </p:nvSpPr>
        <p:spPr>
          <a:xfrm>
            <a:off x="841248" y="3337269"/>
            <a:ext cx="10509504" cy="2905686"/>
          </a:xfrm>
        </p:spPr>
        <p:txBody>
          <a:bodyPr>
            <a:normAutofit/>
          </a:bodyPr>
          <a:lstStyle/>
          <a:p>
            <a:endParaRPr lang="en-US" sz="2200" dirty="0"/>
          </a:p>
        </p:txBody>
      </p:sp>
    </p:spTree>
    <p:extLst>
      <p:ext uri="{BB962C8B-B14F-4D97-AF65-F5344CB8AC3E}">
        <p14:creationId xmlns:p14="http://schemas.microsoft.com/office/powerpoint/2010/main" val="1181391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5B0872-9BB5-F41C-F68D-B9B43E41B152}"/>
              </a:ext>
            </a:extLst>
          </p:cNvPr>
          <p:cNvSpPr>
            <a:spLocks noGrp="1"/>
          </p:cNvSpPr>
          <p:nvPr>
            <p:ph type="title"/>
          </p:nvPr>
        </p:nvSpPr>
        <p:spPr>
          <a:xfrm>
            <a:off x="841248" y="426720"/>
            <a:ext cx="10506456" cy="1919141"/>
          </a:xfrm>
        </p:spPr>
        <p:txBody>
          <a:bodyPr anchor="b">
            <a:normAutofit/>
          </a:bodyPr>
          <a:lstStyle/>
          <a:p>
            <a:r>
              <a:rPr lang="en-US" sz="6000"/>
              <a:t>Goals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A328EAE-0575-05B0-3C8C-2F3C17DD1AE7}"/>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Goal 1: Ask for family input. </a:t>
            </a:r>
          </a:p>
          <a:p>
            <a:r>
              <a:rPr lang="en-US" sz="3200" b="0" i="0" u="none" strike="noStrike" baseline="0" dirty="0">
                <a:latin typeface="Arial" panose="020B0604020202020204" pitchFamily="34" charset="0"/>
              </a:rPr>
              <a:t>Goal 2: Meet with other family child care programs. </a:t>
            </a:r>
          </a:p>
          <a:p>
            <a:r>
              <a:rPr lang="en-US" sz="3200" b="0" i="0" u="none" strike="noStrike" baseline="0" dirty="0">
                <a:latin typeface="Arial" panose="020B0604020202020204" pitchFamily="34" charset="0"/>
              </a:rPr>
              <a:t>Goal 3: Taste-test new recipes. </a:t>
            </a:r>
            <a:endParaRPr lang="en-US" sz="3200" dirty="0"/>
          </a:p>
        </p:txBody>
      </p:sp>
    </p:spTree>
    <p:extLst>
      <p:ext uri="{BB962C8B-B14F-4D97-AF65-F5344CB8AC3E}">
        <p14:creationId xmlns:p14="http://schemas.microsoft.com/office/powerpoint/2010/main" val="38703342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035E00-ACBB-1F2E-88E7-284C32ECACA1}"/>
              </a:ext>
            </a:extLst>
          </p:cNvPr>
          <p:cNvSpPr>
            <a:spLocks noGrp="1"/>
          </p:cNvSpPr>
          <p:nvPr>
            <p:ph type="title"/>
          </p:nvPr>
        </p:nvSpPr>
        <p:spPr>
          <a:xfrm>
            <a:off x="841248" y="426720"/>
            <a:ext cx="10506456" cy="1919141"/>
          </a:xfrm>
        </p:spPr>
        <p:txBody>
          <a:bodyPr anchor="b">
            <a:normAutofit/>
          </a:bodyPr>
          <a:lstStyle/>
          <a:p>
            <a:r>
              <a:rPr lang="en-US" sz="6000" dirty="0"/>
              <a:t>Example of a SMART Goal</a:t>
            </a:r>
          </a:p>
        </p:txBody>
      </p:sp>
      <p:sp>
        <p:nvSpPr>
          <p:cNvPr id="17" name="Rectangle 1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6B6CF90-C6E4-992E-5D82-7F30D075CF99}"/>
              </a:ext>
            </a:extLst>
          </p:cNvPr>
          <p:cNvSpPr>
            <a:spLocks noGrp="1"/>
          </p:cNvSpPr>
          <p:nvPr>
            <p:ph idx="1"/>
          </p:nvPr>
        </p:nvSpPr>
        <p:spPr>
          <a:xfrm>
            <a:off x="527125" y="3130475"/>
            <a:ext cx="11456894" cy="2675138"/>
          </a:xfrm>
        </p:spPr>
        <p:txBody>
          <a:bodyPr>
            <a:noAutofit/>
          </a:bodyPr>
          <a:lstStyle/>
          <a:p>
            <a:r>
              <a:rPr lang="en-US" b="0" u="none" strike="noStrike" baseline="0" dirty="0">
                <a:latin typeface="Arial" panose="020B0604020202020204" pitchFamily="34" charset="0"/>
              </a:rPr>
              <a:t>Goal 1: By the end of the year, I will ask for family input using surveys for new recipe ideas to incorporate into my menus. </a:t>
            </a:r>
          </a:p>
          <a:p>
            <a:r>
              <a:rPr lang="en-US" b="0" u="none" strike="noStrike" baseline="0" dirty="0">
                <a:latin typeface="Arial" panose="020B0604020202020204" pitchFamily="34" charset="0"/>
              </a:rPr>
              <a:t>Goal 2: By the end of the year, I will meet with other family child care programs to exchange recipe ideas to incorporate into my menus. </a:t>
            </a:r>
          </a:p>
          <a:p>
            <a:r>
              <a:rPr lang="en-US" b="0" u="none" strike="noStrike" baseline="0" dirty="0">
                <a:latin typeface="Arial" panose="020B0604020202020204" pitchFamily="34" charset="0"/>
              </a:rPr>
              <a:t>Goal 3: By the end of each season, I will taste-test new recipes with children to see which foods they prefer and serve them on the new seasonal menu.</a:t>
            </a:r>
            <a:endParaRPr lang="en-US" dirty="0"/>
          </a:p>
        </p:txBody>
      </p:sp>
    </p:spTree>
    <p:extLst>
      <p:ext uri="{BB962C8B-B14F-4D97-AF65-F5344CB8AC3E}">
        <p14:creationId xmlns:p14="http://schemas.microsoft.com/office/powerpoint/2010/main" val="3957897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D60433-9388-02FC-734D-53D81B782F59}"/>
              </a:ext>
            </a:extLst>
          </p:cNvPr>
          <p:cNvSpPr>
            <a:spLocks noGrp="1"/>
          </p:cNvSpPr>
          <p:nvPr>
            <p:ph type="title"/>
          </p:nvPr>
        </p:nvSpPr>
        <p:spPr>
          <a:xfrm>
            <a:off x="841248" y="426720"/>
            <a:ext cx="10506456" cy="1919141"/>
          </a:xfrm>
        </p:spPr>
        <p:txBody>
          <a:bodyPr anchor="b">
            <a:normAutofit/>
          </a:bodyPr>
          <a:lstStyle/>
          <a:p>
            <a:r>
              <a:rPr lang="en-US" sz="6000"/>
              <a:t>Questions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70B8821-33A1-F72C-FDB8-10E1C18CB077}"/>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850788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E1C3C7-2654-8849-3C5A-3F5472EE49F9}"/>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A6AC70F-FF3B-05EF-BBC2-F4B1A97CEBF0}"/>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8118651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60B64F-7A16-340B-5850-7FD524EE622B}"/>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961707-F430-2002-2545-1FD090D2E7A8}"/>
              </a:ext>
            </a:extLst>
          </p:cNvPr>
          <p:cNvSpPr>
            <a:spLocks noGrp="1"/>
          </p:cNvSpPr>
          <p:nvPr>
            <p:ph type="ctrTitle"/>
          </p:nvPr>
        </p:nvSpPr>
        <p:spPr>
          <a:xfrm>
            <a:off x="578651" y="1122363"/>
            <a:ext cx="11034695" cy="3174690"/>
          </a:xfrm>
        </p:spPr>
        <p:txBody>
          <a:bodyPr>
            <a:normAutofit/>
          </a:bodyPr>
          <a:lstStyle/>
          <a:p>
            <a:pPr algn="l"/>
            <a:r>
              <a:rPr lang="en-US" sz="7400"/>
              <a:t>Session 2: </a:t>
            </a:r>
            <a:br>
              <a:rPr lang="en-US" sz="7400"/>
            </a:br>
            <a:r>
              <a:rPr lang="en-US" sz="7400"/>
              <a:t>Functional Area I: Administration</a:t>
            </a: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951150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8EC025-4677-1CD6-C839-90E30F23F7DF}"/>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93DD5E9-88EB-11B9-24C3-C843B6E48DEE}"/>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administration</a:t>
            </a:r>
          </a:p>
          <a:p>
            <a:r>
              <a:rPr lang="en-US" sz="3200" dirty="0"/>
              <a:t>Identify and analyze administration-related program issues</a:t>
            </a:r>
          </a:p>
          <a:p>
            <a:r>
              <a:rPr lang="en-US" sz="3200" dirty="0"/>
              <a:t>Develop two strategies to address challenges</a:t>
            </a:r>
          </a:p>
        </p:txBody>
      </p:sp>
    </p:spTree>
    <p:extLst>
      <p:ext uri="{BB962C8B-B14F-4D97-AF65-F5344CB8AC3E}">
        <p14:creationId xmlns:p14="http://schemas.microsoft.com/office/powerpoint/2010/main" val="3638571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B98320-819F-4925-71A7-15EE149E3FAB}"/>
              </a:ext>
            </a:extLst>
          </p:cNvPr>
          <p:cNvSpPr>
            <a:spLocks noGrp="1"/>
          </p:cNvSpPr>
          <p:nvPr>
            <p:ph type="title"/>
          </p:nvPr>
        </p:nvSpPr>
        <p:spPr>
          <a:xfrm>
            <a:off x="841248" y="426720"/>
            <a:ext cx="10506456" cy="1919141"/>
          </a:xfrm>
        </p:spPr>
        <p:txBody>
          <a:bodyPr anchor="b">
            <a:normAutofit/>
          </a:bodyPr>
          <a:lstStyle/>
          <a:p>
            <a:r>
              <a:rPr lang="en-US" sz="6000"/>
              <a:t>Functional Area I: Administration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8D4E487-4CC2-5C5C-7BE5-8B6C661D2C06}"/>
              </a:ext>
            </a:extLst>
          </p:cNvPr>
          <p:cNvSpPr>
            <a:spLocks noGrp="1"/>
          </p:cNvSpPr>
          <p:nvPr>
            <p:ph idx="1"/>
          </p:nvPr>
        </p:nvSpPr>
        <p:spPr>
          <a:xfrm>
            <a:off x="841248" y="3337269"/>
            <a:ext cx="10509504" cy="2905686"/>
          </a:xfrm>
        </p:spPr>
        <p:txBody>
          <a:bodyPr>
            <a:normAutofit/>
          </a:bodyPr>
          <a:lstStyle/>
          <a:p>
            <a:r>
              <a:rPr lang="en-US" sz="3200" dirty="0"/>
              <a:t>Process of providing organizational leadership through managing financial and human resources</a:t>
            </a:r>
          </a:p>
        </p:txBody>
      </p:sp>
    </p:spTree>
    <p:extLst>
      <p:ext uri="{BB962C8B-B14F-4D97-AF65-F5344CB8AC3E}">
        <p14:creationId xmlns:p14="http://schemas.microsoft.com/office/powerpoint/2010/main" val="4120686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0D73E6-0D5A-9B47-B068-DC8860B57598}"/>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D5B1F69-11D4-7C4C-9E31-A31E36923B67}"/>
              </a:ext>
            </a:extLst>
          </p:cNvPr>
          <p:cNvSpPr>
            <a:spLocks noGrp="1"/>
          </p:cNvSpPr>
          <p:nvPr>
            <p:ph idx="1"/>
          </p:nvPr>
        </p:nvSpPr>
        <p:spPr>
          <a:xfrm>
            <a:off x="865953" y="3308399"/>
            <a:ext cx="10509504" cy="2905686"/>
          </a:xfrm>
        </p:spPr>
        <p:txBody>
          <a:bodyPr>
            <a:normAutofit/>
          </a:bodyPr>
          <a:lstStyle/>
          <a:p>
            <a:r>
              <a:rPr lang="en-US" sz="3200" dirty="0"/>
              <a:t>Competency 1.1 – Competency 1.10</a:t>
            </a:r>
          </a:p>
        </p:txBody>
      </p:sp>
    </p:spTree>
    <p:extLst>
      <p:ext uri="{BB962C8B-B14F-4D97-AF65-F5344CB8AC3E}">
        <p14:creationId xmlns:p14="http://schemas.microsoft.com/office/powerpoint/2010/main" val="34557038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B0B08B-C15A-294B-1D94-3B4339D55701}"/>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826F4F0-0F5F-E81F-D0A8-706F45AEC9A3}"/>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p:txBody>
      </p:sp>
    </p:spTree>
    <p:extLst>
      <p:ext uri="{BB962C8B-B14F-4D97-AF65-F5344CB8AC3E}">
        <p14:creationId xmlns:p14="http://schemas.microsoft.com/office/powerpoint/2010/main" val="16943246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030B71-7AC4-06C2-71FF-2144BA7CC370}"/>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A7ECEBD-07FD-414A-1C80-8745A0C7B126}"/>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7040462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210875-9A06-6E82-2B64-AAB8276E236F}"/>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5D17288-F6A1-7053-6D01-6CA1D05C074F}"/>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pPr marL="0" indent="0">
              <a:buNone/>
            </a:pPr>
            <a:endParaRPr lang="en-US" sz="2200" dirty="0"/>
          </a:p>
        </p:txBody>
      </p:sp>
    </p:spTree>
    <p:extLst>
      <p:ext uri="{BB962C8B-B14F-4D97-AF65-F5344CB8AC3E}">
        <p14:creationId xmlns:p14="http://schemas.microsoft.com/office/powerpoint/2010/main" val="1600651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FB62F9-DDEE-7177-B9DA-DF48782ED96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313E5-85B5-68C6-E7F2-4B2084D80D11}"/>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2DC1A97-E854-9B03-73EA-D2E0B2871057}"/>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553488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7BF65A-54AF-735D-4E2E-8F08EA68471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487C7-0437-F837-3706-2AB2B3A140F6}"/>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E721D66-43E3-B756-13BD-8E0BDDE0747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613647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A22DCB-EED4-0BAB-6A26-42F5D6D3BC3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F7DDD5-B7D7-1968-D9BE-502EC317A4E8}"/>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8682453-9E15-6825-B991-8B152279DF6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1592615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F776C6-BEAA-BEF3-FB3D-7D9F7BCEDAF7}"/>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E6B8E6-89EE-6225-50A4-6408F4C7A8C1}"/>
              </a:ext>
            </a:extLst>
          </p:cNvPr>
          <p:cNvSpPr>
            <a:spLocks noGrp="1"/>
          </p:cNvSpPr>
          <p:nvPr>
            <p:ph type="ctrTitle"/>
          </p:nvPr>
        </p:nvSpPr>
        <p:spPr>
          <a:xfrm>
            <a:off x="578651" y="1122363"/>
            <a:ext cx="11034695" cy="3174690"/>
          </a:xfrm>
        </p:spPr>
        <p:txBody>
          <a:bodyPr>
            <a:normAutofit/>
          </a:bodyPr>
          <a:lstStyle/>
          <a:p>
            <a:pPr algn="l"/>
            <a:r>
              <a:rPr lang="en-US" sz="7400"/>
              <a:t>Session 3: </a:t>
            </a:r>
            <a:br>
              <a:rPr lang="en-US" sz="7400"/>
            </a:br>
            <a:r>
              <a:rPr lang="en-US" sz="7400"/>
              <a:t>Functional Area II: </a:t>
            </a:r>
            <a:br>
              <a:rPr lang="en-US" sz="7400"/>
            </a:br>
            <a:r>
              <a:rPr lang="en-US" sz="7400"/>
              <a:t>Procurement</a:t>
            </a: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4437892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213E42-DD8D-F8A4-2761-E37C3F53DEB2}"/>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FEF89EC-D5B2-34BE-0473-80A6D8CA5A2C}"/>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procurement</a:t>
            </a:r>
          </a:p>
          <a:p>
            <a:r>
              <a:rPr lang="en-US" sz="3200" dirty="0"/>
              <a:t>Identify and analyze procurement-related program issues</a:t>
            </a:r>
          </a:p>
          <a:p>
            <a:r>
              <a:rPr lang="en-US" sz="3200" dirty="0"/>
              <a:t>Develop two strategies to address challenges</a:t>
            </a:r>
          </a:p>
          <a:p>
            <a:endParaRPr lang="en-US" sz="2200" dirty="0"/>
          </a:p>
        </p:txBody>
      </p:sp>
    </p:spTree>
    <p:extLst>
      <p:ext uri="{BB962C8B-B14F-4D97-AF65-F5344CB8AC3E}">
        <p14:creationId xmlns:p14="http://schemas.microsoft.com/office/powerpoint/2010/main" val="310403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CC0F69-38AA-040E-1810-F201F6E0585A}"/>
              </a:ext>
            </a:extLst>
          </p:cNvPr>
          <p:cNvSpPr>
            <a:spLocks noGrp="1"/>
          </p:cNvSpPr>
          <p:nvPr>
            <p:ph type="title"/>
          </p:nvPr>
        </p:nvSpPr>
        <p:spPr>
          <a:xfrm>
            <a:off x="841248" y="426720"/>
            <a:ext cx="10506456" cy="1919141"/>
          </a:xfrm>
        </p:spPr>
        <p:txBody>
          <a:bodyPr anchor="b">
            <a:normAutofit/>
          </a:bodyPr>
          <a:lstStyle/>
          <a:p>
            <a:r>
              <a:rPr lang="en-US" sz="6000"/>
              <a:t>Functional Area II: Procurement</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B9B364E-125F-99FF-A80C-1A13D6C92526}"/>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Ensuring that foods and supplies are available in sufficient quantities to maintain food service operations</a:t>
            </a:r>
            <a:endParaRPr lang="en-US" sz="3200" dirty="0"/>
          </a:p>
        </p:txBody>
      </p:sp>
    </p:spTree>
    <p:extLst>
      <p:ext uri="{BB962C8B-B14F-4D97-AF65-F5344CB8AC3E}">
        <p14:creationId xmlns:p14="http://schemas.microsoft.com/office/powerpoint/2010/main" val="692478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390C94-C725-1BFA-2611-9854886BDDC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D3E793-65C8-995A-013A-9CF5AF4543C1}"/>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382290-FA8C-3ACE-4951-3DA38A6CFA1A}"/>
              </a:ext>
            </a:extLst>
          </p:cNvPr>
          <p:cNvSpPr>
            <a:spLocks noGrp="1"/>
          </p:cNvSpPr>
          <p:nvPr>
            <p:ph idx="1"/>
          </p:nvPr>
        </p:nvSpPr>
        <p:spPr>
          <a:xfrm>
            <a:off x="841248" y="3337269"/>
            <a:ext cx="10509504" cy="2905686"/>
          </a:xfrm>
        </p:spPr>
        <p:txBody>
          <a:bodyPr>
            <a:normAutofit/>
          </a:bodyPr>
          <a:lstStyle/>
          <a:p>
            <a:r>
              <a:rPr lang="en-US" sz="3200" dirty="0"/>
              <a:t>Competency 2.1 – Competency 2.2</a:t>
            </a:r>
          </a:p>
        </p:txBody>
      </p:sp>
    </p:spTree>
    <p:extLst>
      <p:ext uri="{BB962C8B-B14F-4D97-AF65-F5344CB8AC3E}">
        <p14:creationId xmlns:p14="http://schemas.microsoft.com/office/powerpoint/2010/main" val="5973504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7814C0-5C11-B0E9-7702-91880A08BE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447F9-8D85-9A77-7B51-4BF34DF5485E}"/>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50A0BFC-8F53-DDF3-537E-83EA02763387}"/>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a:p>
            <a:endParaRPr lang="en-US" sz="2200" dirty="0"/>
          </a:p>
        </p:txBody>
      </p:sp>
    </p:spTree>
    <p:extLst>
      <p:ext uri="{BB962C8B-B14F-4D97-AF65-F5344CB8AC3E}">
        <p14:creationId xmlns:p14="http://schemas.microsoft.com/office/powerpoint/2010/main" val="41522991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E36F50-5E25-31A9-56ED-78DD9EF1FF3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854A96-0F6D-C83A-4CFA-A00F697FB0B8}"/>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84D87F0-0734-0F4A-B4EB-05ED85D969D4}"/>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41874039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F5AF68-C497-FF4A-7DC3-20DD0289F59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C60290-5838-295E-0AE7-5F4D378A3A8F}"/>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DC10B29-8D9B-8464-3E9B-4EA960628BE0}"/>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2122504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6D9A1D-E1C9-9792-1EEF-0C24C06C7A6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BE7B43-093A-F7B3-6D53-7BB2AB71AECB}"/>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16901F3-4FCF-8F81-B772-AF867AB73E8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158137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F1C061-0566-4BEF-8C84-8CA3A5DCF252}"/>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A012785-28D0-43BB-1BF2-DE4E19757779}"/>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4464213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B17CBD-1274-5319-F1B7-479DD5BEC7E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DB3F61-0782-593C-776E-729BEB5A7C64}"/>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46D129A-E5B6-9DE3-E69D-BBA95973EFFB}"/>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227250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993D27-BD28-D315-8A91-2910AE035D1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A3A9BB-59FB-FFB9-9AC1-92BC0A8F61B1}"/>
              </a:ext>
            </a:extLst>
          </p:cNvPr>
          <p:cNvSpPr>
            <a:spLocks noGrp="1"/>
          </p:cNvSpPr>
          <p:nvPr>
            <p:ph type="ctrTitle"/>
          </p:nvPr>
        </p:nvSpPr>
        <p:spPr>
          <a:xfrm>
            <a:off x="578651" y="1122363"/>
            <a:ext cx="11034695" cy="3174690"/>
          </a:xfrm>
        </p:spPr>
        <p:txBody>
          <a:bodyPr>
            <a:normAutofit/>
          </a:bodyPr>
          <a:lstStyle/>
          <a:p>
            <a:pPr algn="l"/>
            <a:r>
              <a:rPr lang="en-US" sz="7400"/>
              <a:t>Session 4: </a:t>
            </a:r>
            <a:br>
              <a:rPr lang="en-US" sz="7400"/>
            </a:br>
            <a:r>
              <a:rPr lang="en-US" sz="7400"/>
              <a:t>Functional Area III: </a:t>
            </a:r>
            <a:br>
              <a:rPr lang="en-US" sz="7400"/>
            </a:br>
            <a:r>
              <a:rPr lang="en-US" sz="7400"/>
              <a:t>Compliance</a:t>
            </a: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5365740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6D8458-6C46-49CB-8655-5830AA9C1F37}"/>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AEEE354-68D4-C449-E90F-26E5606FCBBC}"/>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compliance</a:t>
            </a:r>
          </a:p>
          <a:p>
            <a:r>
              <a:rPr lang="en-US" sz="3200" dirty="0"/>
              <a:t>Identify and analyze compliance-related program issues</a:t>
            </a:r>
          </a:p>
          <a:p>
            <a:r>
              <a:rPr lang="en-US" sz="3200" dirty="0"/>
              <a:t>Develop two strategies to address challenges</a:t>
            </a:r>
          </a:p>
          <a:p>
            <a:endParaRPr lang="en-US" sz="2200" dirty="0"/>
          </a:p>
        </p:txBody>
      </p:sp>
    </p:spTree>
    <p:extLst>
      <p:ext uri="{BB962C8B-B14F-4D97-AF65-F5344CB8AC3E}">
        <p14:creationId xmlns:p14="http://schemas.microsoft.com/office/powerpoint/2010/main" val="1783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DD3B7-AED9-4FED-B1EE-12DC56860AAC}"/>
              </a:ext>
            </a:extLst>
          </p:cNvPr>
          <p:cNvSpPr>
            <a:spLocks noGrp="1"/>
          </p:cNvSpPr>
          <p:nvPr>
            <p:ph type="title"/>
          </p:nvPr>
        </p:nvSpPr>
        <p:spPr>
          <a:xfrm>
            <a:off x="841248" y="426720"/>
            <a:ext cx="10506456" cy="1919141"/>
          </a:xfrm>
        </p:spPr>
        <p:txBody>
          <a:bodyPr anchor="b">
            <a:normAutofit/>
          </a:bodyPr>
          <a:lstStyle/>
          <a:p>
            <a:r>
              <a:rPr lang="en-US" sz="6000"/>
              <a:t>Functional Area III: Compliance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4E8C3F5-AEBD-2F73-26B0-630BE5C5078A}"/>
              </a:ext>
            </a:extLst>
          </p:cNvPr>
          <p:cNvSpPr>
            <a:spLocks noGrp="1"/>
          </p:cNvSpPr>
          <p:nvPr>
            <p:ph idx="1"/>
          </p:nvPr>
        </p:nvSpPr>
        <p:spPr>
          <a:xfrm>
            <a:off x="841248" y="3337269"/>
            <a:ext cx="10509504" cy="2905686"/>
          </a:xfrm>
        </p:spPr>
        <p:txBody>
          <a:bodyPr>
            <a:normAutofit/>
          </a:bodyPr>
          <a:lstStyle/>
          <a:p>
            <a:pPr marL="0" indent="0">
              <a:buNone/>
            </a:pPr>
            <a:r>
              <a:rPr lang="en-US" sz="3200" b="0" i="0" u="none" strike="noStrike" baseline="0" dirty="0">
                <a:latin typeface="Arial" panose="020B0604020202020204" pitchFamily="34" charset="0"/>
              </a:rPr>
              <a:t>The primary universal oversight function ensures all procedures, processes, and daily activities align with appropriate standards and meet federal, state, and local regulations for meeting CACFP standards. This section’s core competencies, knowledge, and skills provide a foundation for accountability in CACFP programs. </a:t>
            </a:r>
            <a:endParaRPr lang="en-US" sz="3200" dirty="0"/>
          </a:p>
        </p:txBody>
      </p:sp>
    </p:spTree>
    <p:extLst>
      <p:ext uri="{BB962C8B-B14F-4D97-AF65-F5344CB8AC3E}">
        <p14:creationId xmlns:p14="http://schemas.microsoft.com/office/powerpoint/2010/main" val="16986262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8D0516-9637-D9F6-315F-E6C1B5EE845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56D198-24B0-0A83-1EC0-9855A5EAFEB7}"/>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16AD792-7FA6-9D0C-CCF3-CD29F126ECC0}"/>
              </a:ext>
            </a:extLst>
          </p:cNvPr>
          <p:cNvSpPr>
            <a:spLocks noGrp="1"/>
          </p:cNvSpPr>
          <p:nvPr>
            <p:ph idx="1"/>
          </p:nvPr>
        </p:nvSpPr>
        <p:spPr>
          <a:xfrm>
            <a:off x="841248" y="3337269"/>
            <a:ext cx="10509504" cy="2905686"/>
          </a:xfrm>
        </p:spPr>
        <p:txBody>
          <a:bodyPr>
            <a:normAutofit/>
          </a:bodyPr>
          <a:lstStyle/>
          <a:p>
            <a:r>
              <a:rPr lang="en-US" sz="3200" dirty="0"/>
              <a:t>Competency 3.1 – Competency 3.3 </a:t>
            </a:r>
          </a:p>
        </p:txBody>
      </p:sp>
    </p:spTree>
    <p:extLst>
      <p:ext uri="{BB962C8B-B14F-4D97-AF65-F5344CB8AC3E}">
        <p14:creationId xmlns:p14="http://schemas.microsoft.com/office/powerpoint/2010/main" val="2103332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BDB3EF-F841-FE6B-520B-C86BD341FEF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BB8AC2-9193-B46B-F5C8-E0435BC99276}"/>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D95C013-65E1-2C77-DC46-06C098EBFBAB}"/>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a:p>
            <a:endParaRPr lang="en-US" sz="2200" dirty="0"/>
          </a:p>
        </p:txBody>
      </p:sp>
    </p:spTree>
    <p:extLst>
      <p:ext uri="{BB962C8B-B14F-4D97-AF65-F5344CB8AC3E}">
        <p14:creationId xmlns:p14="http://schemas.microsoft.com/office/powerpoint/2010/main" val="34641436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759B7E-2AB0-5F20-BB8B-63C9F341648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EC4AC4-ABC7-ED45-F5AF-33BA7973908C}"/>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D5794E3-E5AD-A532-9F81-433D332D7F5A}"/>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3219994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8C56E4-480A-D79D-99F0-E2DD23E8599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BF773A-022F-C1AF-090C-47B41A3D9FC8}"/>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6541B9C-2FD4-97FE-50F5-3EF913B35691}"/>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23780788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D2D42-987B-2060-3E23-E33EA56533E9}"/>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C8AC40C-69D2-754F-B509-C1D769246314}"/>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01181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C48AAE-6347-F726-B088-791D47BF5D7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6B2BD6-8EBF-7A30-CAAB-9A13EFCC2F23}"/>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998417D-AA91-3CE9-9FCF-A9C8DCE506D9}"/>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1886920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B11DA1-53D8-2624-FB79-D140DC2A338A}"/>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FB8DA02-9F72-E872-E360-DA0A404919E1}"/>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1093721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7705A5-D7A7-726A-FDB8-CF1318DE446F}"/>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E632B2-3E6B-C292-BB03-613ACFFE3A72}"/>
              </a:ext>
            </a:extLst>
          </p:cNvPr>
          <p:cNvSpPr>
            <a:spLocks noGrp="1"/>
          </p:cNvSpPr>
          <p:nvPr>
            <p:ph type="ctrTitle"/>
          </p:nvPr>
        </p:nvSpPr>
        <p:spPr>
          <a:xfrm>
            <a:off x="578651" y="1122363"/>
            <a:ext cx="11034695" cy="3174690"/>
          </a:xfrm>
        </p:spPr>
        <p:txBody>
          <a:bodyPr>
            <a:normAutofit/>
          </a:bodyPr>
          <a:lstStyle/>
          <a:p>
            <a:pPr algn="l"/>
            <a:r>
              <a:rPr lang="en-US" sz="5600"/>
              <a:t>Session 5: </a:t>
            </a:r>
            <a:br>
              <a:rPr lang="en-US" sz="5600"/>
            </a:br>
            <a:r>
              <a:rPr lang="en-US" sz="5600"/>
              <a:t>Functional Area IV:</a:t>
            </a:r>
            <a:br>
              <a:rPr lang="en-US" sz="5600"/>
            </a:br>
            <a:r>
              <a:rPr lang="en-US" sz="5600"/>
              <a:t>Health and Safety </a:t>
            </a:r>
            <a:br>
              <a:rPr lang="en-US" sz="5600"/>
            </a:br>
            <a:endParaRPr lang="en-US" sz="5600"/>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9561959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F4A5B8-8350-4E83-D742-6EA8B72CF27D}"/>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9D3CCAF-4FC3-326A-5D59-E8EA5DD67B05}"/>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health and safety</a:t>
            </a:r>
          </a:p>
          <a:p>
            <a:r>
              <a:rPr lang="en-US" sz="3200" dirty="0"/>
              <a:t>Identify and analyze health and safety-related program issues</a:t>
            </a:r>
          </a:p>
          <a:p>
            <a:r>
              <a:rPr lang="en-US" sz="3200" dirty="0"/>
              <a:t>Develop two strategies to address challenges</a:t>
            </a:r>
          </a:p>
          <a:p>
            <a:endParaRPr lang="en-US" sz="2200" dirty="0"/>
          </a:p>
        </p:txBody>
      </p:sp>
    </p:spTree>
    <p:extLst>
      <p:ext uri="{BB962C8B-B14F-4D97-AF65-F5344CB8AC3E}">
        <p14:creationId xmlns:p14="http://schemas.microsoft.com/office/powerpoint/2010/main" val="28035503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4320BB-EE1D-5975-9136-CE2DE765A7E0}"/>
              </a:ext>
            </a:extLst>
          </p:cNvPr>
          <p:cNvSpPr>
            <a:spLocks noGrp="1"/>
          </p:cNvSpPr>
          <p:nvPr>
            <p:ph type="title"/>
          </p:nvPr>
        </p:nvSpPr>
        <p:spPr>
          <a:xfrm>
            <a:off x="841248" y="426720"/>
            <a:ext cx="10506456" cy="1919141"/>
          </a:xfrm>
        </p:spPr>
        <p:txBody>
          <a:bodyPr anchor="b">
            <a:normAutofit/>
          </a:bodyPr>
          <a:lstStyle/>
          <a:p>
            <a:r>
              <a:rPr lang="en-US" sz="6000"/>
              <a:t>Functional Area IV: Health and Safety</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5838440-F5C1-7BA5-F79C-4E407A5FC8BB}"/>
              </a:ext>
            </a:extLst>
          </p:cNvPr>
          <p:cNvSpPr>
            <a:spLocks noGrp="1"/>
          </p:cNvSpPr>
          <p:nvPr>
            <p:ph idx="1"/>
          </p:nvPr>
        </p:nvSpPr>
        <p:spPr>
          <a:xfrm>
            <a:off x="841248" y="3337269"/>
            <a:ext cx="10509504" cy="2905686"/>
          </a:xfrm>
        </p:spPr>
        <p:txBody>
          <a:bodyPr>
            <a:normAutofit/>
          </a:bodyPr>
          <a:lstStyle/>
          <a:p>
            <a:r>
              <a:rPr lang="en-US" sz="3200" dirty="0">
                <a:latin typeface="Arial" panose="020B0604020202020204" pitchFamily="34" charset="0"/>
              </a:rPr>
              <a:t>E</a:t>
            </a:r>
            <a:r>
              <a:rPr lang="en-US" sz="3200" b="0" i="0" u="none" strike="noStrike" baseline="0" dirty="0">
                <a:latin typeface="Arial" panose="020B0604020202020204" pitchFamily="34" charset="0"/>
              </a:rPr>
              <a:t>stablishing and maintaining procedures to ensure the safety, health, and welfare of children and staff in CACFP</a:t>
            </a:r>
            <a:endParaRPr lang="en-US" sz="3200" dirty="0"/>
          </a:p>
        </p:txBody>
      </p:sp>
    </p:spTree>
    <p:extLst>
      <p:ext uri="{BB962C8B-B14F-4D97-AF65-F5344CB8AC3E}">
        <p14:creationId xmlns:p14="http://schemas.microsoft.com/office/powerpoint/2010/main" val="24564069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A1EEF6-A01F-7DF4-710D-896D9674607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81D95F-AB62-4512-F589-273436768A92}"/>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8F210AE-C0C7-8593-72FB-65677CB13ED5}"/>
              </a:ext>
            </a:extLst>
          </p:cNvPr>
          <p:cNvSpPr>
            <a:spLocks noGrp="1"/>
          </p:cNvSpPr>
          <p:nvPr>
            <p:ph idx="1"/>
          </p:nvPr>
        </p:nvSpPr>
        <p:spPr>
          <a:xfrm>
            <a:off x="841248" y="3337269"/>
            <a:ext cx="10509504" cy="2905686"/>
          </a:xfrm>
        </p:spPr>
        <p:txBody>
          <a:bodyPr>
            <a:normAutofit/>
          </a:bodyPr>
          <a:lstStyle/>
          <a:p>
            <a:r>
              <a:rPr lang="en-US" sz="3200" dirty="0"/>
              <a:t>Competency 4.1 – Competency 4.3</a:t>
            </a:r>
          </a:p>
        </p:txBody>
      </p:sp>
    </p:spTree>
    <p:extLst>
      <p:ext uri="{BB962C8B-B14F-4D97-AF65-F5344CB8AC3E}">
        <p14:creationId xmlns:p14="http://schemas.microsoft.com/office/powerpoint/2010/main" val="21875864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CB360B-14DC-18A3-57F8-1CB50D64002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B38A4-0FC5-6FD2-1598-7EBAA9DC7E44}"/>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D596BD8-FFC4-4A90-698C-0AA211C0CA7A}"/>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a:p>
            <a:endParaRPr lang="en-US" sz="2200" dirty="0"/>
          </a:p>
        </p:txBody>
      </p:sp>
    </p:spTree>
    <p:extLst>
      <p:ext uri="{BB962C8B-B14F-4D97-AF65-F5344CB8AC3E}">
        <p14:creationId xmlns:p14="http://schemas.microsoft.com/office/powerpoint/2010/main" val="19347796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CCD753-327F-1893-C997-E4AFB1DA356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7769B5-22A1-C800-B1A2-D4890D11C56B}"/>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8A5408C-7214-D70B-D2BB-55A5E733D0B2}"/>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9083518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348DEA-467B-3CC2-F8AE-AE7D16EE75E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DC33EC-6E0E-8600-3853-9BA235764219}"/>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AE0B96A-7B90-02FB-2966-E1A461F3A129}"/>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9824776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287DB3-791F-31FE-4ADC-1A1FC22F85E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FA179-5F6A-0296-7D84-FB2E3AB22B5F}"/>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1804D2B-DB88-A0A6-68B8-AB944EB49D68}"/>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4097480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F79D4B-3865-588E-EFBE-62BC84CB627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167FDD-777B-9632-2744-2C3DD087DA05}"/>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2E21195-0DA9-4C96-56B9-DADE33F0AD0E}"/>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5310673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804664-3DCD-8A63-1A31-41999E3014D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7B469-9263-2204-4BBC-0C6AABC54C34}"/>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47A897F-5346-B804-3984-FA233C73D4D9}"/>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6057059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7A77E3-348E-908D-C40F-4B6DB1A283AA}"/>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3C1024-8576-A737-39CF-89B80532ACAD}"/>
              </a:ext>
            </a:extLst>
          </p:cNvPr>
          <p:cNvSpPr>
            <a:spLocks noGrp="1"/>
          </p:cNvSpPr>
          <p:nvPr>
            <p:ph type="ctrTitle"/>
          </p:nvPr>
        </p:nvSpPr>
        <p:spPr>
          <a:xfrm>
            <a:off x="578651" y="1122363"/>
            <a:ext cx="11034695" cy="3174690"/>
          </a:xfrm>
        </p:spPr>
        <p:txBody>
          <a:bodyPr>
            <a:normAutofit/>
          </a:bodyPr>
          <a:lstStyle/>
          <a:p>
            <a:pPr algn="l"/>
            <a:r>
              <a:rPr lang="en-US" sz="5600"/>
              <a:t>Session 6: </a:t>
            </a:r>
            <a:br>
              <a:rPr lang="en-US" sz="5600"/>
            </a:br>
            <a:r>
              <a:rPr lang="en-US" sz="5600"/>
              <a:t>Functional Area V:</a:t>
            </a:r>
            <a:br>
              <a:rPr lang="en-US" sz="5600"/>
            </a:br>
            <a:r>
              <a:rPr lang="en-US" sz="5600"/>
              <a:t>Nutrition and Meal Management </a:t>
            </a:r>
            <a:br>
              <a:rPr lang="en-US" sz="5600"/>
            </a:br>
            <a:endParaRPr lang="en-US" sz="5600"/>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8877580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35806B-7E75-E1BC-0B3A-46D0C1570F7D}"/>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654BFE0-28AF-F6B2-16EA-020C495EE0FA}"/>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nutrition and meal management</a:t>
            </a:r>
          </a:p>
          <a:p>
            <a:r>
              <a:rPr lang="en-US" sz="3200" dirty="0"/>
              <a:t>Identify and analyze nutrition and meal management-related program issues</a:t>
            </a:r>
          </a:p>
          <a:p>
            <a:r>
              <a:rPr lang="en-US" sz="3200" dirty="0"/>
              <a:t>Develop two strategies to address challenges</a:t>
            </a:r>
          </a:p>
          <a:p>
            <a:endParaRPr lang="en-US" sz="2200" dirty="0"/>
          </a:p>
        </p:txBody>
      </p:sp>
    </p:spTree>
    <p:extLst>
      <p:ext uri="{BB962C8B-B14F-4D97-AF65-F5344CB8AC3E}">
        <p14:creationId xmlns:p14="http://schemas.microsoft.com/office/powerpoint/2010/main" val="17007235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95F2-B84E-1DFD-5FDC-DC629879E8B9}"/>
              </a:ext>
            </a:extLst>
          </p:cNvPr>
          <p:cNvSpPr>
            <a:spLocks noGrp="1"/>
          </p:cNvSpPr>
          <p:nvPr>
            <p:ph type="title"/>
          </p:nvPr>
        </p:nvSpPr>
        <p:spPr>
          <a:xfrm>
            <a:off x="841248" y="426720"/>
            <a:ext cx="10506456" cy="1919141"/>
          </a:xfrm>
        </p:spPr>
        <p:txBody>
          <a:bodyPr anchor="b">
            <a:normAutofit/>
          </a:bodyPr>
          <a:lstStyle/>
          <a:p>
            <a:r>
              <a:rPr lang="en-US" sz="6000"/>
              <a:t>Functional Area V: </a:t>
            </a:r>
            <a:br>
              <a:rPr lang="en-US" sz="6000"/>
            </a:br>
            <a:r>
              <a:rPr lang="en-US" sz="6000"/>
              <a:t>Nutrition and Meal Management</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C11E8CD-3DC1-9C87-6B7E-31FFE895C18D}"/>
              </a:ext>
            </a:extLst>
          </p:cNvPr>
          <p:cNvSpPr>
            <a:spLocks noGrp="1"/>
          </p:cNvSpPr>
          <p:nvPr>
            <p:ph idx="1"/>
          </p:nvPr>
        </p:nvSpPr>
        <p:spPr>
          <a:xfrm>
            <a:off x="841248" y="3337269"/>
            <a:ext cx="10509504" cy="2905686"/>
          </a:xfrm>
        </p:spPr>
        <p:txBody>
          <a:bodyPr>
            <a:normAutofit/>
          </a:bodyPr>
          <a:lstStyle/>
          <a:p>
            <a:r>
              <a:rPr lang="en-US" sz="3200" dirty="0">
                <a:latin typeface="Arial" panose="020B0604020202020204" pitchFamily="34" charset="0"/>
              </a:rPr>
              <a:t>O</a:t>
            </a:r>
            <a:r>
              <a:rPr lang="en-US" sz="3200" b="0" i="0" u="none" strike="noStrike" baseline="0" dirty="0">
                <a:latin typeface="Arial" panose="020B0604020202020204" pitchFamily="34" charset="0"/>
              </a:rPr>
              <a:t>perational system established to meet the nutritional needs of all children following CACFP requirements for menu planning and healthy meal service and to provide nutrition education to children, staff, and families</a:t>
            </a:r>
            <a:endParaRPr lang="en-US" sz="3200" dirty="0"/>
          </a:p>
        </p:txBody>
      </p:sp>
    </p:spTree>
    <p:extLst>
      <p:ext uri="{BB962C8B-B14F-4D97-AF65-F5344CB8AC3E}">
        <p14:creationId xmlns:p14="http://schemas.microsoft.com/office/powerpoint/2010/main" val="21645398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718891-B3E1-E8CA-F522-DEE3442DD4F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3532BB-16F1-F957-4774-B4664A02CF0D}"/>
              </a:ext>
            </a:extLst>
          </p:cNvPr>
          <p:cNvSpPr>
            <a:spLocks noGrp="1"/>
          </p:cNvSpPr>
          <p:nvPr>
            <p:ph type="title"/>
          </p:nvPr>
        </p:nvSpPr>
        <p:spPr>
          <a:xfrm>
            <a:off x="841248" y="426720"/>
            <a:ext cx="10506456" cy="1919141"/>
          </a:xfrm>
        </p:spPr>
        <p:txBody>
          <a:bodyPr anchor="b">
            <a:normAutofit/>
          </a:bodyPr>
          <a:lstStyle/>
          <a:p>
            <a:r>
              <a:rPr lang="en-US" sz="600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7B50377-BA55-434F-0CA2-3D1F50A6375F}"/>
              </a:ext>
            </a:extLst>
          </p:cNvPr>
          <p:cNvSpPr>
            <a:spLocks noGrp="1"/>
          </p:cNvSpPr>
          <p:nvPr>
            <p:ph idx="1"/>
          </p:nvPr>
        </p:nvSpPr>
        <p:spPr>
          <a:xfrm>
            <a:off x="841248" y="3337269"/>
            <a:ext cx="10509504" cy="2905686"/>
          </a:xfrm>
        </p:spPr>
        <p:txBody>
          <a:bodyPr>
            <a:normAutofit/>
          </a:bodyPr>
          <a:lstStyle/>
          <a:p>
            <a:r>
              <a:rPr lang="en-US" sz="3200" dirty="0"/>
              <a:t>Competency 5.1 – Competency 5.5 </a:t>
            </a:r>
          </a:p>
        </p:txBody>
      </p:sp>
    </p:spTree>
    <p:extLst>
      <p:ext uri="{BB962C8B-B14F-4D97-AF65-F5344CB8AC3E}">
        <p14:creationId xmlns:p14="http://schemas.microsoft.com/office/powerpoint/2010/main" val="35550383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F4B472-4D13-C3D5-9CB9-1A1201C07B6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5F48C9-4E9F-B448-535C-A2CE0C6F7434}"/>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BBEC866-9F08-8736-30A3-67CB172E6599}"/>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a:p>
            <a:endParaRPr lang="en-US" sz="2200" dirty="0"/>
          </a:p>
        </p:txBody>
      </p:sp>
    </p:spTree>
    <p:extLst>
      <p:ext uri="{BB962C8B-B14F-4D97-AF65-F5344CB8AC3E}">
        <p14:creationId xmlns:p14="http://schemas.microsoft.com/office/powerpoint/2010/main" val="18533280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4090E6-C76A-530B-F273-FFEB4B54852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B53CCA-A2B2-2B59-A538-5DC2BA27BD41}"/>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94EE2CC-E6CB-8B14-7941-FD62AE4823E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130138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B4D6ED-39F9-A07E-B6DE-650052FE85C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29BE50-2C10-DE54-CBE9-736FAE8E3334}"/>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2D60D04-D194-259C-7912-D2B5A8703E53}"/>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40825292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696D16-B8AF-55C2-D95E-F19545EB6D5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116269-8F6E-62E9-F316-AA7D79572827}"/>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543670D-7B7D-F7DC-5681-3C4BA25B81A2}"/>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711160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B30241-DFA8-F5BA-BE79-B4EAD338D44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0944A0-612F-89A4-F43F-8C6F742F6C0E}"/>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19589DE-C08E-C527-8994-E3B4165D437F}"/>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41580332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CA22D6-283B-8C60-ADFA-E717E0D2833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2DFEBE-E56E-8254-A76E-4C7D8BECDAB5}"/>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E6F667E-EAC7-E5DE-D22D-C4D3D3840A80}"/>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2799880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A4AA08-EF61-176E-29FF-D63D9F862588}"/>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CF8947-3F30-19A4-4EB1-EF738CF971CE}"/>
              </a:ext>
            </a:extLst>
          </p:cNvPr>
          <p:cNvSpPr>
            <a:spLocks noGrp="1"/>
          </p:cNvSpPr>
          <p:nvPr>
            <p:ph type="ctrTitle"/>
          </p:nvPr>
        </p:nvSpPr>
        <p:spPr>
          <a:xfrm>
            <a:off x="578651" y="1122363"/>
            <a:ext cx="11034695" cy="3174690"/>
          </a:xfrm>
        </p:spPr>
        <p:txBody>
          <a:bodyPr>
            <a:normAutofit/>
          </a:bodyPr>
          <a:lstStyle/>
          <a:p>
            <a:pPr algn="l"/>
            <a:r>
              <a:rPr lang="en-US" sz="5600"/>
              <a:t>Session 7: </a:t>
            </a:r>
            <a:br>
              <a:rPr lang="en-US" sz="5600"/>
            </a:br>
            <a:r>
              <a:rPr lang="en-US" sz="5600"/>
              <a:t>Functional Area VI:</a:t>
            </a:r>
            <a:br>
              <a:rPr lang="en-US" sz="5600"/>
            </a:br>
            <a:r>
              <a:rPr lang="en-US" sz="5600"/>
              <a:t>Education and Training </a:t>
            </a:r>
            <a:br>
              <a:rPr lang="en-US" sz="5600"/>
            </a:br>
            <a:endParaRPr lang="en-US" sz="5600"/>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5670833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F74CA1-638C-C01B-030A-2E539AFA82FD}"/>
              </a:ext>
            </a:extLst>
          </p:cNvPr>
          <p:cNvSpPr>
            <a:spLocks noGrp="1"/>
          </p:cNvSpPr>
          <p:nvPr>
            <p:ph type="title"/>
          </p:nvPr>
        </p:nvSpPr>
        <p:spPr>
          <a:xfrm>
            <a:off x="841248" y="426720"/>
            <a:ext cx="10506456" cy="1919141"/>
          </a:xfrm>
        </p:spPr>
        <p:txBody>
          <a:bodyPr anchor="b">
            <a:normAutofit/>
          </a:bodyPr>
          <a:lstStyle/>
          <a:p>
            <a:r>
              <a:rPr lang="en-US" sz="6000"/>
              <a:t>Objectives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C4EE543-610E-288B-FB20-E1E36DBD0D33}"/>
              </a:ext>
            </a:extLst>
          </p:cNvPr>
          <p:cNvSpPr>
            <a:spLocks noGrp="1"/>
          </p:cNvSpPr>
          <p:nvPr>
            <p:ph idx="1"/>
          </p:nvPr>
        </p:nvSpPr>
        <p:spPr>
          <a:xfrm>
            <a:off x="841248" y="3337269"/>
            <a:ext cx="10509504" cy="2905686"/>
          </a:xfrm>
        </p:spPr>
        <p:txBody>
          <a:bodyPr>
            <a:normAutofit/>
          </a:bodyPr>
          <a:lstStyle/>
          <a:p>
            <a:r>
              <a:rPr lang="en-US" sz="3200" dirty="0"/>
              <a:t>Share success strategies and best practices in education and training</a:t>
            </a:r>
          </a:p>
          <a:p>
            <a:r>
              <a:rPr lang="en-US" sz="3200" dirty="0"/>
              <a:t>Identify and analyze education and training-related program issues</a:t>
            </a:r>
          </a:p>
          <a:p>
            <a:r>
              <a:rPr lang="en-US" sz="3200" dirty="0"/>
              <a:t>Develop two strategies to address challenges</a:t>
            </a:r>
          </a:p>
          <a:p>
            <a:endParaRPr lang="en-US" sz="2200" dirty="0"/>
          </a:p>
        </p:txBody>
      </p:sp>
    </p:spTree>
    <p:extLst>
      <p:ext uri="{BB962C8B-B14F-4D97-AF65-F5344CB8AC3E}">
        <p14:creationId xmlns:p14="http://schemas.microsoft.com/office/powerpoint/2010/main" val="31961337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1981BF-D650-60E6-848D-ECC83E81D133}"/>
              </a:ext>
            </a:extLst>
          </p:cNvPr>
          <p:cNvSpPr>
            <a:spLocks noGrp="1"/>
          </p:cNvSpPr>
          <p:nvPr>
            <p:ph type="title"/>
          </p:nvPr>
        </p:nvSpPr>
        <p:spPr>
          <a:xfrm>
            <a:off x="841248" y="426720"/>
            <a:ext cx="10506456" cy="1919141"/>
          </a:xfrm>
        </p:spPr>
        <p:txBody>
          <a:bodyPr anchor="b">
            <a:normAutofit/>
          </a:bodyPr>
          <a:lstStyle/>
          <a:p>
            <a:r>
              <a:rPr lang="en-US" sz="6000"/>
              <a:t>Functional Area VI: Education and Training</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AA7C362-FE73-C9D6-9C3D-142B297F0226}"/>
              </a:ext>
            </a:extLst>
          </p:cNvPr>
          <p:cNvSpPr>
            <a:spLocks noGrp="1"/>
          </p:cNvSpPr>
          <p:nvPr>
            <p:ph idx="1"/>
          </p:nvPr>
        </p:nvSpPr>
        <p:spPr>
          <a:xfrm>
            <a:off x="841248" y="3337269"/>
            <a:ext cx="10509504" cy="2905686"/>
          </a:xfrm>
        </p:spPr>
        <p:txBody>
          <a:bodyPr>
            <a:normAutofit/>
          </a:bodyPr>
          <a:lstStyle/>
          <a:p>
            <a:r>
              <a:rPr lang="en-US" sz="3200" dirty="0">
                <a:latin typeface="Arial" panose="020B0604020202020204" pitchFamily="34" charset="0"/>
              </a:rPr>
              <a:t>O</a:t>
            </a:r>
            <a:r>
              <a:rPr lang="en-US" sz="3200" b="0" i="0" u="none" strike="noStrike" baseline="0" dirty="0">
                <a:latin typeface="Arial" panose="020B0604020202020204" pitchFamily="34" charset="0"/>
              </a:rPr>
              <a:t>ngoing process of providing all staff with information and professional development to implement standard operating procedures for CACFP effectively</a:t>
            </a:r>
            <a:endParaRPr lang="en-US" sz="3200" dirty="0"/>
          </a:p>
        </p:txBody>
      </p:sp>
    </p:spTree>
    <p:extLst>
      <p:ext uri="{BB962C8B-B14F-4D97-AF65-F5344CB8AC3E}">
        <p14:creationId xmlns:p14="http://schemas.microsoft.com/office/powerpoint/2010/main" val="31399021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F21C14-E27B-0280-0A7B-91790114709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F91C2-180A-29FA-0AA3-BB202FCA93DD}"/>
              </a:ext>
            </a:extLst>
          </p:cNvPr>
          <p:cNvSpPr>
            <a:spLocks noGrp="1"/>
          </p:cNvSpPr>
          <p:nvPr>
            <p:ph type="title"/>
          </p:nvPr>
        </p:nvSpPr>
        <p:spPr>
          <a:xfrm>
            <a:off x="841248" y="426720"/>
            <a:ext cx="10506456" cy="1919141"/>
          </a:xfrm>
        </p:spPr>
        <p:txBody>
          <a:bodyPr anchor="b">
            <a:normAutofit/>
          </a:bodyPr>
          <a:lstStyle/>
          <a:p>
            <a:r>
              <a:rPr lang="en-US" sz="6000" dirty="0"/>
              <a:t>Core Competencies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8565553-DC2D-A789-D903-10AE2F85DFE0}"/>
              </a:ext>
            </a:extLst>
          </p:cNvPr>
          <p:cNvSpPr>
            <a:spLocks noGrp="1"/>
          </p:cNvSpPr>
          <p:nvPr>
            <p:ph idx="1"/>
          </p:nvPr>
        </p:nvSpPr>
        <p:spPr>
          <a:xfrm>
            <a:off x="841248" y="3337269"/>
            <a:ext cx="10509504" cy="2905686"/>
          </a:xfrm>
        </p:spPr>
        <p:txBody>
          <a:bodyPr>
            <a:normAutofit/>
          </a:bodyPr>
          <a:lstStyle/>
          <a:p>
            <a:r>
              <a:rPr lang="en-US" sz="3200" dirty="0">
                <a:latin typeface="Arial" panose="020B0604020202020204" pitchFamily="34" charset="0"/>
                <a:cs typeface="Arial" panose="020B0604020202020204" pitchFamily="34" charset="0"/>
              </a:rPr>
              <a:t>Competency 6.1 </a:t>
            </a:r>
          </a:p>
        </p:txBody>
      </p:sp>
    </p:spTree>
    <p:extLst>
      <p:ext uri="{BB962C8B-B14F-4D97-AF65-F5344CB8AC3E}">
        <p14:creationId xmlns:p14="http://schemas.microsoft.com/office/powerpoint/2010/main" val="6886553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F4E58B-C4C9-AD92-0082-34C7BE56ACF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20DCD3-AA00-5BD6-06CC-941B54D45F98}"/>
              </a:ext>
            </a:extLst>
          </p:cNvPr>
          <p:cNvSpPr>
            <a:spLocks noGrp="1"/>
          </p:cNvSpPr>
          <p:nvPr>
            <p:ph type="title"/>
          </p:nvPr>
        </p:nvSpPr>
        <p:spPr>
          <a:xfrm>
            <a:off x="841248" y="426720"/>
            <a:ext cx="10506456" cy="1919141"/>
          </a:xfrm>
        </p:spPr>
        <p:txBody>
          <a:bodyPr anchor="b">
            <a:normAutofit/>
          </a:bodyPr>
          <a:lstStyle/>
          <a:p>
            <a:r>
              <a:rPr lang="en-US" sz="6000"/>
              <a:t>Self-Evaluation Tool</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5C64858-5AA4-271E-14D0-C4439D913D9B}"/>
              </a:ext>
            </a:extLst>
          </p:cNvPr>
          <p:cNvSpPr>
            <a:spLocks noGrp="1"/>
          </p:cNvSpPr>
          <p:nvPr>
            <p:ph idx="1"/>
          </p:nvPr>
        </p:nvSpPr>
        <p:spPr>
          <a:xfrm>
            <a:off x="841248" y="3337269"/>
            <a:ext cx="10509504" cy="2905686"/>
          </a:xfrm>
        </p:spPr>
        <p:txBody>
          <a:bodyPr>
            <a:normAutofit/>
          </a:bodyPr>
          <a:lstStyle/>
          <a:p>
            <a:r>
              <a:rPr lang="en-US" sz="3200" dirty="0"/>
              <a:t>When Hired</a:t>
            </a:r>
          </a:p>
          <a:p>
            <a:r>
              <a:rPr lang="en-US" sz="3200" dirty="0"/>
              <a:t>Advanced</a:t>
            </a:r>
          </a:p>
          <a:p>
            <a:endParaRPr lang="en-US" sz="2200" dirty="0"/>
          </a:p>
        </p:txBody>
      </p:sp>
    </p:spTree>
    <p:extLst>
      <p:ext uri="{BB962C8B-B14F-4D97-AF65-F5344CB8AC3E}">
        <p14:creationId xmlns:p14="http://schemas.microsoft.com/office/powerpoint/2010/main" val="14874245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6D9586-FE1F-0B15-F41D-5A93C99563F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4C699D-00C9-6417-2522-AE34E93568BA}"/>
              </a:ext>
            </a:extLst>
          </p:cNvPr>
          <p:cNvSpPr>
            <a:spLocks noGrp="1"/>
          </p:cNvSpPr>
          <p:nvPr>
            <p:ph type="title"/>
          </p:nvPr>
        </p:nvSpPr>
        <p:spPr>
          <a:xfrm>
            <a:off x="841248" y="426720"/>
            <a:ext cx="10506456" cy="1919141"/>
          </a:xfrm>
        </p:spPr>
        <p:txBody>
          <a:bodyPr anchor="b">
            <a:normAutofit/>
          </a:bodyPr>
          <a:lstStyle/>
          <a:p>
            <a:r>
              <a:rPr lang="en-US" sz="6000"/>
              <a:t>Panel Discussion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E250784-6B4E-79BC-4D90-497461FD6383}"/>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34110628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9F4270-A1E9-CC38-D039-34594FF8F8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879F8-E489-F075-B855-CF5FFD34320C}"/>
              </a:ext>
            </a:extLst>
          </p:cNvPr>
          <p:cNvSpPr>
            <a:spLocks noGrp="1"/>
          </p:cNvSpPr>
          <p:nvPr>
            <p:ph type="title"/>
          </p:nvPr>
        </p:nvSpPr>
        <p:spPr>
          <a:xfrm>
            <a:off x="841248" y="426720"/>
            <a:ext cx="10506456" cy="1919141"/>
          </a:xfrm>
        </p:spPr>
        <p:txBody>
          <a:bodyPr anchor="b">
            <a:normAutofit/>
          </a:bodyPr>
          <a:lstStyle/>
          <a:p>
            <a:r>
              <a:rPr lang="en-US" sz="6000"/>
              <a:t>Four Stages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9039499-ECD5-EA96-3EBA-F76C4660BC34}"/>
              </a:ext>
            </a:extLst>
          </p:cNvPr>
          <p:cNvSpPr>
            <a:spLocks noGrp="1"/>
          </p:cNvSpPr>
          <p:nvPr>
            <p:ph idx="1"/>
          </p:nvPr>
        </p:nvSpPr>
        <p:spPr>
          <a:xfrm>
            <a:off x="841248" y="3337269"/>
            <a:ext cx="10509504" cy="2905686"/>
          </a:xfrm>
        </p:spPr>
        <p:txBody>
          <a:bodyPr>
            <a:normAutofit/>
          </a:bodyPr>
          <a:lstStyle/>
          <a:p>
            <a:r>
              <a:rPr lang="en-US" sz="3200" b="0" i="0" u="none" strike="noStrike" baseline="0" dirty="0">
                <a:latin typeface="Arial" panose="020B0604020202020204" pitchFamily="34" charset="0"/>
              </a:rPr>
              <a:t>Current Picture: What is going on? </a:t>
            </a:r>
          </a:p>
          <a:p>
            <a:r>
              <a:rPr lang="en-US" sz="3200" b="0" i="0" u="none" strike="noStrike" baseline="0" dirty="0">
                <a:latin typeface="Arial" panose="020B0604020202020204" pitchFamily="34" charset="0"/>
              </a:rPr>
              <a:t>Preferred Picture: What do I need or want? </a:t>
            </a:r>
          </a:p>
          <a:p>
            <a:r>
              <a:rPr lang="en-US" sz="3200" b="0" i="0" u="none" strike="noStrike" baseline="0" dirty="0">
                <a:latin typeface="Arial" panose="020B0604020202020204" pitchFamily="34" charset="0"/>
              </a:rPr>
              <a:t>The Way Forward: How do I get what I need or want? </a:t>
            </a:r>
          </a:p>
          <a:p>
            <a:r>
              <a:rPr lang="en-US" sz="3200" b="0" i="0" u="none" strike="noStrike" baseline="0" dirty="0">
                <a:latin typeface="Arial" panose="020B0604020202020204" pitchFamily="34" charset="0"/>
              </a:rPr>
              <a:t>Action: How do I make it happen? </a:t>
            </a:r>
          </a:p>
          <a:p>
            <a:endParaRPr lang="en-US" sz="2200" dirty="0"/>
          </a:p>
        </p:txBody>
      </p:sp>
    </p:spTree>
    <p:extLst>
      <p:ext uri="{BB962C8B-B14F-4D97-AF65-F5344CB8AC3E}">
        <p14:creationId xmlns:p14="http://schemas.microsoft.com/office/powerpoint/2010/main" val="23400052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CEF53B-63D9-A69C-A25E-BFC0107893B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71AC9D-6010-7FF5-73E3-9E5A78AC9A90}"/>
              </a:ext>
            </a:extLst>
          </p:cNvPr>
          <p:cNvSpPr>
            <a:spLocks noGrp="1"/>
          </p:cNvSpPr>
          <p:nvPr>
            <p:ph type="title"/>
          </p:nvPr>
        </p:nvSpPr>
        <p:spPr>
          <a:xfrm>
            <a:off x="841248" y="426720"/>
            <a:ext cx="10506456" cy="1919141"/>
          </a:xfrm>
        </p:spPr>
        <p:txBody>
          <a:bodyPr anchor="b">
            <a:normAutofit/>
          </a:bodyPr>
          <a:lstStyle/>
          <a:p>
            <a:r>
              <a:rPr lang="en-US" sz="6000"/>
              <a:t>Breakout Sessions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F190C30-9AD8-074D-0BBA-02B72F5FA218}"/>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9119753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CBA16F-30E0-1515-C452-AA9054BE7BB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37FDB9-2D99-5C82-04C1-B81390916FE1}"/>
              </a:ext>
            </a:extLst>
          </p:cNvPr>
          <p:cNvSpPr>
            <a:spLocks noGrp="1"/>
          </p:cNvSpPr>
          <p:nvPr>
            <p:ph type="title"/>
          </p:nvPr>
        </p:nvSpPr>
        <p:spPr>
          <a:xfrm>
            <a:off x="841248" y="426720"/>
            <a:ext cx="10506456" cy="1919141"/>
          </a:xfrm>
        </p:spPr>
        <p:txBody>
          <a:bodyPr anchor="b">
            <a:normAutofit/>
          </a:bodyPr>
          <a:lstStyle/>
          <a:p>
            <a:r>
              <a:rPr lang="en-US" sz="6000"/>
              <a:t>Welcome Back!</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91CFBE4-3D5C-3614-48B2-20F86FD21E55}"/>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22712890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A779A8-C283-6A1B-C50D-4F4CF61A4C3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0137FA-2652-2BD6-4950-22430DE9E378}"/>
              </a:ext>
            </a:extLst>
          </p:cNvPr>
          <p:cNvSpPr>
            <a:spLocks noGrp="1"/>
          </p:cNvSpPr>
          <p:nvPr>
            <p:ph type="title"/>
          </p:nvPr>
        </p:nvSpPr>
        <p:spPr>
          <a:xfrm>
            <a:off x="841248" y="426720"/>
            <a:ext cx="10506456" cy="1919141"/>
          </a:xfrm>
        </p:spPr>
        <p:txBody>
          <a:bodyPr anchor="b">
            <a:normAutofit/>
          </a:bodyPr>
          <a:lstStyle/>
          <a:p>
            <a:r>
              <a:rPr lang="en-US" sz="6000"/>
              <a:t>Conclusion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DF32F7A-F868-042B-6847-1494F2847A79}"/>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14735807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D5C241-11B3-66FD-7847-BCA3B2B472E1}"/>
              </a:ext>
            </a:extLst>
          </p:cNvPr>
          <p:cNvSpPr>
            <a:spLocks noGrp="1"/>
          </p:cNvSpPr>
          <p:nvPr>
            <p:ph type="title"/>
          </p:nvPr>
        </p:nvSpPr>
        <p:spPr>
          <a:xfrm>
            <a:off x="841248" y="426720"/>
            <a:ext cx="10506456" cy="1919141"/>
          </a:xfrm>
        </p:spPr>
        <p:txBody>
          <a:bodyPr anchor="b">
            <a:normAutofit/>
          </a:bodyPr>
          <a:lstStyle/>
          <a:p>
            <a:r>
              <a:rPr lang="en-US" sz="6000"/>
              <a:t>Thank you!</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BBBF343-4B37-7E76-985A-618F04BDAF46}"/>
              </a:ext>
            </a:extLst>
          </p:cNvPr>
          <p:cNvSpPr>
            <a:spLocks noGrp="1"/>
          </p:cNvSpPr>
          <p:nvPr>
            <p:ph idx="1"/>
          </p:nvPr>
        </p:nvSpPr>
        <p:spPr>
          <a:xfrm>
            <a:off x="841248" y="3337269"/>
            <a:ext cx="10509504" cy="2905686"/>
          </a:xfrm>
        </p:spPr>
        <p:txBody>
          <a:bodyPr>
            <a:normAutofit/>
          </a:bodyPr>
          <a:lstStyle/>
          <a:p>
            <a:endParaRPr lang="en-US" sz="2200"/>
          </a:p>
        </p:txBody>
      </p:sp>
    </p:spTree>
    <p:extLst>
      <p:ext uri="{BB962C8B-B14F-4D97-AF65-F5344CB8AC3E}">
        <p14:creationId xmlns:p14="http://schemas.microsoft.com/office/powerpoint/2010/main" val="8294227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62216"/>
            <a:ext cx="10515600" cy="1057800"/>
          </a:xfrm>
        </p:spPr>
        <p:txBody>
          <a:bodyPr>
            <a:normAutofit/>
          </a:bodyPr>
          <a:lstStyle/>
          <a:p>
            <a:pPr marL="0" indent="0" algn="ctr">
              <a:buNone/>
            </a:pPr>
            <a:br>
              <a:rPr lang="en-US" dirty="0">
                <a:latin typeface="Arial" panose="020B0604020202020204" pitchFamily="34" charset="0"/>
                <a:cs typeface="Arial" pitchFamily="34" charset="0"/>
              </a:rPr>
            </a:br>
            <a:r>
              <a:rPr lang="en-US" dirty="0">
                <a:latin typeface="Arial" panose="020B0604020202020204" pitchFamily="34" charset="0"/>
                <a:cs typeface="Arial" pitchFamily="34" charset="0"/>
              </a:rPr>
              <a:t>www.theicn.org I 800-321-3054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861" y="1661550"/>
            <a:ext cx="6536278" cy="1176735"/>
          </a:xfrm>
          <a:prstGeom prst="rect">
            <a:avLst/>
          </a:prstGeom>
        </p:spPr>
      </p:pic>
      <p:sp>
        <p:nvSpPr>
          <p:cNvPr id="6" name="TextBox 5"/>
          <p:cNvSpPr txBox="1"/>
          <p:nvPr/>
        </p:nvSpPr>
        <p:spPr>
          <a:xfrm>
            <a:off x="1" y="3821672"/>
            <a:ext cx="12191999" cy="461665"/>
          </a:xfrm>
          <a:prstGeom prst="rect">
            <a:avLst/>
          </a:prstGeom>
          <a:noFill/>
        </p:spPr>
        <p:txBody>
          <a:bodyPr wrap="square" rtlCol="0">
            <a:spAutoFit/>
          </a:bodyPr>
          <a:lstStyle/>
          <a:p>
            <a:pPr algn="ctr" defTabSz="914400"/>
            <a:r>
              <a:rPr lang="en-US" sz="2400">
                <a:solidFill>
                  <a:prstClr val="black"/>
                </a:solidFill>
                <a:latin typeface="Arial" panose="020B0604020202020204" pitchFamily="34" charset="0"/>
                <a:cs typeface="Arial" panose="020B0604020202020204" pitchFamily="34" charset="0"/>
              </a:rPr>
              <a:t>Follow ICN on Social Media!</a:t>
            </a:r>
          </a:p>
        </p:txBody>
      </p:sp>
      <p:grpSp>
        <p:nvGrpSpPr>
          <p:cNvPr id="7" name="Group 6"/>
          <p:cNvGrpSpPr/>
          <p:nvPr/>
        </p:nvGrpSpPr>
        <p:grpSpPr>
          <a:xfrm>
            <a:off x="627529" y="4407268"/>
            <a:ext cx="11310212" cy="1514924"/>
            <a:chOff x="820584" y="4441195"/>
            <a:chExt cx="11310212" cy="1514924"/>
          </a:xfrm>
        </p:grpSpPr>
        <p:grpSp>
          <p:nvGrpSpPr>
            <p:cNvPr id="8" name="Group 7"/>
            <p:cNvGrpSpPr/>
            <p:nvPr/>
          </p:nvGrpSpPr>
          <p:grpSpPr>
            <a:xfrm>
              <a:off x="820584" y="4441195"/>
              <a:ext cx="7927977" cy="1514924"/>
              <a:chOff x="669333" y="4441195"/>
              <a:chExt cx="7927977" cy="1514924"/>
            </a:xfrm>
          </p:grpSpPr>
          <p:sp>
            <p:nvSpPr>
              <p:cNvPr id="12" name="Rectangle 11"/>
              <p:cNvSpPr/>
              <p:nvPr/>
            </p:nvSpPr>
            <p:spPr>
              <a:xfrm>
                <a:off x="669333" y="5586787"/>
                <a:ext cx="2920992" cy="369332"/>
              </a:xfrm>
              <a:prstGeom prst="rect">
                <a:avLst/>
              </a:prstGeom>
            </p:spPr>
            <p:txBody>
              <a:bodyPr wrap="none">
                <a:spAutoFit/>
              </a:bodyPr>
              <a:lstStyle/>
              <a:p>
                <a:pPr defTabSz="914400"/>
                <a:r>
                  <a:rPr lang="en-US" dirty="0">
                    <a:solidFill>
                      <a:srgbClr val="0070C0"/>
                    </a:solidFill>
                    <a:hlinkClick r:id="rId4"/>
                  </a:rPr>
                  <a:t>facebook.com/ichildnutrition</a:t>
                </a:r>
                <a:endParaRPr lang="en-US" dirty="0">
                  <a:solidFill>
                    <a:srgbClr val="0070C0"/>
                  </a:solidFill>
                </a:endParaRPr>
              </a:p>
            </p:txBody>
          </p:sp>
          <p:pic>
            <p:nvPicPr>
              <p:cNvPr id="13" name="Picture 12">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2135" y="4467003"/>
                <a:ext cx="995387" cy="995853"/>
              </a:xfrm>
              <a:prstGeom prst="rect">
                <a:avLst/>
              </a:prstGeom>
            </p:spPr>
          </p:pic>
          <p:sp>
            <p:nvSpPr>
              <p:cNvPr id="14" name="Rectangle 13"/>
              <p:cNvSpPr/>
              <p:nvPr/>
            </p:nvSpPr>
            <p:spPr>
              <a:xfrm>
                <a:off x="3989634" y="5584106"/>
                <a:ext cx="1718740" cy="369332"/>
              </a:xfrm>
              <a:prstGeom prst="rect">
                <a:avLst/>
              </a:prstGeom>
            </p:spPr>
            <p:txBody>
              <a:bodyPr wrap="none">
                <a:spAutoFit/>
              </a:bodyPr>
              <a:lstStyle/>
              <a:p>
                <a:pPr defTabSz="914400"/>
                <a:r>
                  <a:rPr lang="en-US" dirty="0">
                    <a:solidFill>
                      <a:prstClr val="black"/>
                    </a:solidFill>
                    <a:hlinkClick r:id="rId6"/>
                  </a:rPr>
                  <a:t>@ichildnutrition</a:t>
                </a:r>
                <a:endParaRPr lang="en-US" dirty="0">
                  <a:solidFill>
                    <a:prstClr val="black"/>
                  </a:solidFill>
                </a:endParaRPr>
              </a:p>
            </p:txBody>
          </p:sp>
          <p:pic>
            <p:nvPicPr>
              <p:cNvPr id="15" name="Picture 10" descr="http://3835642c2693476aa717-d4b78efce91b9730bcca725cf9bb0b37.r51.cf1.rackcdn.com/Multi-Color_Logo_thumbnail200.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7713" y="4441195"/>
                <a:ext cx="1077184" cy="107718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6350413" y="5584106"/>
                <a:ext cx="2246897" cy="369332"/>
              </a:xfrm>
              <a:prstGeom prst="rect">
                <a:avLst/>
              </a:prstGeom>
            </p:spPr>
            <p:txBody>
              <a:bodyPr wrap="none">
                <a:spAutoFit/>
              </a:bodyPr>
              <a:lstStyle/>
              <a:p>
                <a:pPr defTabSz="914400"/>
                <a:r>
                  <a:rPr lang="en-US" dirty="0">
                    <a:solidFill>
                      <a:prstClr val="black"/>
                    </a:solidFill>
                    <a:hlinkClick r:id="rId7"/>
                  </a:rPr>
                  <a:t>instagram.com/theicn</a:t>
                </a:r>
                <a:endParaRPr lang="en-US" dirty="0">
                  <a:solidFill>
                    <a:prstClr val="black"/>
                  </a:solidFill>
                </a:endParaRPr>
              </a:p>
            </p:txBody>
          </p:sp>
        </p:grpSp>
        <p:grpSp>
          <p:nvGrpSpPr>
            <p:cNvPr id="9" name="Group 8"/>
            <p:cNvGrpSpPr/>
            <p:nvPr/>
          </p:nvGrpSpPr>
          <p:grpSpPr>
            <a:xfrm>
              <a:off x="8806936" y="4467003"/>
              <a:ext cx="3323860" cy="1455267"/>
              <a:chOff x="8081010" y="4684315"/>
              <a:chExt cx="3051603" cy="1455267"/>
            </a:xfrm>
          </p:grpSpPr>
          <p:pic>
            <p:nvPicPr>
              <p:cNvPr id="10" name="Picture 9">
                <a:hlinkClick r:id="rId9"/>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52826" y="4684315"/>
                <a:ext cx="1155348" cy="982500"/>
              </a:xfrm>
              <a:prstGeom prst="rect">
                <a:avLst/>
              </a:prstGeom>
            </p:spPr>
          </p:pic>
          <p:sp>
            <p:nvSpPr>
              <p:cNvPr id="11" name="Rectangle 10"/>
              <p:cNvSpPr/>
              <p:nvPr/>
            </p:nvSpPr>
            <p:spPr>
              <a:xfrm>
                <a:off x="8081010" y="5770250"/>
                <a:ext cx="3051603" cy="369332"/>
              </a:xfrm>
              <a:prstGeom prst="rect">
                <a:avLst/>
              </a:prstGeom>
            </p:spPr>
            <p:txBody>
              <a:bodyPr wrap="square">
                <a:spAutoFit/>
              </a:bodyPr>
              <a:lstStyle/>
              <a:p>
                <a:pPr algn="ctr"/>
                <a:r>
                  <a:rPr lang="en-US" dirty="0">
                    <a:hlinkClick r:id="rId9"/>
                  </a:rPr>
                  <a:t>linkedin.com/company/theicn</a:t>
                </a:r>
                <a:endParaRPr lang="en-US" sz="2400" dirty="0"/>
              </a:p>
            </p:txBody>
          </p:sp>
        </p:grpSp>
      </p:grpSp>
      <p:pic>
        <p:nvPicPr>
          <p:cNvPr id="17" name="Pictur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76670" y="4433076"/>
            <a:ext cx="996647" cy="1077184"/>
          </a:xfrm>
          <a:prstGeom prst="rect">
            <a:avLst/>
          </a:prstGeom>
        </p:spPr>
      </p:pic>
      <p:sp>
        <p:nvSpPr>
          <p:cNvPr id="2" name="Rectangle 1">
            <a:extLst>
              <a:ext uri="{FF2B5EF4-FFF2-40B4-BE49-F238E27FC236}">
                <a16:creationId xmlns:a16="http://schemas.microsoft.com/office/drawing/2014/main" id="{2707E125-29F6-0EA6-071A-6ED7895F47D0}"/>
              </a:ext>
            </a:extLst>
          </p:cNvPr>
          <p:cNvSpPr/>
          <p:nvPr/>
        </p:nvSpPr>
        <p:spPr>
          <a:xfrm>
            <a:off x="0" y="6448566"/>
            <a:ext cx="12192000" cy="409433"/>
          </a:xfrm>
          <a:prstGeom prst="rect">
            <a:avLst/>
          </a:prstGeom>
          <a:solidFill>
            <a:srgbClr val="93C849"/>
          </a:solidFill>
          <a:ln>
            <a:solidFill>
              <a:srgbClr val="99CB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554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1073</TotalTime>
  <Words>16463</Words>
  <Application>Microsoft Office PowerPoint</Application>
  <PresentationFormat>Widescreen</PresentationFormat>
  <Paragraphs>1165</Paragraphs>
  <Slides>122</Slides>
  <Notes>115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122</vt:i4>
      </vt:variant>
    </vt:vector>
  </HeadingPairs>
  <TitlesOfParts>
    <vt:vector size="129" baseType="lpstr">
      <vt:lpstr>Aptos</vt:lpstr>
      <vt:lpstr>Aptos Display</vt:lpstr>
      <vt:lpstr>Arial</vt:lpstr>
      <vt:lpstr>Calibri</vt:lpstr>
      <vt:lpstr>Calibri,Helvetica,sans-serif,EmojiFont,Apple Color Emoji,Segoe UI Emoji,NotoColorEmoji,Segoe UI Symbol,Android Emoji,EmojiSymbols</vt:lpstr>
      <vt:lpstr>Symbol</vt:lpstr>
      <vt:lpstr>Office Theme</vt:lpstr>
      <vt:lpstr>PowerPoint Presentation</vt:lpstr>
      <vt:lpstr>Family Child Care  Mentorship Program</vt:lpstr>
      <vt:lpstr>Welcome!</vt:lpstr>
      <vt:lpstr>Logistics</vt:lpstr>
      <vt:lpstr>Ground Rules</vt:lpstr>
      <vt:lpstr>Background Information</vt:lpstr>
      <vt:lpstr>Training Outline</vt:lpstr>
      <vt:lpstr>Introductions</vt:lpstr>
      <vt:lpstr>Icebreaker</vt:lpstr>
      <vt:lpstr>Mentorship Success for Me</vt:lpstr>
      <vt:lpstr>Success!</vt:lpstr>
      <vt:lpstr>Challenges!</vt:lpstr>
      <vt:lpstr>Session 1: Overview of the Skilled Helper Model and How to Develop Your Action Plan(s) Using SMART Goals</vt:lpstr>
      <vt:lpstr>Session 1 Objectives</vt:lpstr>
      <vt:lpstr>Overview of the ICN ARD’s Competencies, Knowledge, and Skills for CACFP Operations</vt:lpstr>
      <vt:lpstr>Functional Areas</vt:lpstr>
      <vt:lpstr>Core Competencies</vt:lpstr>
      <vt:lpstr>Knowledge and Skills</vt:lpstr>
      <vt:lpstr>Skills</vt:lpstr>
      <vt:lpstr>Two Levels of Practice</vt:lpstr>
      <vt:lpstr>Functional Area Example</vt:lpstr>
      <vt:lpstr>Core Competencies Example</vt:lpstr>
      <vt:lpstr>Knowledge and Skills Statement Example</vt:lpstr>
      <vt:lpstr>Self-Evaluation</vt:lpstr>
      <vt:lpstr>Questions</vt:lpstr>
      <vt:lpstr>Panel Discussions</vt:lpstr>
      <vt:lpstr>Breakout Sessions</vt:lpstr>
      <vt:lpstr>Questions</vt:lpstr>
      <vt:lpstr>Overview of the Skilled Helper Model</vt:lpstr>
      <vt:lpstr>Four Stages</vt:lpstr>
      <vt:lpstr>Stage 1: The Current Picture</vt:lpstr>
      <vt:lpstr>Menu-Planning Story</vt:lpstr>
      <vt:lpstr>Stage 1 Task 1A:  The Story: Problem Situations</vt:lpstr>
      <vt:lpstr>Stage 1 Task 1B:  The Real Story: New Perspectives</vt:lpstr>
      <vt:lpstr>Task 1C:  The Right Story: Key Issues to Work On</vt:lpstr>
      <vt:lpstr>Questions</vt:lpstr>
      <vt:lpstr>Stage 2: The Preferred Picture</vt:lpstr>
      <vt:lpstr>Task 2A: Possibilities</vt:lpstr>
      <vt:lpstr>Task 2B: Goals/Outcomes</vt:lpstr>
      <vt:lpstr>Task 2C: Commitment</vt:lpstr>
      <vt:lpstr>Questions</vt:lpstr>
      <vt:lpstr>Stage 3: The Way Forward</vt:lpstr>
      <vt:lpstr>Task 3A: Possible Strategies</vt:lpstr>
      <vt:lpstr>Task 3B: Best-Fit Strategies</vt:lpstr>
      <vt:lpstr>Task 3C: The Plan</vt:lpstr>
      <vt:lpstr>Questions</vt:lpstr>
      <vt:lpstr>Stage 4: Action</vt:lpstr>
      <vt:lpstr>Developing an Action Plan</vt:lpstr>
      <vt:lpstr>Developing a SMART Goal</vt:lpstr>
      <vt:lpstr>Specific</vt:lpstr>
      <vt:lpstr>Measurable</vt:lpstr>
      <vt:lpstr>Achievable</vt:lpstr>
      <vt:lpstr>Relevant</vt:lpstr>
      <vt:lpstr>Time-Bound</vt:lpstr>
      <vt:lpstr>Things to Consider</vt:lpstr>
      <vt:lpstr>Action Plans with SMART Goals</vt:lpstr>
      <vt:lpstr>Goals</vt:lpstr>
      <vt:lpstr>Example of a SMART Goal</vt:lpstr>
      <vt:lpstr>Questions</vt:lpstr>
      <vt:lpstr>Conclusion</vt:lpstr>
      <vt:lpstr>Session 2:  Functional Area I: Administration</vt:lpstr>
      <vt:lpstr>Objectives</vt:lpstr>
      <vt:lpstr>Functional Area I: Administration</vt:lpstr>
      <vt:lpstr>Core Competencies</vt:lpstr>
      <vt:lpstr>Self-Evaluation Tool</vt:lpstr>
      <vt:lpstr>Panel Discussion</vt:lpstr>
      <vt:lpstr>Four Stages</vt:lpstr>
      <vt:lpstr>Breakout Sessions</vt:lpstr>
      <vt:lpstr>Welcome Back!</vt:lpstr>
      <vt:lpstr>Conclusion</vt:lpstr>
      <vt:lpstr>Session 3:  Functional Area II:  Procurement</vt:lpstr>
      <vt:lpstr>Objectives</vt:lpstr>
      <vt:lpstr>Functional Area II: Procurement</vt:lpstr>
      <vt:lpstr>Core Competencies</vt:lpstr>
      <vt:lpstr>Self-Evaluation Tool</vt:lpstr>
      <vt:lpstr>Panel Discussion</vt:lpstr>
      <vt:lpstr>Four Stages</vt:lpstr>
      <vt:lpstr>Breakout Sessions</vt:lpstr>
      <vt:lpstr>Welcome Back!</vt:lpstr>
      <vt:lpstr>Conclusion</vt:lpstr>
      <vt:lpstr>Session 4:  Functional Area III:  Compliance</vt:lpstr>
      <vt:lpstr>Objectives</vt:lpstr>
      <vt:lpstr>Functional Area III: Compliance</vt:lpstr>
      <vt:lpstr>Core Competencies</vt:lpstr>
      <vt:lpstr>Self-Evaluation Tool</vt:lpstr>
      <vt:lpstr>Panel Discussion</vt:lpstr>
      <vt:lpstr>Four Stages</vt:lpstr>
      <vt:lpstr>Breakout Sessions</vt:lpstr>
      <vt:lpstr>Welcome Back!</vt:lpstr>
      <vt:lpstr>Conclusion</vt:lpstr>
      <vt:lpstr>Session 5:  Functional Area IV: Health and Safety  </vt:lpstr>
      <vt:lpstr>Objectives</vt:lpstr>
      <vt:lpstr>Functional Area IV: Health and Safety</vt:lpstr>
      <vt:lpstr>Core Competencies</vt:lpstr>
      <vt:lpstr>Self-Evaluation Tool</vt:lpstr>
      <vt:lpstr>Panel Discussion</vt:lpstr>
      <vt:lpstr>Four Stages</vt:lpstr>
      <vt:lpstr>Breakout Sessions</vt:lpstr>
      <vt:lpstr>Welcome Back!</vt:lpstr>
      <vt:lpstr>Conclusion</vt:lpstr>
      <vt:lpstr>Session 6:  Functional Area V: Nutrition and Meal Management  </vt:lpstr>
      <vt:lpstr>Objectives</vt:lpstr>
      <vt:lpstr>Functional Area V:  Nutrition and Meal Management</vt:lpstr>
      <vt:lpstr>Core Competencies</vt:lpstr>
      <vt:lpstr>Self-Evaluation Tool</vt:lpstr>
      <vt:lpstr>Panel Discussion</vt:lpstr>
      <vt:lpstr>Four Stages</vt:lpstr>
      <vt:lpstr>Breakout Sessions</vt:lpstr>
      <vt:lpstr>Welcome Back!</vt:lpstr>
      <vt:lpstr>Conclusion</vt:lpstr>
      <vt:lpstr>Session 7:  Functional Area VI: Education and Training  </vt:lpstr>
      <vt:lpstr>Objectives</vt:lpstr>
      <vt:lpstr>Functional Area VI: Education and Training</vt:lpstr>
      <vt:lpstr>Core Competencies</vt:lpstr>
      <vt:lpstr>Self-Evaluation Tool</vt:lpstr>
      <vt:lpstr>Panel Discussion</vt:lpstr>
      <vt:lpstr>Four Stages</vt:lpstr>
      <vt:lpstr>Breakout Sessions</vt:lpstr>
      <vt:lpstr>Welcome Back!</vt:lpstr>
      <vt:lpstr>Conclusion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Heather Burkhead-Goins</dc:creator>
  <cp:lastModifiedBy>Heather Burkhead-Goins</cp:lastModifiedBy>
  <cp:revision>1</cp:revision>
  <dcterms:created xsi:type="dcterms:W3CDTF">2024-12-13T18:03:52Z</dcterms:created>
  <dcterms:modified xsi:type="dcterms:W3CDTF">2025-05-02T16:38:43Z</dcterms:modified>
</cp:coreProperties>
</file>