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04"/>
  </p:notesMasterIdLst>
  <p:sldIdLst>
    <p:sldId id="260" r:id="rId6"/>
    <p:sldId id="256" r:id="rId7"/>
    <p:sldId id="263" r:id="rId8"/>
    <p:sldId id="264" r:id="rId9"/>
    <p:sldId id="265" r:id="rId10"/>
    <p:sldId id="266" r:id="rId11"/>
    <p:sldId id="267" r:id="rId12"/>
    <p:sldId id="268" r:id="rId13"/>
    <p:sldId id="269" r:id="rId14"/>
    <p:sldId id="270" r:id="rId15"/>
    <p:sldId id="272" r:id="rId16"/>
    <p:sldId id="273" r:id="rId17"/>
    <p:sldId id="274" r:id="rId18"/>
    <p:sldId id="275" r:id="rId19"/>
    <p:sldId id="276" r:id="rId20"/>
    <p:sldId id="277" r:id="rId21"/>
    <p:sldId id="278" r:id="rId22"/>
    <p:sldId id="279" r:id="rId23"/>
    <p:sldId id="280" r:id="rId24"/>
    <p:sldId id="281" r:id="rId25"/>
    <p:sldId id="282" r:id="rId26"/>
    <p:sldId id="284" r:id="rId27"/>
    <p:sldId id="285" r:id="rId28"/>
    <p:sldId id="297" r:id="rId29"/>
    <p:sldId id="288" r:id="rId30"/>
    <p:sldId id="289" r:id="rId31"/>
    <p:sldId id="291" r:id="rId32"/>
    <p:sldId id="293" r:id="rId33"/>
    <p:sldId id="296" r:id="rId34"/>
    <p:sldId id="394" r:id="rId35"/>
    <p:sldId id="298" r:id="rId36"/>
    <p:sldId id="299" r:id="rId37"/>
    <p:sldId id="301" r:id="rId38"/>
    <p:sldId id="303" r:id="rId39"/>
    <p:sldId id="304" r:id="rId40"/>
    <p:sldId id="305" r:id="rId41"/>
    <p:sldId id="308" r:id="rId42"/>
    <p:sldId id="309" r:id="rId43"/>
    <p:sldId id="294" r:id="rId44"/>
    <p:sldId id="295" r:id="rId45"/>
    <p:sldId id="311" r:id="rId46"/>
    <p:sldId id="313" r:id="rId47"/>
    <p:sldId id="367" r:id="rId48"/>
    <p:sldId id="368" r:id="rId49"/>
    <p:sldId id="314" r:id="rId50"/>
    <p:sldId id="316" r:id="rId51"/>
    <p:sldId id="320" r:id="rId52"/>
    <p:sldId id="321" r:id="rId53"/>
    <p:sldId id="322" r:id="rId54"/>
    <p:sldId id="323" r:id="rId55"/>
    <p:sldId id="324" r:id="rId56"/>
    <p:sldId id="326" r:id="rId57"/>
    <p:sldId id="325" r:id="rId58"/>
    <p:sldId id="369" r:id="rId59"/>
    <p:sldId id="328" r:id="rId60"/>
    <p:sldId id="385" r:id="rId61"/>
    <p:sldId id="395" r:id="rId62"/>
    <p:sldId id="374" r:id="rId63"/>
    <p:sldId id="396" r:id="rId64"/>
    <p:sldId id="375" r:id="rId65"/>
    <p:sldId id="397" r:id="rId66"/>
    <p:sldId id="376" r:id="rId67"/>
    <p:sldId id="398" r:id="rId68"/>
    <p:sldId id="377" r:id="rId69"/>
    <p:sldId id="399" r:id="rId70"/>
    <p:sldId id="330" r:id="rId71"/>
    <p:sldId id="331" r:id="rId72"/>
    <p:sldId id="332" r:id="rId73"/>
    <p:sldId id="333" r:id="rId74"/>
    <p:sldId id="338" r:id="rId75"/>
    <p:sldId id="339" r:id="rId76"/>
    <p:sldId id="344" r:id="rId77"/>
    <p:sldId id="346" r:id="rId78"/>
    <p:sldId id="347" r:id="rId79"/>
    <p:sldId id="345" r:id="rId80"/>
    <p:sldId id="348" r:id="rId81"/>
    <p:sldId id="353" r:id="rId82"/>
    <p:sldId id="354" r:id="rId83"/>
    <p:sldId id="355" r:id="rId84"/>
    <p:sldId id="334" r:id="rId85"/>
    <p:sldId id="356" r:id="rId86"/>
    <p:sldId id="357" r:id="rId87"/>
    <p:sldId id="359" r:id="rId88"/>
    <p:sldId id="360" r:id="rId89"/>
    <p:sldId id="361" r:id="rId90"/>
    <p:sldId id="400" r:id="rId91"/>
    <p:sldId id="382" r:id="rId92"/>
    <p:sldId id="401" r:id="rId93"/>
    <p:sldId id="383" r:id="rId94"/>
    <p:sldId id="403" r:id="rId95"/>
    <p:sldId id="384" r:id="rId96"/>
    <p:sldId id="402" r:id="rId97"/>
    <p:sldId id="362" r:id="rId98"/>
    <p:sldId id="363" r:id="rId99"/>
    <p:sldId id="364" r:id="rId100"/>
    <p:sldId id="365" r:id="rId101"/>
    <p:sldId id="366" r:id="rId102"/>
    <p:sldId id="262"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F9B6786E-C103-3932-DDFF-0B77BE270C2F}" name="Henrietta Henderson" initials="HH" userId="S::hhenders@olemiss.edu::56a1cc24-d293-4785-a0a6-1d6a75d73248" providerId="AD"/>
  <p188:author id="{1B13FBC2-F962-7C18-1FBF-B56212EB4522}" name="Danielle Barrett" initials="DB" userId="S::dnbarret@olemiss.edu::1c2023d7-d79a-46bc-b53f-0f7e666cf548" providerId="AD"/>
  <p188:author id="{7207A7E6-6A64-3E34-48B3-6979E26A26BA}" name="Stacey Balkun" initials="SB" userId="S::sbalkun@olemiss.edu::4e75045e-e41c-43d6-b7ba-1893c48fb3e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C9E9A9-5FA4-0F19-CD79-5F5025945EF4}" v="16" dt="2025-04-10T13:57:30.703"/>
    <p1510:client id="{B8804F4B-98C9-4893-B7C2-6500CEB0F517}" v="122" dt="2025-04-10T14:00:00.0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p:restoredTop sz="94694"/>
  </p:normalViewPr>
  <p:slideViewPr>
    <p:cSldViewPr snapToGrid="0">
      <p:cViewPr varScale="1">
        <p:scale>
          <a:sx n="121" d="100"/>
          <a:sy n="121" d="100"/>
        </p:scale>
        <p:origin x="736" y="7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viewProps" Target="viewProp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theme" Target="theme/theme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tableStyles" Target="tableStyle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microsoft.com/office/2015/10/relationships/revisionInfo" Target="revisionInfo.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129411D7-14DA-4685-8D92-FEB00A89F1B3}" type="datetimeFigureOut">
              <a:rPr lang="en-US" smtClean="0"/>
              <a:pPr/>
              <a:t>5/11/26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EF2F0A84-3A56-4C0C-A1FC-FF25E3FFB56E}" type="slidenum">
              <a:rPr lang="en-US" smtClean="0"/>
              <a:pPr/>
              <a:t>‹#›</a:t>
            </a:fld>
            <a:endParaRPr lang="en-US" dirty="0"/>
          </a:p>
        </p:txBody>
      </p:sp>
    </p:spTree>
    <p:extLst>
      <p:ext uri="{BB962C8B-B14F-4D97-AF65-F5344CB8AC3E}">
        <p14:creationId xmlns:p14="http://schemas.microsoft.com/office/powerpoint/2010/main" val="1504658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2F0A84-3A56-4C0C-A1FC-FF25E3FFB56E}" type="slidenum">
              <a:rPr lang="en-US" smtClean="0"/>
              <a:t>2</a:t>
            </a:fld>
            <a:endParaRPr lang="en-US"/>
          </a:p>
        </p:txBody>
      </p:sp>
    </p:spTree>
    <p:extLst>
      <p:ext uri="{BB962C8B-B14F-4D97-AF65-F5344CB8AC3E}">
        <p14:creationId xmlns:p14="http://schemas.microsoft.com/office/powerpoint/2010/main" val="259295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2F0A84-3A56-4C0C-A1FC-FF25E3FFB56E}" type="slidenum">
              <a:rPr lang="en-US" smtClean="0"/>
              <a:t>9</a:t>
            </a:fld>
            <a:endParaRPr lang="en-US"/>
          </a:p>
        </p:txBody>
      </p:sp>
    </p:spTree>
    <p:extLst>
      <p:ext uri="{BB962C8B-B14F-4D97-AF65-F5344CB8AC3E}">
        <p14:creationId xmlns:p14="http://schemas.microsoft.com/office/powerpoint/2010/main" val="2472084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2F0A84-3A56-4C0C-A1FC-FF25E3FFB56E}" type="slidenum">
              <a:rPr lang="en-US" smtClean="0"/>
              <a:t>33</a:t>
            </a:fld>
            <a:endParaRPr lang="en-US"/>
          </a:p>
        </p:txBody>
      </p:sp>
    </p:spTree>
    <p:extLst>
      <p:ext uri="{BB962C8B-B14F-4D97-AF65-F5344CB8AC3E}">
        <p14:creationId xmlns:p14="http://schemas.microsoft.com/office/powerpoint/2010/main" val="530029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93E798-ED3D-42FB-B99C-6965C2F8E05E}" type="slidenum">
              <a:rPr lang="en-US" smtClean="0"/>
              <a:t>98</a:t>
            </a:fld>
            <a:endParaRPr lang="en-US"/>
          </a:p>
        </p:txBody>
      </p:sp>
    </p:spTree>
    <p:extLst>
      <p:ext uri="{BB962C8B-B14F-4D97-AF65-F5344CB8AC3E}">
        <p14:creationId xmlns:p14="http://schemas.microsoft.com/office/powerpoint/2010/main" val="574249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62FBEB-AA23-4658-989D-814835324A35}" type="datetimeFigureOut">
              <a:rPr lang="en-US" smtClean="0"/>
              <a:t>5/11/26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527576" y="6356350"/>
            <a:ext cx="2743200" cy="365125"/>
          </a:xfrm>
          <a:prstGeom prst="rect">
            <a:avLst/>
          </a:prstGeom>
        </p:spPr>
        <p:txBody>
          <a:bodyPr/>
          <a:lstStyle>
            <a:lvl1pPr>
              <a:defRPr b="0" i="0">
                <a:latin typeface="Arial" panose="020B0604020202020204" pitchFamily="34" charset="0"/>
              </a:defRPr>
            </a:lvl1pPr>
          </a:lstStyle>
          <a:p>
            <a:fld id="{4E1B792A-A3F0-4861-AEE9-C15329FEFE92}" type="slidenum">
              <a:rPr lang="en-US" smtClean="0"/>
              <a:pPr/>
              <a:t>‹#›</a:t>
            </a:fld>
            <a:endParaRPr lang="en-US" dirty="0"/>
          </a:p>
        </p:txBody>
      </p:sp>
    </p:spTree>
    <p:extLst>
      <p:ext uri="{BB962C8B-B14F-4D97-AF65-F5344CB8AC3E}">
        <p14:creationId xmlns:p14="http://schemas.microsoft.com/office/powerpoint/2010/main" val="2177014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62FBEB-AA23-4658-989D-814835324A35}" type="datetimeFigureOut">
              <a:rPr lang="en-US" smtClean="0"/>
              <a:t>5/11/26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527576" y="6356350"/>
            <a:ext cx="2743200" cy="365125"/>
          </a:xfrm>
          <a:prstGeom prst="rect">
            <a:avLst/>
          </a:prstGeom>
        </p:spPr>
        <p:txBody>
          <a:bodyPr/>
          <a:lstStyle>
            <a:lvl1pPr>
              <a:defRPr b="0" i="0">
                <a:latin typeface="Arial" panose="020B0604020202020204" pitchFamily="34" charset="0"/>
              </a:defRPr>
            </a:lvl1pPr>
          </a:lstStyle>
          <a:p>
            <a:fld id="{4E1B792A-A3F0-4861-AEE9-C15329FEFE92}" type="slidenum">
              <a:rPr lang="en-US" smtClean="0"/>
              <a:pPr/>
              <a:t>‹#›</a:t>
            </a:fld>
            <a:endParaRPr lang="en-US" dirty="0"/>
          </a:p>
        </p:txBody>
      </p:sp>
    </p:spTree>
    <p:extLst>
      <p:ext uri="{BB962C8B-B14F-4D97-AF65-F5344CB8AC3E}">
        <p14:creationId xmlns:p14="http://schemas.microsoft.com/office/powerpoint/2010/main" val="987419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62FBEB-AA23-4658-989D-814835324A35}" type="datetimeFigureOut">
              <a:rPr lang="en-US" smtClean="0"/>
              <a:t>5/11/26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527576" y="6356350"/>
            <a:ext cx="2743200" cy="365125"/>
          </a:xfrm>
          <a:prstGeom prst="rect">
            <a:avLst/>
          </a:prstGeom>
        </p:spPr>
        <p:txBody>
          <a:bodyPr/>
          <a:lstStyle>
            <a:lvl1pPr>
              <a:defRPr b="0" i="0">
                <a:latin typeface="Arial" panose="020B0604020202020204" pitchFamily="34" charset="0"/>
              </a:defRPr>
            </a:lvl1pPr>
          </a:lstStyle>
          <a:p>
            <a:fld id="{4E1B792A-A3F0-4861-AEE9-C15329FEFE92}" type="slidenum">
              <a:rPr lang="en-US" smtClean="0"/>
              <a:pPr/>
              <a:t>‹#›</a:t>
            </a:fld>
            <a:endParaRPr lang="en-US" dirty="0"/>
          </a:p>
        </p:txBody>
      </p:sp>
    </p:spTree>
    <p:extLst>
      <p:ext uri="{BB962C8B-B14F-4D97-AF65-F5344CB8AC3E}">
        <p14:creationId xmlns:p14="http://schemas.microsoft.com/office/powerpoint/2010/main" val="2737591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62FBEB-AA23-4658-989D-814835324A35}" type="datetimeFigureOut">
              <a:rPr lang="en-US" smtClean="0"/>
              <a:t>5/11/26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B792A-A3F0-4861-AEE9-C15329FEFE92}" type="slidenum">
              <a:rPr lang="en-US" smtClean="0"/>
              <a:t>‹#›</a:t>
            </a:fld>
            <a:endParaRPr lang="en-US"/>
          </a:p>
        </p:txBody>
      </p:sp>
    </p:spTree>
    <p:extLst>
      <p:ext uri="{BB962C8B-B14F-4D97-AF65-F5344CB8AC3E}">
        <p14:creationId xmlns:p14="http://schemas.microsoft.com/office/powerpoint/2010/main" val="1335726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62FBEB-AA23-4658-989D-814835324A35}" type="datetimeFigureOut">
              <a:rPr lang="en-US" smtClean="0"/>
              <a:t>5/11/26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B792A-A3F0-4861-AEE9-C15329FEFE92}" type="slidenum">
              <a:rPr lang="en-US" smtClean="0"/>
              <a:t>‹#›</a:t>
            </a:fld>
            <a:endParaRPr lang="en-US"/>
          </a:p>
        </p:txBody>
      </p:sp>
    </p:spTree>
    <p:extLst>
      <p:ext uri="{BB962C8B-B14F-4D97-AF65-F5344CB8AC3E}">
        <p14:creationId xmlns:p14="http://schemas.microsoft.com/office/powerpoint/2010/main" val="1803371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62FBEB-AA23-4658-989D-814835324A35}" type="datetimeFigureOut">
              <a:rPr lang="en-US" smtClean="0"/>
              <a:t>5/11/26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B792A-A3F0-4861-AEE9-C15329FEFE92}" type="slidenum">
              <a:rPr lang="en-US" smtClean="0"/>
              <a:t>‹#›</a:t>
            </a:fld>
            <a:endParaRPr lang="en-US"/>
          </a:p>
        </p:txBody>
      </p:sp>
    </p:spTree>
    <p:extLst>
      <p:ext uri="{BB962C8B-B14F-4D97-AF65-F5344CB8AC3E}">
        <p14:creationId xmlns:p14="http://schemas.microsoft.com/office/powerpoint/2010/main" val="3927360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62FBEB-AA23-4658-989D-814835324A35}" type="datetimeFigureOut">
              <a:rPr lang="en-US" smtClean="0"/>
              <a:t>5/11/26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1B792A-A3F0-4861-AEE9-C15329FEFE92}" type="slidenum">
              <a:rPr lang="en-US" smtClean="0"/>
              <a:t>‹#›</a:t>
            </a:fld>
            <a:endParaRPr lang="en-US"/>
          </a:p>
        </p:txBody>
      </p:sp>
    </p:spTree>
    <p:extLst>
      <p:ext uri="{BB962C8B-B14F-4D97-AF65-F5344CB8AC3E}">
        <p14:creationId xmlns:p14="http://schemas.microsoft.com/office/powerpoint/2010/main" val="2083385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62FBEB-AA23-4658-989D-814835324A35}" type="datetimeFigureOut">
              <a:rPr lang="en-US" smtClean="0"/>
              <a:t>5/11/26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1B792A-A3F0-4861-AEE9-C15329FEFE92}" type="slidenum">
              <a:rPr lang="en-US" smtClean="0"/>
              <a:t>‹#›</a:t>
            </a:fld>
            <a:endParaRPr lang="en-US"/>
          </a:p>
        </p:txBody>
      </p:sp>
    </p:spTree>
    <p:extLst>
      <p:ext uri="{BB962C8B-B14F-4D97-AF65-F5344CB8AC3E}">
        <p14:creationId xmlns:p14="http://schemas.microsoft.com/office/powerpoint/2010/main" val="880582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62FBEB-AA23-4658-989D-814835324A35}" type="datetimeFigureOut">
              <a:rPr lang="en-US" smtClean="0"/>
              <a:t>5/11/26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1B792A-A3F0-4861-AEE9-C15329FEFE92}" type="slidenum">
              <a:rPr lang="en-US" smtClean="0"/>
              <a:t>‹#›</a:t>
            </a:fld>
            <a:endParaRPr lang="en-US"/>
          </a:p>
        </p:txBody>
      </p:sp>
    </p:spTree>
    <p:extLst>
      <p:ext uri="{BB962C8B-B14F-4D97-AF65-F5344CB8AC3E}">
        <p14:creationId xmlns:p14="http://schemas.microsoft.com/office/powerpoint/2010/main" val="2560245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62FBEB-AA23-4658-989D-814835324A35}" type="datetimeFigureOut">
              <a:rPr lang="en-US" smtClean="0"/>
              <a:t>5/11/26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1B792A-A3F0-4861-AEE9-C15329FEFE92}" type="slidenum">
              <a:rPr lang="en-US" smtClean="0"/>
              <a:t>‹#›</a:t>
            </a:fld>
            <a:endParaRPr lang="en-US"/>
          </a:p>
        </p:txBody>
      </p:sp>
    </p:spTree>
    <p:extLst>
      <p:ext uri="{BB962C8B-B14F-4D97-AF65-F5344CB8AC3E}">
        <p14:creationId xmlns:p14="http://schemas.microsoft.com/office/powerpoint/2010/main" val="1956271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2FBEB-AA23-4658-989D-814835324A35}" type="datetimeFigureOut">
              <a:rPr lang="en-US" smtClean="0"/>
              <a:t>5/11/26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1B792A-A3F0-4861-AEE9-C15329FEFE92}" type="slidenum">
              <a:rPr lang="en-US" smtClean="0"/>
              <a:t>‹#›</a:t>
            </a:fld>
            <a:endParaRPr lang="en-US"/>
          </a:p>
        </p:txBody>
      </p:sp>
    </p:spTree>
    <p:extLst>
      <p:ext uri="{BB962C8B-B14F-4D97-AF65-F5344CB8AC3E}">
        <p14:creationId xmlns:p14="http://schemas.microsoft.com/office/powerpoint/2010/main" val="1404353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62FBEB-AA23-4658-989D-814835324A35}" type="datetimeFigureOut">
              <a:rPr lang="en-US" smtClean="0"/>
              <a:t>5/11/26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75498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2FBEB-AA23-4658-989D-814835324A35}" type="datetimeFigureOut">
              <a:rPr lang="en-US" smtClean="0"/>
              <a:t>5/11/26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1B792A-A3F0-4861-AEE9-C15329FEFE92}" type="slidenum">
              <a:rPr lang="en-US" smtClean="0"/>
              <a:t>‹#›</a:t>
            </a:fld>
            <a:endParaRPr lang="en-US"/>
          </a:p>
        </p:txBody>
      </p:sp>
    </p:spTree>
    <p:extLst>
      <p:ext uri="{BB962C8B-B14F-4D97-AF65-F5344CB8AC3E}">
        <p14:creationId xmlns:p14="http://schemas.microsoft.com/office/powerpoint/2010/main" val="98924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62FBEB-AA23-4658-989D-814835324A35}" type="datetimeFigureOut">
              <a:rPr lang="en-US" smtClean="0"/>
              <a:t>5/11/26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B792A-A3F0-4861-AEE9-C15329FEFE92}" type="slidenum">
              <a:rPr lang="en-US" smtClean="0"/>
              <a:t>‹#›</a:t>
            </a:fld>
            <a:endParaRPr lang="en-US"/>
          </a:p>
        </p:txBody>
      </p:sp>
    </p:spTree>
    <p:extLst>
      <p:ext uri="{BB962C8B-B14F-4D97-AF65-F5344CB8AC3E}">
        <p14:creationId xmlns:p14="http://schemas.microsoft.com/office/powerpoint/2010/main" val="869105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62FBEB-AA23-4658-989D-814835324A35}" type="datetimeFigureOut">
              <a:rPr lang="en-US" smtClean="0"/>
              <a:t>5/11/26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B792A-A3F0-4861-AEE9-C15329FEFE92}" type="slidenum">
              <a:rPr lang="en-US" smtClean="0"/>
              <a:t>‹#›</a:t>
            </a:fld>
            <a:endParaRPr lang="en-US"/>
          </a:p>
        </p:txBody>
      </p:sp>
    </p:spTree>
    <p:extLst>
      <p:ext uri="{BB962C8B-B14F-4D97-AF65-F5344CB8AC3E}">
        <p14:creationId xmlns:p14="http://schemas.microsoft.com/office/powerpoint/2010/main" val="2640947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62FBEB-AA23-4658-989D-814835324A35}" type="datetimeFigureOut">
              <a:rPr lang="en-US" smtClean="0"/>
              <a:t>5/11/26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527576" y="6356350"/>
            <a:ext cx="2743200" cy="365125"/>
          </a:xfrm>
          <a:prstGeom prst="rect">
            <a:avLst/>
          </a:prstGeom>
        </p:spPr>
        <p:txBody>
          <a:bodyPr/>
          <a:lstStyle>
            <a:lvl1pPr>
              <a:defRPr b="0" i="0">
                <a:latin typeface="Arial" panose="020B0604020202020204" pitchFamily="34" charset="0"/>
              </a:defRPr>
            </a:lvl1pPr>
          </a:lstStyle>
          <a:p>
            <a:fld id="{4E1B792A-A3F0-4861-AEE9-C15329FEFE92}" type="slidenum">
              <a:rPr lang="en-US" smtClean="0"/>
              <a:pPr/>
              <a:t>‹#›</a:t>
            </a:fld>
            <a:endParaRPr lang="en-US" dirty="0"/>
          </a:p>
        </p:txBody>
      </p:sp>
    </p:spTree>
    <p:extLst>
      <p:ext uri="{BB962C8B-B14F-4D97-AF65-F5344CB8AC3E}">
        <p14:creationId xmlns:p14="http://schemas.microsoft.com/office/powerpoint/2010/main" val="3014779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62FBEB-AA23-4658-989D-814835324A35}" type="datetimeFigureOut">
              <a:rPr lang="en-US" smtClean="0"/>
              <a:t>5/11/26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527576" y="6356350"/>
            <a:ext cx="2743200" cy="365125"/>
          </a:xfrm>
          <a:prstGeom prst="rect">
            <a:avLst/>
          </a:prstGeom>
        </p:spPr>
        <p:txBody>
          <a:bodyPr/>
          <a:lstStyle>
            <a:lvl1pPr>
              <a:defRPr b="0" i="0">
                <a:latin typeface="Arial" panose="020B0604020202020204" pitchFamily="34" charset="0"/>
              </a:defRPr>
            </a:lvl1pPr>
          </a:lstStyle>
          <a:p>
            <a:fld id="{4E1B792A-A3F0-4861-AEE9-C15329FEFE92}" type="slidenum">
              <a:rPr lang="en-US" smtClean="0"/>
              <a:pPr/>
              <a:t>‹#›</a:t>
            </a:fld>
            <a:endParaRPr lang="en-US" dirty="0"/>
          </a:p>
        </p:txBody>
      </p:sp>
    </p:spTree>
    <p:extLst>
      <p:ext uri="{BB962C8B-B14F-4D97-AF65-F5344CB8AC3E}">
        <p14:creationId xmlns:p14="http://schemas.microsoft.com/office/powerpoint/2010/main" val="1981585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62FBEB-AA23-4658-989D-814835324A35}" type="datetimeFigureOut">
              <a:rPr lang="en-US" smtClean="0"/>
              <a:t>5/11/26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527576" y="6356350"/>
            <a:ext cx="2743200" cy="365125"/>
          </a:xfrm>
          <a:prstGeom prst="rect">
            <a:avLst/>
          </a:prstGeom>
        </p:spPr>
        <p:txBody>
          <a:bodyPr/>
          <a:lstStyle>
            <a:lvl1pPr>
              <a:defRPr b="0" i="0">
                <a:latin typeface="Arial" panose="020B0604020202020204" pitchFamily="34" charset="0"/>
              </a:defRPr>
            </a:lvl1pPr>
          </a:lstStyle>
          <a:p>
            <a:fld id="{4E1B792A-A3F0-4861-AEE9-C15329FEFE92}" type="slidenum">
              <a:rPr lang="en-US" smtClean="0"/>
              <a:pPr/>
              <a:t>‹#›</a:t>
            </a:fld>
            <a:endParaRPr lang="en-US" dirty="0"/>
          </a:p>
        </p:txBody>
      </p:sp>
    </p:spTree>
    <p:extLst>
      <p:ext uri="{BB962C8B-B14F-4D97-AF65-F5344CB8AC3E}">
        <p14:creationId xmlns:p14="http://schemas.microsoft.com/office/powerpoint/2010/main" val="3869027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62FBEB-AA23-4658-989D-814835324A35}" type="datetimeFigureOut">
              <a:rPr lang="en-US" smtClean="0"/>
              <a:t>5/11/26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527576" y="6356350"/>
            <a:ext cx="2743200" cy="365125"/>
          </a:xfrm>
          <a:prstGeom prst="rect">
            <a:avLst/>
          </a:prstGeom>
        </p:spPr>
        <p:txBody>
          <a:bodyPr/>
          <a:lstStyle>
            <a:lvl1pPr>
              <a:defRPr b="0" i="0">
                <a:latin typeface="Arial" panose="020B0604020202020204" pitchFamily="34" charset="0"/>
              </a:defRPr>
            </a:lvl1pPr>
          </a:lstStyle>
          <a:p>
            <a:fld id="{4E1B792A-A3F0-4861-AEE9-C15329FEFE92}" type="slidenum">
              <a:rPr lang="en-US" smtClean="0"/>
              <a:pPr/>
              <a:t>‹#›</a:t>
            </a:fld>
            <a:endParaRPr lang="en-US" dirty="0"/>
          </a:p>
        </p:txBody>
      </p:sp>
    </p:spTree>
    <p:extLst>
      <p:ext uri="{BB962C8B-B14F-4D97-AF65-F5344CB8AC3E}">
        <p14:creationId xmlns:p14="http://schemas.microsoft.com/office/powerpoint/2010/main" val="323954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62FBEB-AA23-4658-989D-814835324A35}" type="datetimeFigureOut">
              <a:rPr lang="en-US" smtClean="0"/>
              <a:t>5/11/26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527576" y="6356350"/>
            <a:ext cx="2743200" cy="365125"/>
          </a:xfrm>
          <a:prstGeom prst="rect">
            <a:avLst/>
          </a:prstGeom>
        </p:spPr>
        <p:txBody>
          <a:bodyPr/>
          <a:lstStyle>
            <a:lvl1pPr>
              <a:defRPr b="0" i="0">
                <a:latin typeface="Arial" panose="020B0604020202020204" pitchFamily="34" charset="0"/>
              </a:defRPr>
            </a:lvl1pPr>
          </a:lstStyle>
          <a:p>
            <a:fld id="{4E1B792A-A3F0-4861-AEE9-C15329FEFE92}" type="slidenum">
              <a:rPr lang="en-US" smtClean="0"/>
              <a:pPr/>
              <a:t>‹#›</a:t>
            </a:fld>
            <a:endParaRPr lang="en-US" dirty="0"/>
          </a:p>
        </p:txBody>
      </p:sp>
    </p:spTree>
    <p:extLst>
      <p:ext uri="{BB962C8B-B14F-4D97-AF65-F5344CB8AC3E}">
        <p14:creationId xmlns:p14="http://schemas.microsoft.com/office/powerpoint/2010/main" val="4102418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2FBEB-AA23-4658-989D-814835324A35}" type="datetimeFigureOut">
              <a:rPr lang="en-US" smtClean="0"/>
              <a:t>5/11/26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527576" y="6356350"/>
            <a:ext cx="2743200" cy="365125"/>
          </a:xfrm>
          <a:prstGeom prst="rect">
            <a:avLst/>
          </a:prstGeom>
        </p:spPr>
        <p:txBody>
          <a:bodyPr/>
          <a:lstStyle>
            <a:lvl1pPr>
              <a:defRPr b="0" i="0">
                <a:latin typeface="Arial" panose="020B0604020202020204" pitchFamily="34" charset="0"/>
              </a:defRPr>
            </a:lvl1pPr>
          </a:lstStyle>
          <a:p>
            <a:fld id="{4E1B792A-A3F0-4861-AEE9-C15329FEFE92}" type="slidenum">
              <a:rPr lang="en-US" smtClean="0"/>
              <a:pPr/>
              <a:t>‹#›</a:t>
            </a:fld>
            <a:endParaRPr lang="en-US" dirty="0"/>
          </a:p>
        </p:txBody>
      </p:sp>
    </p:spTree>
    <p:extLst>
      <p:ext uri="{BB962C8B-B14F-4D97-AF65-F5344CB8AC3E}">
        <p14:creationId xmlns:p14="http://schemas.microsoft.com/office/powerpoint/2010/main" val="1512983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2FBEB-AA23-4658-989D-814835324A35}" type="datetimeFigureOut">
              <a:rPr lang="en-US" smtClean="0"/>
              <a:t>5/11/26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527576" y="6356350"/>
            <a:ext cx="2743200" cy="365125"/>
          </a:xfrm>
          <a:prstGeom prst="rect">
            <a:avLst/>
          </a:prstGeom>
        </p:spPr>
        <p:txBody>
          <a:bodyPr/>
          <a:lstStyle>
            <a:lvl1pPr>
              <a:defRPr b="0" i="0">
                <a:latin typeface="Arial" panose="020B0604020202020204" pitchFamily="34" charset="0"/>
              </a:defRPr>
            </a:lvl1pPr>
          </a:lstStyle>
          <a:p>
            <a:fld id="{4E1B792A-A3F0-4861-AEE9-C15329FEFE92}" type="slidenum">
              <a:rPr lang="en-US" smtClean="0"/>
              <a:pPr/>
              <a:t>‹#›</a:t>
            </a:fld>
            <a:endParaRPr lang="en-US" dirty="0"/>
          </a:p>
        </p:txBody>
      </p:sp>
    </p:spTree>
    <p:extLst>
      <p:ext uri="{BB962C8B-B14F-4D97-AF65-F5344CB8AC3E}">
        <p14:creationId xmlns:p14="http://schemas.microsoft.com/office/powerpoint/2010/main" val="197728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2462FBEB-AA23-4658-989D-814835324A35}" type="datetimeFigureOut">
              <a:rPr lang="en-US" smtClean="0"/>
              <a:pPr/>
              <a:t>5/11/26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dirty="0"/>
          </a:p>
        </p:txBody>
      </p:sp>
      <p:pic>
        <p:nvPicPr>
          <p:cNvPr id="8" name="Content Placeholder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195889" y="5778692"/>
            <a:ext cx="1157911" cy="656038"/>
          </a:xfrm>
          <a:prstGeom prst="rect">
            <a:avLst/>
          </a:prstGeom>
        </p:spPr>
      </p:pic>
      <p:pic>
        <p:nvPicPr>
          <p:cNvPr id="9" name="Picture 8" descr="A blue and white background&#10;&#10;Description automatically generated">
            <a:extLst>
              <a:ext uri="{FF2B5EF4-FFF2-40B4-BE49-F238E27FC236}">
                <a16:creationId xmlns:a16="http://schemas.microsoft.com/office/drawing/2014/main" id="{37139B01-3D67-4C75-9279-DC40C9805C8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28246" y="-1254368"/>
            <a:ext cx="12672646" cy="9472246"/>
          </a:xfrm>
          <a:prstGeom prst="rect">
            <a:avLst/>
          </a:prstGeom>
        </p:spPr>
      </p:pic>
    </p:spTree>
    <p:extLst>
      <p:ext uri="{BB962C8B-B14F-4D97-AF65-F5344CB8AC3E}">
        <p14:creationId xmlns:p14="http://schemas.microsoft.com/office/powerpoint/2010/main" val="2716685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Arial" panose="020B0604020202020204" pitchFamily="34" charset="0"/>
          <a:ea typeface="+mn-ea"/>
          <a:cs typeface="+mn-cs"/>
        </a:defRPr>
      </a:lvl1pPr>
      <a:lvl2pPr marL="736600" indent="-279400" algn="l" defTabSz="914400" rtl="0" eaLnBrk="1" latinLnBrk="0" hangingPunct="1">
        <a:lnSpc>
          <a:spcPct val="90000"/>
        </a:lnSpc>
        <a:spcBef>
          <a:spcPts val="500"/>
        </a:spcBef>
        <a:buSzPct val="75000"/>
        <a:buFont typeface="Courier New" panose="02070309020205020404" pitchFamily="49" charset="0"/>
        <a:buChar char="o"/>
        <a:defRPr sz="2400" b="1"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SzPct val="75000"/>
        <a:buFont typeface="Wingdings" panose="05000000000000000000" pitchFamily="2" charset="2"/>
        <a:buChar char="§"/>
        <a:defRPr sz="2000" b="1"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2462FBEB-AA23-4658-989D-814835324A35}" type="datetimeFigureOut">
              <a:rPr lang="en-US" smtClean="0"/>
              <a:pPr/>
              <a:t>5/11/26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4E1B792A-A3F0-4861-AEE9-C15329FEFE92}" type="slidenum">
              <a:rPr lang="en-US" smtClean="0"/>
              <a:pPr/>
              <a:t>‹#›</a:t>
            </a:fld>
            <a:endParaRPr lang="en-US" dirty="0"/>
          </a:p>
        </p:txBody>
      </p:sp>
      <p:pic>
        <p:nvPicPr>
          <p:cNvPr id="7" name="Content Placeholder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47811" y="5876694"/>
            <a:ext cx="1157911" cy="656038"/>
          </a:xfrm>
          <a:prstGeom prst="rect">
            <a:avLst/>
          </a:prstGeom>
        </p:spPr>
      </p:pic>
      <p:pic>
        <p:nvPicPr>
          <p:cNvPr id="9" name="Picture 8" descr="A blue and white background&#10;&#10;Description automatically generated">
            <a:extLst>
              <a:ext uri="{FF2B5EF4-FFF2-40B4-BE49-F238E27FC236}">
                <a16:creationId xmlns:a16="http://schemas.microsoft.com/office/drawing/2014/main" id="{A0E08448-408D-750B-4F81-F92C6B7BEAB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13709"/>
            <a:ext cx="12192000" cy="6891965"/>
          </a:xfrm>
          <a:prstGeom prst="rect">
            <a:avLst/>
          </a:prstGeom>
        </p:spPr>
      </p:pic>
    </p:spTree>
    <p:extLst>
      <p:ext uri="{BB962C8B-B14F-4D97-AF65-F5344CB8AC3E}">
        <p14:creationId xmlns:p14="http://schemas.microsoft.com/office/powerpoint/2010/main" val="32986883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hyperlink" Target="https://www.linkedin.com/company/theicn/" TargetMode="External"/><Relationship Id="rId3" Type="http://schemas.openxmlformats.org/officeDocument/2006/relationships/hyperlink" Target="https://www.facebook.com/ichildnutrition/" TargetMode="External"/><Relationship Id="rId7"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instagram.com/theicn/" TargetMode="External"/><Relationship Id="rId11" Type="http://schemas.openxmlformats.org/officeDocument/2006/relationships/image" Target="../media/image4.png"/><Relationship Id="rId5" Type="http://schemas.openxmlformats.org/officeDocument/2006/relationships/hyperlink" Target="https://twitter.com/search?q=institute%20of%20child%20nutrition&amp;src=typd" TargetMode="External"/><Relationship Id="rId10" Type="http://schemas.openxmlformats.org/officeDocument/2006/relationships/image" Target="../media/image84.jpeg"/><Relationship Id="rId4" Type="http://schemas.openxmlformats.org/officeDocument/2006/relationships/image" Target="../media/image81.tiff"/><Relationship Id="rId9"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C3BE6066-7A5C-C3A7-7A12-D4AFD9BDC3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9513"/>
            <a:ext cx="12523807" cy="8264324"/>
          </a:xfrm>
          <a:prstGeom prst="rect">
            <a:avLst/>
          </a:prstGeom>
        </p:spPr>
      </p:pic>
      <p:sp>
        <p:nvSpPr>
          <p:cNvPr id="6" name="Rectangle 40"/>
          <p:cNvSpPr txBox="1">
            <a:spLocks noChangeArrowheads="1"/>
          </p:cNvSpPr>
          <p:nvPr/>
        </p:nvSpPr>
        <p:spPr bwMode="auto">
          <a:xfrm>
            <a:off x="1875282" y="608457"/>
            <a:ext cx="8305800" cy="5633847"/>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spcAft>
                <a:spcPct val="0"/>
              </a:spcAft>
              <a:buNone/>
            </a:pPr>
            <a:r>
              <a:rPr lang="en-US" dirty="0">
                <a:solidFill>
                  <a:srgbClr val="000000"/>
                </a:solidFill>
                <a:latin typeface="Arial" panose="020B0604020202020204" pitchFamily="34" charset="0"/>
              </a:rPr>
              <a:t>This training was developed by the</a:t>
            </a:r>
          </a:p>
          <a:p>
            <a:pPr marL="0" indent="0" algn="ctr">
              <a:spcBef>
                <a:spcPct val="0"/>
              </a:spcBef>
              <a:spcAft>
                <a:spcPct val="0"/>
              </a:spcAft>
              <a:buNone/>
            </a:pPr>
            <a:endParaRPr lang="en-US" b="1" dirty="0">
              <a:solidFill>
                <a:srgbClr val="000000"/>
              </a:solidFill>
              <a:latin typeface="Arial" panose="020B0604020202020204" pitchFamily="34" charset="0"/>
            </a:endParaRPr>
          </a:p>
          <a:p>
            <a:pPr marL="0" indent="0" algn="ctr">
              <a:spcBef>
                <a:spcPct val="0"/>
              </a:spcBef>
              <a:spcAft>
                <a:spcPct val="0"/>
              </a:spcAft>
              <a:buNone/>
            </a:pPr>
            <a:endParaRPr lang="en-US" sz="2800" b="1" dirty="0">
              <a:solidFill>
                <a:srgbClr val="000000"/>
              </a:solidFill>
              <a:latin typeface="Arial" panose="020B0604020202020204" pitchFamily="34" charset="0"/>
            </a:endParaRPr>
          </a:p>
          <a:p>
            <a:pPr marL="0" indent="0" algn="ctr">
              <a:spcBef>
                <a:spcPct val="0"/>
              </a:spcBef>
              <a:spcAft>
                <a:spcPct val="0"/>
              </a:spcAft>
              <a:buNone/>
            </a:pPr>
            <a:endParaRPr lang="en-US" sz="2800" b="1" dirty="0">
              <a:solidFill>
                <a:srgbClr val="000000"/>
              </a:solidFill>
              <a:latin typeface="Arial" panose="020B0604020202020204" pitchFamily="34" charset="0"/>
            </a:endParaRPr>
          </a:p>
          <a:p>
            <a:pPr marL="0" indent="0" algn="ctr">
              <a:spcBef>
                <a:spcPct val="0"/>
              </a:spcBef>
              <a:spcAft>
                <a:spcPct val="0"/>
              </a:spcAft>
              <a:buNone/>
            </a:pPr>
            <a:endParaRPr lang="en-US" sz="2800" b="1" dirty="0">
              <a:solidFill>
                <a:srgbClr val="000000"/>
              </a:solidFill>
              <a:latin typeface="Arial" panose="020B0604020202020204" pitchFamily="34" charset="0"/>
            </a:endParaRPr>
          </a:p>
          <a:p>
            <a:pPr marL="0" indent="0" algn="ctr">
              <a:spcBef>
                <a:spcPct val="0"/>
              </a:spcBef>
              <a:spcAft>
                <a:spcPct val="0"/>
              </a:spcAft>
              <a:buNone/>
            </a:pPr>
            <a:endParaRPr lang="en-US" sz="2800" b="1" dirty="0">
              <a:solidFill>
                <a:srgbClr val="000000"/>
              </a:solidFill>
              <a:latin typeface="Arial" panose="020B0604020202020204" pitchFamily="34" charset="0"/>
            </a:endParaRPr>
          </a:p>
          <a:p>
            <a:pPr marL="0" indent="0" algn="ctr">
              <a:spcBef>
                <a:spcPct val="0"/>
              </a:spcBef>
              <a:spcAft>
                <a:spcPct val="0"/>
              </a:spcAft>
              <a:buNone/>
            </a:pPr>
            <a:endParaRPr lang="en-US" sz="2800" b="1" dirty="0">
              <a:solidFill>
                <a:srgbClr val="000000"/>
              </a:solidFill>
              <a:latin typeface="Arial" panose="020B0604020202020204" pitchFamily="34" charset="0"/>
            </a:endParaRPr>
          </a:p>
          <a:p>
            <a:pPr marL="0" indent="0" algn="ctr">
              <a:spcBef>
                <a:spcPct val="0"/>
              </a:spcBef>
              <a:spcAft>
                <a:spcPct val="0"/>
              </a:spcAft>
              <a:buNone/>
            </a:pPr>
            <a:endParaRPr lang="en-US" sz="2800" b="1" dirty="0">
              <a:solidFill>
                <a:srgbClr val="000000"/>
              </a:solidFill>
              <a:latin typeface="Arial" panose="020B0604020202020204" pitchFamily="34" charset="0"/>
            </a:endParaRPr>
          </a:p>
          <a:p>
            <a:pPr marL="0" indent="0" algn="ctr">
              <a:spcBef>
                <a:spcPct val="0"/>
              </a:spcBef>
              <a:spcAft>
                <a:spcPct val="0"/>
              </a:spcAft>
              <a:buNone/>
            </a:pPr>
            <a:r>
              <a:rPr lang="en-US" sz="2800" dirty="0">
                <a:solidFill>
                  <a:srgbClr val="000000"/>
                </a:solidFill>
                <a:latin typeface="Arial" panose="020B0604020202020204" pitchFamily="34" charset="0"/>
              </a:rPr>
              <a:t>The University of Mississippi</a:t>
            </a:r>
          </a:p>
          <a:p>
            <a:pPr marL="0" indent="0" algn="ctr">
              <a:spcBef>
                <a:spcPct val="0"/>
              </a:spcBef>
              <a:spcAft>
                <a:spcPct val="0"/>
              </a:spcAft>
              <a:buNone/>
            </a:pPr>
            <a:r>
              <a:rPr lang="en-US" sz="2800" dirty="0">
                <a:solidFill>
                  <a:srgbClr val="000000"/>
                </a:solidFill>
                <a:latin typeface="Arial" panose="020B0604020202020204" pitchFamily="34" charset="0"/>
              </a:rPr>
              <a:t>School of Applied Sciences</a:t>
            </a:r>
          </a:p>
          <a:p>
            <a:pPr marL="0" indent="0" algn="ctr">
              <a:spcBef>
                <a:spcPct val="0"/>
              </a:spcBef>
              <a:spcAft>
                <a:spcPct val="0"/>
              </a:spcAft>
              <a:buNone/>
            </a:pPr>
            <a:r>
              <a:rPr lang="en-US" b="1" i="1" dirty="0" err="1">
                <a:solidFill>
                  <a:srgbClr val="000000"/>
                </a:solidFill>
                <a:latin typeface="Arial" panose="020B0604020202020204" pitchFamily="34" charset="0"/>
                <a:cs typeface="Arial" panose="020B0604020202020204" pitchFamily="34" charset="0"/>
              </a:rPr>
              <a:t>www.theicn.org</a:t>
            </a:r>
            <a:endParaRPr lang="en-US" b="1" i="1" dirty="0">
              <a:solidFill>
                <a:srgbClr val="000000"/>
              </a:solidFill>
              <a:latin typeface="Arial" panose="020B0604020202020204" pitchFamily="34" charset="0"/>
              <a:cs typeface="Arial" panose="020B0604020202020204" pitchFamily="34" charset="0"/>
            </a:endParaRPr>
          </a:p>
          <a:p>
            <a:pPr marL="0" indent="0" algn="ctr">
              <a:spcBef>
                <a:spcPct val="0"/>
              </a:spcBef>
              <a:spcAft>
                <a:spcPct val="0"/>
              </a:spcAft>
              <a:buNone/>
            </a:pPr>
            <a:r>
              <a:rPr lang="en-US" b="1" i="1" dirty="0">
                <a:solidFill>
                  <a:srgbClr val="000000"/>
                </a:solidFill>
                <a:latin typeface="Arial" panose="020B0604020202020204" pitchFamily="34" charset="0"/>
                <a:cs typeface="Arial" panose="020B0604020202020204" pitchFamily="34" charset="0"/>
              </a:rPr>
              <a:t>800-321-3054</a:t>
            </a:r>
          </a:p>
          <a:p>
            <a:pPr marL="0" indent="0" algn="ctr">
              <a:buNone/>
            </a:pPr>
            <a:endParaRPr lang="en-US" sz="4800" b="1" dirty="0">
              <a:solidFill>
                <a:schemeClr val="bg2"/>
              </a:solidFill>
              <a:latin typeface="Arial" panose="020B0604020202020204" pitchFamily="34" charset="0"/>
            </a:endParaRPr>
          </a:p>
        </p:txBody>
      </p:sp>
      <p:pic>
        <p:nvPicPr>
          <p:cNvPr id="4" name="Picture 3" descr="ICN Logo&#10;">
            <a:extLst>
              <a:ext uri="{FF2B5EF4-FFF2-40B4-BE49-F238E27FC236}">
                <a16:creationId xmlns:a16="http://schemas.microsoft.com/office/drawing/2014/main" id="{AA5E2C3F-C8A5-78C5-5AA2-64490B1573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9770" y="2057400"/>
            <a:ext cx="6896823" cy="1242061"/>
          </a:xfrm>
          <a:prstGeom prst="rect">
            <a:avLst/>
          </a:prstGeom>
        </p:spPr>
      </p:pic>
    </p:spTree>
    <p:extLst>
      <p:ext uri="{BB962C8B-B14F-4D97-AF65-F5344CB8AC3E}">
        <p14:creationId xmlns:p14="http://schemas.microsoft.com/office/powerpoint/2010/main" val="266220074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DA311-A02B-4D22-6CE1-3A5200DFC7D3}"/>
              </a:ext>
            </a:extLst>
          </p:cNvPr>
          <p:cNvSpPr>
            <a:spLocks noGrp="1"/>
          </p:cNvSpPr>
          <p:nvPr>
            <p:ph type="title"/>
          </p:nvPr>
        </p:nvSpPr>
        <p:spPr/>
        <p:txBody>
          <a:bodyPr/>
          <a:lstStyle/>
          <a:p>
            <a:r>
              <a:rPr lang="en-US"/>
              <a:t>Meal Components</a:t>
            </a:r>
          </a:p>
        </p:txBody>
      </p:sp>
      <p:pic>
        <p:nvPicPr>
          <p:cNvPr id="7" name="Content Placeholder 6" descr="A red tray with food on it showing the 5 meal components: fruits, vegetables, grains, meat/meat alternate, and milk">
            <a:extLst>
              <a:ext uri="{FF2B5EF4-FFF2-40B4-BE49-F238E27FC236}">
                <a16:creationId xmlns:a16="http://schemas.microsoft.com/office/drawing/2014/main" id="{526B6CE5-E631-A8FF-E642-6A42E214FC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33959"/>
          <a:stretch/>
        </p:blipFill>
        <p:spPr>
          <a:xfrm>
            <a:off x="2672008" y="1570982"/>
            <a:ext cx="6847983" cy="4522523"/>
          </a:xfrm>
        </p:spPr>
      </p:pic>
    </p:spTree>
    <p:extLst>
      <p:ext uri="{BB962C8B-B14F-4D97-AF65-F5344CB8AC3E}">
        <p14:creationId xmlns:p14="http://schemas.microsoft.com/office/powerpoint/2010/main" val="236399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60F71-CEBB-DE84-5276-924A885A3C23}"/>
              </a:ext>
            </a:extLst>
          </p:cNvPr>
          <p:cNvSpPr>
            <a:spLocks noGrp="1"/>
          </p:cNvSpPr>
          <p:nvPr>
            <p:ph type="title"/>
          </p:nvPr>
        </p:nvSpPr>
        <p:spPr/>
        <p:txBody>
          <a:bodyPr>
            <a:normAutofit fontScale="90000"/>
          </a:bodyPr>
          <a:lstStyle/>
          <a:p>
            <a:r>
              <a:rPr lang="en-US" dirty="0"/>
              <a:t>Based on update:</a:t>
            </a:r>
            <a:br>
              <a:rPr lang="en-US" dirty="0"/>
            </a:br>
            <a:r>
              <a:rPr lang="en-US" dirty="0"/>
              <a:t>The Dietary Guidelines for Americans (DGA’s)</a:t>
            </a:r>
          </a:p>
        </p:txBody>
      </p:sp>
      <p:sp>
        <p:nvSpPr>
          <p:cNvPr id="3" name="Content Placeholder 2">
            <a:extLst>
              <a:ext uri="{FF2B5EF4-FFF2-40B4-BE49-F238E27FC236}">
                <a16:creationId xmlns:a16="http://schemas.microsoft.com/office/drawing/2014/main" id="{D0EC9499-1900-346E-E9E6-EA8768BF6F21}"/>
              </a:ext>
            </a:extLst>
          </p:cNvPr>
          <p:cNvSpPr>
            <a:spLocks noGrp="1"/>
          </p:cNvSpPr>
          <p:nvPr>
            <p:ph sz="half" idx="1"/>
          </p:nvPr>
        </p:nvSpPr>
        <p:spPr>
          <a:xfrm>
            <a:off x="838200" y="1825625"/>
            <a:ext cx="11227676" cy="3124747"/>
          </a:xfrm>
        </p:spPr>
        <p:txBody>
          <a:bodyPr vert="horz" lIns="91440" tIns="45720" rIns="91440" bIns="45720" rtlCol="0" anchor="t">
            <a:normAutofit/>
          </a:bodyPr>
          <a:lstStyle/>
          <a:p>
            <a:r>
              <a:rPr lang="en-US" sz="3200" dirty="0"/>
              <a:t>Are published jointly by USDA and HHS every five years</a:t>
            </a:r>
            <a:endParaRPr lang="en-US" sz="3200" dirty="0">
              <a:cs typeface="Arial" panose="020B0604020202020204" pitchFamily="34" charset="0"/>
            </a:endParaRPr>
          </a:p>
          <a:p>
            <a:r>
              <a:rPr lang="en-US" sz="3200" dirty="0"/>
              <a:t>Provide science-based nutrition recommendations for all Americans</a:t>
            </a:r>
          </a:p>
          <a:p>
            <a:r>
              <a:rPr lang="en-US" sz="3200" dirty="0">
                <a:cs typeface="Arial" panose="020B0604020202020204" pitchFamily="34" charset="0"/>
              </a:rPr>
              <a:t>Inform the meal pattern requirements for school meals, including meal components, serving sizes, and weekly dietary specifications</a:t>
            </a:r>
          </a:p>
        </p:txBody>
      </p:sp>
      <p:sp>
        <p:nvSpPr>
          <p:cNvPr id="6" name="Rectangle 5">
            <a:extLst>
              <a:ext uri="{FF2B5EF4-FFF2-40B4-BE49-F238E27FC236}">
                <a16:creationId xmlns:a16="http://schemas.microsoft.com/office/drawing/2014/main" id="{35708DE4-858F-A2BD-CE25-495964EC4284}"/>
              </a:ext>
            </a:extLst>
          </p:cNvPr>
          <p:cNvSpPr/>
          <p:nvPr/>
        </p:nvSpPr>
        <p:spPr>
          <a:xfrm>
            <a:off x="3457903" y="5644055"/>
            <a:ext cx="8902263" cy="725214"/>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89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School meal pattern requirements reflect the most current edition of the DGAs and may be updated as guidelines are revised.</a:t>
            </a:r>
          </a:p>
        </p:txBody>
      </p:sp>
    </p:spTree>
    <p:extLst>
      <p:ext uri="{BB962C8B-B14F-4D97-AF65-F5344CB8AC3E}">
        <p14:creationId xmlns:p14="http://schemas.microsoft.com/office/powerpoint/2010/main" val="3693321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F99AAA-BA68-F22E-D3F9-7418F7AC20E5}"/>
              </a:ext>
            </a:extLst>
          </p:cNvPr>
          <p:cNvSpPr>
            <a:spLocks noGrp="1"/>
          </p:cNvSpPr>
          <p:nvPr>
            <p:ph type="title"/>
          </p:nvPr>
        </p:nvSpPr>
        <p:spPr/>
        <p:txBody>
          <a:bodyPr/>
          <a:lstStyle/>
          <a:p>
            <a:r>
              <a:rPr lang="en-US"/>
              <a:t>Lesson 1: Reimbursable School Meals—Lunch</a:t>
            </a:r>
          </a:p>
        </p:txBody>
      </p:sp>
    </p:spTree>
    <p:extLst>
      <p:ext uri="{BB962C8B-B14F-4D97-AF65-F5344CB8AC3E}">
        <p14:creationId xmlns:p14="http://schemas.microsoft.com/office/powerpoint/2010/main" val="192019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1917F8-3E2A-0DCC-327D-D5AFD3240725}"/>
              </a:ext>
            </a:extLst>
          </p:cNvPr>
          <p:cNvSpPr>
            <a:spLocks noGrp="1"/>
          </p:cNvSpPr>
          <p:nvPr>
            <p:ph type="title"/>
          </p:nvPr>
        </p:nvSpPr>
        <p:spPr/>
        <p:txBody>
          <a:bodyPr/>
          <a:lstStyle/>
          <a:p>
            <a:r>
              <a:rPr lang="en-US"/>
              <a:t>Reimbursable School Meals—Lunch</a:t>
            </a:r>
          </a:p>
        </p:txBody>
      </p:sp>
      <p:sp>
        <p:nvSpPr>
          <p:cNvPr id="5" name="Content Placeholder 4">
            <a:extLst>
              <a:ext uri="{FF2B5EF4-FFF2-40B4-BE49-F238E27FC236}">
                <a16:creationId xmlns:a16="http://schemas.microsoft.com/office/drawing/2014/main" id="{26EC9253-0B49-79ED-56F3-875F163AC223}"/>
              </a:ext>
            </a:extLst>
          </p:cNvPr>
          <p:cNvSpPr>
            <a:spLocks noGrp="1"/>
          </p:cNvSpPr>
          <p:nvPr>
            <p:ph sz="half" idx="1"/>
          </p:nvPr>
        </p:nvSpPr>
        <p:spPr/>
        <p:txBody>
          <a:bodyPr>
            <a:normAutofit/>
          </a:bodyPr>
          <a:lstStyle/>
          <a:p>
            <a:r>
              <a:rPr lang="en-US" sz="3200"/>
              <a:t>NSLP meal components</a:t>
            </a:r>
          </a:p>
          <a:p>
            <a:pPr lvl="1"/>
            <a:r>
              <a:rPr lang="en-US" sz="3200"/>
              <a:t>Recall, categorize, recognize</a:t>
            </a:r>
          </a:p>
          <a:p>
            <a:r>
              <a:rPr lang="en-US" sz="3200"/>
              <a:t>OVS application explained</a:t>
            </a:r>
          </a:p>
        </p:txBody>
      </p:sp>
      <p:pic>
        <p:nvPicPr>
          <p:cNvPr id="8" name="Content Placeholder 7" descr="A red tray with school lunch">
            <a:extLst>
              <a:ext uri="{FF2B5EF4-FFF2-40B4-BE49-F238E27FC236}">
                <a16:creationId xmlns:a16="http://schemas.microsoft.com/office/drawing/2014/main" id="{9D0D0523-FF50-4B28-9976-0D8E8D8A0B1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35023"/>
          <a:stretch/>
        </p:blipFill>
        <p:spPr>
          <a:xfrm>
            <a:off x="6096000" y="2068692"/>
            <a:ext cx="5331070" cy="3464005"/>
          </a:xfrm>
        </p:spPr>
      </p:pic>
    </p:spTree>
    <p:extLst>
      <p:ext uri="{BB962C8B-B14F-4D97-AF65-F5344CB8AC3E}">
        <p14:creationId xmlns:p14="http://schemas.microsoft.com/office/powerpoint/2010/main" val="250490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359B3-5926-BEE3-F334-680D07AB1444}"/>
              </a:ext>
            </a:extLst>
          </p:cNvPr>
          <p:cNvSpPr>
            <a:spLocks noGrp="1"/>
          </p:cNvSpPr>
          <p:nvPr>
            <p:ph type="title"/>
          </p:nvPr>
        </p:nvSpPr>
        <p:spPr/>
        <p:txBody>
          <a:bodyPr/>
          <a:lstStyle/>
          <a:p>
            <a:r>
              <a:rPr lang="en-US"/>
              <a:t>NSLP Meal Components Overview</a:t>
            </a:r>
          </a:p>
        </p:txBody>
      </p:sp>
      <p:sp>
        <p:nvSpPr>
          <p:cNvPr id="3" name="Content Placeholder 2">
            <a:extLst>
              <a:ext uri="{FF2B5EF4-FFF2-40B4-BE49-F238E27FC236}">
                <a16:creationId xmlns:a16="http://schemas.microsoft.com/office/drawing/2014/main" id="{7A0CFFC3-217D-6DD3-ED99-03A5D6BF5DF9}"/>
              </a:ext>
            </a:extLst>
          </p:cNvPr>
          <p:cNvSpPr>
            <a:spLocks noGrp="1"/>
          </p:cNvSpPr>
          <p:nvPr>
            <p:ph sz="half" idx="1"/>
          </p:nvPr>
        </p:nvSpPr>
        <p:spPr/>
        <p:txBody>
          <a:bodyPr vert="horz" lIns="91440" tIns="45720" rIns="91440" bIns="45720" rtlCol="0" anchor="t">
            <a:normAutofit/>
          </a:bodyPr>
          <a:lstStyle/>
          <a:p>
            <a:r>
              <a:rPr lang="en-US" sz="3200" dirty="0"/>
              <a:t>Five (5) required meal components</a:t>
            </a:r>
            <a:endParaRPr lang="en-US" sz="3200" dirty="0">
              <a:cs typeface="Arial" panose="020B0604020202020204" pitchFamily="34" charset="0"/>
            </a:endParaRPr>
          </a:p>
          <a:p>
            <a:r>
              <a:rPr lang="en-US" sz="3200" dirty="0"/>
              <a:t>Daily and weekly minimums</a:t>
            </a:r>
            <a:endParaRPr lang="en-US" sz="3200" dirty="0">
              <a:cs typeface="Arial" panose="020B0604020202020204" pitchFamily="34" charset="0"/>
            </a:endParaRPr>
          </a:p>
        </p:txBody>
      </p:sp>
      <p:pic>
        <p:nvPicPr>
          <p:cNvPr id="8" name="Content Placeholder 7" descr="A screen shot of a chart&#10;&#10;Description automatically generated">
            <a:extLst>
              <a:ext uri="{FF2B5EF4-FFF2-40B4-BE49-F238E27FC236}">
                <a16:creationId xmlns:a16="http://schemas.microsoft.com/office/drawing/2014/main" id="{6D6B829A-45C6-01F5-4F1F-6CCEC6B8D4F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87331" y="1825625"/>
            <a:ext cx="4351338" cy="4351338"/>
          </a:xfrm>
        </p:spPr>
      </p:pic>
    </p:spTree>
    <p:extLst>
      <p:ext uri="{BB962C8B-B14F-4D97-AF65-F5344CB8AC3E}">
        <p14:creationId xmlns:p14="http://schemas.microsoft.com/office/powerpoint/2010/main" val="271391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8598-6F54-2904-76D1-B6561761AF0E}"/>
              </a:ext>
            </a:extLst>
          </p:cNvPr>
          <p:cNvSpPr>
            <a:spLocks noGrp="1"/>
          </p:cNvSpPr>
          <p:nvPr>
            <p:ph type="title"/>
          </p:nvPr>
        </p:nvSpPr>
        <p:spPr/>
        <p:txBody>
          <a:bodyPr/>
          <a:lstStyle/>
          <a:p>
            <a:r>
              <a:rPr lang="en-US"/>
              <a:t>Grade Groups</a:t>
            </a:r>
          </a:p>
        </p:txBody>
      </p:sp>
      <p:sp>
        <p:nvSpPr>
          <p:cNvPr id="3" name="Content Placeholder 2">
            <a:extLst>
              <a:ext uri="{FF2B5EF4-FFF2-40B4-BE49-F238E27FC236}">
                <a16:creationId xmlns:a16="http://schemas.microsoft.com/office/drawing/2014/main" id="{49DD7FA4-3010-A2BA-E530-C650227558CA}"/>
              </a:ext>
            </a:extLst>
          </p:cNvPr>
          <p:cNvSpPr>
            <a:spLocks noGrp="1"/>
          </p:cNvSpPr>
          <p:nvPr>
            <p:ph sz="half" idx="1"/>
          </p:nvPr>
        </p:nvSpPr>
        <p:spPr/>
        <p:txBody>
          <a:bodyPr>
            <a:normAutofit/>
          </a:bodyPr>
          <a:lstStyle/>
          <a:p>
            <a:r>
              <a:rPr lang="en-US" sz="3200"/>
              <a:t>Tailored component amounts</a:t>
            </a:r>
          </a:p>
          <a:p>
            <a:r>
              <a:rPr lang="en-US" sz="3200"/>
              <a:t>Nutritionally appropriate meals</a:t>
            </a:r>
          </a:p>
          <a:p>
            <a:r>
              <a:rPr lang="en-US" sz="3200"/>
              <a:t>Consult for variations</a:t>
            </a:r>
          </a:p>
        </p:txBody>
      </p:sp>
      <p:pic>
        <p:nvPicPr>
          <p:cNvPr id="6" name="Content Placeholder 5" descr="grade groups: K–5, 6–8, 9–12">
            <a:extLst>
              <a:ext uri="{FF2B5EF4-FFF2-40B4-BE49-F238E27FC236}">
                <a16:creationId xmlns:a16="http://schemas.microsoft.com/office/drawing/2014/main" id="{675A699E-679F-71B3-E3F8-85FABA2BEEE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6506308" y="1039511"/>
            <a:ext cx="4350801" cy="4351338"/>
          </a:xfrm>
        </p:spPr>
      </p:pic>
    </p:spTree>
    <p:extLst>
      <p:ext uri="{BB962C8B-B14F-4D97-AF65-F5344CB8AC3E}">
        <p14:creationId xmlns:p14="http://schemas.microsoft.com/office/powerpoint/2010/main" val="748559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E41FF-A456-D0A8-080A-C4F6595FDE86}"/>
              </a:ext>
            </a:extLst>
          </p:cNvPr>
          <p:cNvSpPr>
            <a:spLocks noGrp="1"/>
          </p:cNvSpPr>
          <p:nvPr>
            <p:ph type="title"/>
          </p:nvPr>
        </p:nvSpPr>
        <p:spPr/>
        <p:txBody>
          <a:bodyPr/>
          <a:lstStyle/>
          <a:p>
            <a:r>
              <a:rPr lang="en-US"/>
              <a:t>Role of the Menu Planner</a:t>
            </a:r>
          </a:p>
        </p:txBody>
      </p:sp>
      <p:sp>
        <p:nvSpPr>
          <p:cNvPr id="3" name="Content Placeholder 2">
            <a:extLst>
              <a:ext uri="{FF2B5EF4-FFF2-40B4-BE49-F238E27FC236}">
                <a16:creationId xmlns:a16="http://schemas.microsoft.com/office/drawing/2014/main" id="{9ED0ED0B-87A7-16BF-0482-6A17434B8A1F}"/>
              </a:ext>
            </a:extLst>
          </p:cNvPr>
          <p:cNvSpPr>
            <a:spLocks noGrp="1"/>
          </p:cNvSpPr>
          <p:nvPr>
            <p:ph sz="half" idx="1"/>
          </p:nvPr>
        </p:nvSpPr>
        <p:spPr/>
        <p:txBody>
          <a:bodyPr vert="horz" lIns="91440" tIns="45720" rIns="91440" bIns="45720" rtlCol="0" anchor="t">
            <a:normAutofit/>
          </a:bodyPr>
          <a:lstStyle/>
          <a:p>
            <a:r>
              <a:rPr lang="en-US" sz="3200" dirty="0"/>
              <a:t>Ensures meal compliance</a:t>
            </a:r>
          </a:p>
          <a:p>
            <a:r>
              <a:rPr lang="en-US" sz="3200" dirty="0"/>
              <a:t>Designs student-friendly menus</a:t>
            </a:r>
            <a:endParaRPr lang="en-US" sz="3200" dirty="0">
              <a:ea typeface="Calibri Light"/>
              <a:cs typeface="Arial" panose="020B0604020202020204" pitchFamily="34" charset="0"/>
            </a:endParaRPr>
          </a:p>
          <a:p>
            <a:r>
              <a:rPr lang="en-US" sz="3200" dirty="0"/>
              <a:t>Adapts to operational limits</a:t>
            </a:r>
            <a:endParaRPr lang="en-US" sz="3200" dirty="0">
              <a:ea typeface="Calibri Light"/>
              <a:cs typeface="Arial" panose="020B0604020202020204" pitchFamily="34" charset="0"/>
            </a:endParaRPr>
          </a:p>
          <a:p>
            <a:r>
              <a:rPr lang="en-US" sz="3200" dirty="0"/>
              <a:t>Updates according to regulation changes</a:t>
            </a:r>
            <a:endParaRPr lang="en-US" sz="3200" dirty="0">
              <a:ea typeface="Calibri Light"/>
              <a:cs typeface="Arial" panose="020B0604020202020204" pitchFamily="34" charset="0"/>
            </a:endParaRPr>
          </a:p>
        </p:txBody>
      </p:sp>
      <p:pic>
        <p:nvPicPr>
          <p:cNvPr id="6" name="Content Placeholder 5">
            <a:extLst>
              <a:ext uri="{FF2B5EF4-FFF2-40B4-BE49-F238E27FC236}">
                <a16:creationId xmlns:a16="http://schemas.microsoft.com/office/drawing/2014/main" id="{B8C3CA4E-9B11-8964-87F6-9FFADBBD521E}"/>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b="10284"/>
          <a:stretch/>
        </p:blipFill>
        <p:spPr>
          <a:xfrm>
            <a:off x="6587331" y="1825625"/>
            <a:ext cx="4351338" cy="3903843"/>
          </a:xfrm>
        </p:spPr>
      </p:pic>
    </p:spTree>
    <p:extLst>
      <p:ext uri="{BB962C8B-B14F-4D97-AF65-F5344CB8AC3E}">
        <p14:creationId xmlns:p14="http://schemas.microsoft.com/office/powerpoint/2010/main" val="3622253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6C7EC-EED2-37EA-6CD1-F04238BFC2C5}"/>
              </a:ext>
            </a:extLst>
          </p:cNvPr>
          <p:cNvSpPr>
            <a:spLocks noGrp="1"/>
          </p:cNvSpPr>
          <p:nvPr>
            <p:ph type="title"/>
          </p:nvPr>
        </p:nvSpPr>
        <p:spPr/>
        <p:txBody>
          <a:bodyPr/>
          <a:lstStyle/>
          <a:p>
            <a:r>
              <a:rPr lang="en-US"/>
              <a:t>Menu Choices</a:t>
            </a:r>
          </a:p>
        </p:txBody>
      </p:sp>
      <p:sp>
        <p:nvSpPr>
          <p:cNvPr id="3" name="Content Placeholder 2">
            <a:extLst>
              <a:ext uri="{FF2B5EF4-FFF2-40B4-BE49-F238E27FC236}">
                <a16:creationId xmlns:a16="http://schemas.microsoft.com/office/drawing/2014/main" id="{C5BB6083-2770-9579-5267-9A39F021431F}"/>
              </a:ext>
            </a:extLst>
          </p:cNvPr>
          <p:cNvSpPr>
            <a:spLocks noGrp="1"/>
          </p:cNvSpPr>
          <p:nvPr>
            <p:ph sz="half" idx="1"/>
          </p:nvPr>
        </p:nvSpPr>
        <p:spPr/>
        <p:txBody>
          <a:bodyPr vert="horz" lIns="91440" tIns="45720" rIns="91440" bIns="45720" rtlCol="0" anchor="t">
            <a:normAutofit/>
          </a:bodyPr>
          <a:lstStyle/>
          <a:p>
            <a:r>
              <a:rPr lang="en-US" sz="3200" dirty="0"/>
              <a:t>Caters to student preferences</a:t>
            </a:r>
          </a:p>
          <a:p>
            <a:r>
              <a:rPr lang="en-US" sz="3200" dirty="0"/>
              <a:t>Offers component choices</a:t>
            </a:r>
            <a:endParaRPr lang="en-US" sz="3200" dirty="0">
              <a:ea typeface="Calibri Light"/>
              <a:cs typeface="Arial" panose="020B0604020202020204" pitchFamily="34" charset="0"/>
            </a:endParaRPr>
          </a:p>
          <a:p>
            <a:r>
              <a:rPr lang="en-US" sz="3200" dirty="0"/>
              <a:t>Empowers healthy selections</a:t>
            </a:r>
            <a:endParaRPr lang="en-US" sz="3200" dirty="0">
              <a:ea typeface="Calibri Light"/>
              <a:cs typeface="Arial" panose="020B0604020202020204" pitchFamily="34" charset="0"/>
            </a:endParaRPr>
          </a:p>
          <a:p>
            <a:r>
              <a:rPr lang="en-US" sz="3200" dirty="0"/>
              <a:t>Minimizes waste and boosts consumption</a:t>
            </a:r>
            <a:endParaRPr lang="en-US" sz="3200" dirty="0">
              <a:ea typeface="Calibri Light"/>
              <a:cs typeface="Arial" panose="020B0604020202020204" pitchFamily="34" charset="0"/>
            </a:endParaRPr>
          </a:p>
        </p:txBody>
      </p:sp>
      <p:pic>
        <p:nvPicPr>
          <p:cNvPr id="6" name="Content Placeholder 5" descr="A person handing a plate of food to another person">
            <a:extLst>
              <a:ext uri="{FF2B5EF4-FFF2-40B4-BE49-F238E27FC236}">
                <a16:creationId xmlns:a16="http://schemas.microsoft.com/office/drawing/2014/main" id="{BA3A1072-0D85-C990-0B63-ACF4A3D7905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28372"/>
          <a:stretch/>
        </p:blipFill>
        <p:spPr>
          <a:xfrm>
            <a:off x="6402136" y="1825625"/>
            <a:ext cx="5094674" cy="3649200"/>
          </a:xfrm>
        </p:spPr>
      </p:pic>
    </p:spTree>
    <p:extLst>
      <p:ext uri="{BB962C8B-B14F-4D97-AF65-F5344CB8AC3E}">
        <p14:creationId xmlns:p14="http://schemas.microsoft.com/office/powerpoint/2010/main" val="1985082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1108A-51BF-CF8F-6CEC-BD9339D61BA8}"/>
              </a:ext>
            </a:extLst>
          </p:cNvPr>
          <p:cNvSpPr>
            <a:spLocks noGrp="1"/>
          </p:cNvSpPr>
          <p:nvPr>
            <p:ph type="title"/>
          </p:nvPr>
        </p:nvSpPr>
        <p:spPr/>
        <p:txBody>
          <a:bodyPr/>
          <a:lstStyle/>
          <a:p>
            <a:r>
              <a:rPr lang="en-US"/>
              <a:t>Recall NSLP Meal Components</a:t>
            </a:r>
          </a:p>
        </p:txBody>
      </p:sp>
      <p:pic>
        <p:nvPicPr>
          <p:cNvPr id="5" name="Content Placeholder 4" descr="A list of food components">
            <a:extLst>
              <a:ext uri="{FF2B5EF4-FFF2-40B4-BE49-F238E27FC236}">
                <a16:creationId xmlns:a16="http://schemas.microsoft.com/office/drawing/2014/main" id="{5AA7A020-C48F-E258-2911-B1FD75A6696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17353" y="1825625"/>
            <a:ext cx="3623293" cy="4351338"/>
          </a:xfrm>
        </p:spPr>
      </p:pic>
      <p:pic>
        <p:nvPicPr>
          <p:cNvPr id="12" name="Content Placeholder 11" descr="activity time">
            <a:extLst>
              <a:ext uri="{FF2B5EF4-FFF2-40B4-BE49-F238E27FC236}">
                <a16:creationId xmlns:a16="http://schemas.microsoft.com/office/drawing/2014/main" id="{16F9624C-8686-768E-7259-F184640BA40D}"/>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87331" y="1825625"/>
            <a:ext cx="4351338" cy="4351338"/>
          </a:xfrm>
        </p:spPr>
      </p:pic>
    </p:spTree>
    <p:extLst>
      <p:ext uri="{BB962C8B-B14F-4D97-AF65-F5344CB8AC3E}">
        <p14:creationId xmlns:p14="http://schemas.microsoft.com/office/powerpoint/2010/main" val="669618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EAFF4-CE72-16BC-99A9-D3FD7E880C62}"/>
              </a:ext>
            </a:extLst>
          </p:cNvPr>
          <p:cNvSpPr>
            <a:spLocks noGrp="1"/>
          </p:cNvSpPr>
          <p:nvPr>
            <p:ph type="title"/>
          </p:nvPr>
        </p:nvSpPr>
        <p:spPr/>
        <p:txBody>
          <a:bodyPr/>
          <a:lstStyle/>
          <a:p>
            <a:r>
              <a:rPr lang="en-US"/>
              <a:t>Recall NSLP Meal Components—Answers</a:t>
            </a:r>
          </a:p>
        </p:txBody>
      </p:sp>
      <p:pic>
        <p:nvPicPr>
          <p:cNvPr id="5" name="Content Placeholder 4" descr="A list of food components">
            <a:extLst>
              <a:ext uri="{FF2B5EF4-FFF2-40B4-BE49-F238E27FC236}">
                <a16:creationId xmlns:a16="http://schemas.microsoft.com/office/drawing/2014/main" id="{899D5004-6904-7652-0D51-6F20518D23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90053" y="1825625"/>
            <a:ext cx="3611894" cy="4351338"/>
          </a:xfrm>
        </p:spPr>
      </p:pic>
    </p:spTree>
    <p:extLst>
      <p:ext uri="{BB962C8B-B14F-4D97-AF65-F5344CB8AC3E}">
        <p14:creationId xmlns:p14="http://schemas.microsoft.com/office/powerpoint/2010/main" val="674348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09990" y="1785681"/>
            <a:ext cx="7690753" cy="1647709"/>
          </a:xfrm>
        </p:spPr>
        <p:txBody>
          <a:bodyPr>
            <a:noAutofit/>
          </a:bodyPr>
          <a:lstStyle/>
          <a:p>
            <a:r>
              <a:rPr lang="en-US" dirty="0"/>
              <a:t>Identifying Reimbursable School Meals</a:t>
            </a:r>
          </a:p>
        </p:txBody>
      </p:sp>
      <p:sp>
        <p:nvSpPr>
          <p:cNvPr id="6" name="TextBox 5"/>
          <p:cNvSpPr txBox="1"/>
          <p:nvPr/>
        </p:nvSpPr>
        <p:spPr>
          <a:xfrm>
            <a:off x="2933700" y="3720853"/>
            <a:ext cx="6324600" cy="1938992"/>
          </a:xfrm>
          <a:prstGeom prst="rect">
            <a:avLst/>
          </a:prstGeom>
          <a:noFill/>
        </p:spPr>
        <p:txBody>
          <a:bodyPr wrap="square" lIns="91440" tIns="45720" rIns="91440" bIns="45720" rtlCol="0" anchor="t">
            <a:spAutoFit/>
          </a:bodyPr>
          <a:lstStyle/>
          <a:p>
            <a:pPr algn="ctr"/>
            <a:r>
              <a:rPr lang="en-US" sz="2400" u="none" strike="noStrike" kern="1200" baseline="0" dirty="0">
                <a:latin typeface="Arial" panose="020B0604020202020204" pitchFamily="34" charset="0"/>
              </a:rPr>
              <a:t>Key </a:t>
            </a:r>
            <a:r>
              <a:rPr lang="en-US" sz="2400" dirty="0">
                <a:latin typeface="Arial" panose="020B0604020202020204" pitchFamily="34" charset="0"/>
              </a:rPr>
              <a:t>Areas</a:t>
            </a:r>
            <a:r>
              <a:rPr lang="en-US" sz="2400" u="none" strike="noStrike" kern="1200" baseline="0" dirty="0">
                <a:latin typeface="Arial" panose="020B0604020202020204" pitchFamily="34" charset="0"/>
              </a:rPr>
              <a:t>: </a:t>
            </a:r>
            <a:r>
              <a:rPr lang="en-US" sz="2400" dirty="0">
                <a:latin typeface="Arial" panose="020B0604020202020204" pitchFamily="34" charset="0"/>
              </a:rPr>
              <a:t>1 – Nutrition</a:t>
            </a:r>
            <a:r>
              <a:rPr lang="en-US" sz="2400" u="none" strike="noStrike" kern="1200" baseline="0" dirty="0">
                <a:latin typeface="Arial" panose="020B0604020202020204" pitchFamily="34" charset="0"/>
              </a:rPr>
              <a:t> and </a:t>
            </a:r>
            <a:r>
              <a:rPr lang="en-US" sz="2400" dirty="0">
                <a:latin typeface="Arial" panose="020B0604020202020204" pitchFamily="34" charset="0"/>
              </a:rPr>
              <a:t>2 – Operations</a:t>
            </a:r>
            <a:endParaRPr lang="en-US" sz="2400" u="none" strike="noStrike" kern="1200" baseline="0" dirty="0">
              <a:latin typeface="Arial" panose="020B0604020202020204" pitchFamily="34" charset="0"/>
            </a:endParaRPr>
          </a:p>
          <a:p>
            <a:pPr algn="ctr"/>
            <a:endParaRPr lang="en-US" sz="2400" u="none" strike="noStrike" kern="1200" baseline="0" dirty="0">
              <a:solidFill>
                <a:schemeClr val="tx1"/>
              </a:solidFill>
              <a:latin typeface="Arial" panose="020B0604020202020204" pitchFamily="34" charset="0"/>
            </a:endParaRPr>
          </a:p>
          <a:p>
            <a:pPr algn="ctr"/>
            <a:r>
              <a:rPr lang="en-US" sz="2400" u="none" strike="noStrike" kern="1200" baseline="0" dirty="0">
                <a:latin typeface="Arial" panose="020B0604020202020204" pitchFamily="34" charset="0"/>
              </a:rPr>
              <a:t>USDA Professional Standards </a:t>
            </a:r>
            <a:r>
              <a:rPr lang="en-US" sz="2400" dirty="0">
                <a:latin typeface="Arial" panose="020B0604020202020204" pitchFamily="34" charset="0"/>
              </a:rPr>
              <a:t>Codes</a:t>
            </a:r>
            <a:r>
              <a:rPr lang="en-US" sz="2400" u="none" strike="noStrike" kern="1200" baseline="0" dirty="0">
                <a:latin typeface="Arial" panose="020B0604020202020204" pitchFamily="34" charset="0"/>
              </a:rPr>
              <a:t>: Menu Planning (1100) and Serving Food (2200)</a:t>
            </a:r>
            <a:endParaRPr lang="en-US" sz="2400" u="none" strike="noStrike" kern="1200" baseline="0" dirty="0">
              <a:latin typeface="Arial" panose="020B0604020202020204" pitchFamily="34" charset="0"/>
              <a:cs typeface="Arial" panose="020B0604020202020204" pitchFamily="34" charset="0"/>
            </a:endParaRPr>
          </a:p>
          <a:p>
            <a:pPr algn="ctr"/>
            <a:endParaRPr lang="en-US" sz="2400" dirty="0">
              <a:latin typeface="Arial" panose="020B0604020202020204" pitchFamily="34" charset="0"/>
            </a:endParaRPr>
          </a:p>
        </p:txBody>
      </p:sp>
    </p:spTree>
    <p:extLst>
      <p:ext uri="{BB962C8B-B14F-4D97-AF65-F5344CB8AC3E}">
        <p14:creationId xmlns:p14="http://schemas.microsoft.com/office/powerpoint/2010/main" val="3268878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00C2-4D97-D65D-93B7-BFA0443C14F3}"/>
              </a:ext>
            </a:extLst>
          </p:cNvPr>
          <p:cNvSpPr>
            <a:spLocks noGrp="1"/>
          </p:cNvSpPr>
          <p:nvPr>
            <p:ph type="title"/>
          </p:nvPr>
        </p:nvSpPr>
        <p:spPr/>
        <p:txBody>
          <a:bodyPr/>
          <a:lstStyle/>
          <a:p>
            <a:r>
              <a:rPr lang="en-US"/>
              <a:t>Meal Components Expanded</a:t>
            </a:r>
          </a:p>
        </p:txBody>
      </p:sp>
      <p:sp>
        <p:nvSpPr>
          <p:cNvPr id="3" name="Content Placeholder 2">
            <a:extLst>
              <a:ext uri="{FF2B5EF4-FFF2-40B4-BE49-F238E27FC236}">
                <a16:creationId xmlns:a16="http://schemas.microsoft.com/office/drawing/2014/main" id="{2C9CE9FD-CBF8-9CF9-71A4-D665E59F0EBD}"/>
              </a:ext>
            </a:extLst>
          </p:cNvPr>
          <p:cNvSpPr>
            <a:spLocks noGrp="1"/>
          </p:cNvSpPr>
          <p:nvPr>
            <p:ph sz="half" idx="1"/>
          </p:nvPr>
        </p:nvSpPr>
        <p:spPr/>
        <p:txBody>
          <a:bodyPr/>
          <a:lstStyle/>
          <a:p>
            <a:r>
              <a:rPr lang="en-US"/>
              <a:t>Fruits</a:t>
            </a:r>
          </a:p>
          <a:p>
            <a:r>
              <a:rPr lang="en-US"/>
              <a:t>Vegetables</a:t>
            </a:r>
          </a:p>
          <a:p>
            <a:r>
              <a:rPr lang="en-US"/>
              <a:t>Grains</a:t>
            </a:r>
          </a:p>
          <a:p>
            <a:r>
              <a:rPr lang="en-US"/>
              <a:t>Meats/Meat Alternates</a:t>
            </a:r>
          </a:p>
          <a:p>
            <a:r>
              <a:rPr lang="en-US"/>
              <a:t>Fluid Milk</a:t>
            </a:r>
          </a:p>
        </p:txBody>
      </p:sp>
      <p:pic>
        <p:nvPicPr>
          <p:cNvPr id="9" name="Content Placeholder 8" descr="A cheeseburger and fries on a school tray">
            <a:extLst>
              <a:ext uri="{FF2B5EF4-FFF2-40B4-BE49-F238E27FC236}">
                <a16:creationId xmlns:a16="http://schemas.microsoft.com/office/drawing/2014/main" id="{CE688D3C-926D-BE46-5FF7-4116FBF6D83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87331" y="1825625"/>
            <a:ext cx="4351338" cy="4351338"/>
          </a:xfrm>
          <a:prstGeom prst="rect">
            <a:avLst/>
          </a:prstGeom>
        </p:spPr>
      </p:pic>
    </p:spTree>
    <p:extLst>
      <p:ext uri="{BB962C8B-B14F-4D97-AF65-F5344CB8AC3E}">
        <p14:creationId xmlns:p14="http://schemas.microsoft.com/office/powerpoint/2010/main" val="3213603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5989D-0483-12E6-DE91-985AE8EB8E57}"/>
              </a:ext>
            </a:extLst>
          </p:cNvPr>
          <p:cNvSpPr>
            <a:spLocks noGrp="1"/>
          </p:cNvSpPr>
          <p:nvPr>
            <p:ph type="title"/>
          </p:nvPr>
        </p:nvSpPr>
        <p:spPr/>
        <p:txBody>
          <a:bodyPr/>
          <a:lstStyle/>
          <a:p>
            <a:r>
              <a:rPr lang="en-US"/>
              <a:t>Fruits Component for the NSLP</a:t>
            </a:r>
          </a:p>
        </p:txBody>
      </p:sp>
      <p:pic>
        <p:nvPicPr>
          <p:cNvPr id="7" name="Content Placeholder 6" descr="A group of plastic cups with fruit in them">
            <a:extLst>
              <a:ext uri="{FF2B5EF4-FFF2-40B4-BE49-F238E27FC236}">
                <a16:creationId xmlns:a16="http://schemas.microsoft.com/office/drawing/2014/main" id="{AAD125FA-7535-2681-A073-ED0DB7705A4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3982406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53D8-713E-A518-4D86-B4AB58127FCA}"/>
              </a:ext>
            </a:extLst>
          </p:cNvPr>
          <p:cNvSpPr>
            <a:spLocks noGrp="1"/>
          </p:cNvSpPr>
          <p:nvPr>
            <p:ph type="title"/>
          </p:nvPr>
        </p:nvSpPr>
        <p:spPr/>
        <p:txBody>
          <a:bodyPr/>
          <a:lstStyle/>
          <a:p>
            <a:r>
              <a:rPr lang="en-US"/>
              <a:t>Creditable Types of Fruits</a:t>
            </a:r>
          </a:p>
        </p:txBody>
      </p:sp>
      <p:sp>
        <p:nvSpPr>
          <p:cNvPr id="3" name="Content Placeholder 2">
            <a:extLst>
              <a:ext uri="{FF2B5EF4-FFF2-40B4-BE49-F238E27FC236}">
                <a16:creationId xmlns:a16="http://schemas.microsoft.com/office/drawing/2014/main" id="{55FBC19F-1725-DB7F-50B5-12035AB0D429}"/>
              </a:ext>
            </a:extLst>
          </p:cNvPr>
          <p:cNvSpPr>
            <a:spLocks noGrp="1"/>
          </p:cNvSpPr>
          <p:nvPr>
            <p:ph sz="half" idx="1"/>
          </p:nvPr>
        </p:nvSpPr>
        <p:spPr/>
        <p:txBody>
          <a:bodyPr>
            <a:normAutofit/>
          </a:bodyPr>
          <a:lstStyle/>
          <a:p>
            <a:r>
              <a:rPr lang="en-US" sz="3200"/>
              <a:t>Include fresh, canned, frozen, dried</a:t>
            </a:r>
          </a:p>
          <a:p>
            <a:r>
              <a:rPr lang="en-US" sz="3200"/>
              <a:t>Includes more than 360 fruit types listed</a:t>
            </a:r>
          </a:p>
          <a:p>
            <a:r>
              <a:rPr lang="en-US" sz="3200"/>
              <a:t>Creditable in a minimum of ⅛ cup Includes 100% fruit juices</a:t>
            </a:r>
          </a:p>
        </p:txBody>
      </p:sp>
      <p:pic>
        <p:nvPicPr>
          <p:cNvPr id="6" name="Content Placeholder 5" descr="A computer screen with a picture of food">
            <a:extLst>
              <a:ext uri="{FF2B5EF4-FFF2-40B4-BE49-F238E27FC236}">
                <a16:creationId xmlns:a16="http://schemas.microsoft.com/office/drawing/2014/main" id="{929F11FD-29C3-6376-53EF-368AC7D3F62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18796"/>
          <a:stretch/>
        </p:blipFill>
        <p:spPr>
          <a:xfrm>
            <a:off x="6587331" y="1825625"/>
            <a:ext cx="4941054" cy="4012325"/>
          </a:xfrm>
        </p:spPr>
      </p:pic>
    </p:spTree>
    <p:extLst>
      <p:ext uri="{BB962C8B-B14F-4D97-AF65-F5344CB8AC3E}">
        <p14:creationId xmlns:p14="http://schemas.microsoft.com/office/powerpoint/2010/main" val="2904076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28F37-0060-41CA-930E-4CD4AD10E1D8}"/>
              </a:ext>
            </a:extLst>
          </p:cNvPr>
          <p:cNvSpPr>
            <a:spLocks noGrp="1"/>
          </p:cNvSpPr>
          <p:nvPr>
            <p:ph type="title"/>
          </p:nvPr>
        </p:nvSpPr>
        <p:spPr/>
        <p:txBody>
          <a:bodyPr/>
          <a:lstStyle/>
          <a:p>
            <a:r>
              <a:rPr lang="en-US"/>
              <a:t>Fruits Component Requirements—NSLP</a:t>
            </a:r>
          </a:p>
        </p:txBody>
      </p:sp>
      <p:pic>
        <p:nvPicPr>
          <p:cNvPr id="3" name="Content Placeholder 2" descr="USDA NSLP Meal Pattern Chart">
            <a:extLst>
              <a:ext uri="{FF2B5EF4-FFF2-40B4-BE49-F238E27FC236}">
                <a16:creationId xmlns:a16="http://schemas.microsoft.com/office/drawing/2014/main" id="{44CC8C28-E81D-2AF4-9C9D-10671E11044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22875"/>
          <a:stretch/>
        </p:blipFill>
        <p:spPr>
          <a:xfrm>
            <a:off x="4037626" y="1466396"/>
            <a:ext cx="4116747" cy="4559453"/>
          </a:xfrm>
          <a:prstGeom prst="rect">
            <a:avLst/>
          </a:prstGeom>
        </p:spPr>
      </p:pic>
      <p:sp>
        <p:nvSpPr>
          <p:cNvPr id="4" name="Rectangle 3">
            <a:extLst>
              <a:ext uri="{FF2B5EF4-FFF2-40B4-BE49-F238E27FC236}">
                <a16:creationId xmlns:a16="http://schemas.microsoft.com/office/drawing/2014/main" id="{421DB834-B2E0-9BD4-0DDD-F7DEB3DE2639}"/>
              </a:ext>
            </a:extLst>
          </p:cNvPr>
          <p:cNvSpPr/>
          <p:nvPr/>
        </p:nvSpPr>
        <p:spPr>
          <a:xfrm>
            <a:off x="4201886" y="2645229"/>
            <a:ext cx="3788228" cy="3048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2756388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08D8F-2DA9-48D1-40E8-CB3EA8CA250F}"/>
              </a:ext>
            </a:extLst>
          </p:cNvPr>
          <p:cNvSpPr>
            <a:spLocks noGrp="1"/>
          </p:cNvSpPr>
          <p:nvPr>
            <p:ph type="title"/>
          </p:nvPr>
        </p:nvSpPr>
        <p:spPr/>
        <p:txBody>
          <a:bodyPr/>
          <a:lstStyle/>
          <a:p>
            <a:r>
              <a:rPr lang="en-US"/>
              <a:t>Crediting Specific to </a:t>
            </a:r>
            <a:r>
              <a:rPr lang="en-US" dirty="0"/>
              <a:t>Fruits</a:t>
            </a:r>
            <a:r>
              <a:rPr lang="en-US"/>
              <a:t>: Juice</a:t>
            </a:r>
          </a:p>
        </p:txBody>
      </p:sp>
      <p:sp>
        <p:nvSpPr>
          <p:cNvPr id="3" name="Content Placeholder 2">
            <a:extLst>
              <a:ext uri="{FF2B5EF4-FFF2-40B4-BE49-F238E27FC236}">
                <a16:creationId xmlns:a16="http://schemas.microsoft.com/office/drawing/2014/main" id="{9152A67F-F6E2-2674-50D4-34000F152ECC}"/>
              </a:ext>
            </a:extLst>
          </p:cNvPr>
          <p:cNvSpPr>
            <a:spLocks noGrp="1"/>
          </p:cNvSpPr>
          <p:nvPr>
            <p:ph sz="half" idx="1"/>
          </p:nvPr>
        </p:nvSpPr>
        <p:spPr/>
        <p:txBody>
          <a:bodyPr vert="horz" lIns="91440" tIns="45720" rIns="91440" bIns="45720" rtlCol="0" anchor="t">
            <a:normAutofit/>
          </a:bodyPr>
          <a:lstStyle/>
          <a:p>
            <a:r>
              <a:rPr lang="en-US" sz="3200" dirty="0"/>
              <a:t>Require 100% full-strength fruit juice to credit toward the fruit component</a:t>
            </a:r>
          </a:p>
          <a:p>
            <a:r>
              <a:rPr lang="en-US" sz="3200" dirty="0"/>
              <a:t>Apply half of the weekly limit</a:t>
            </a:r>
            <a:endParaRPr lang="en-US" sz="3200" dirty="0">
              <a:ea typeface="Calibri Light"/>
              <a:cs typeface="Arial" panose="020B0604020202020204" pitchFamily="34" charset="0"/>
            </a:endParaRPr>
          </a:p>
          <a:p>
            <a:r>
              <a:rPr lang="en-US" sz="3200" dirty="0"/>
              <a:t>Allow crediting within smoothies</a:t>
            </a:r>
            <a:endParaRPr lang="en-US" sz="3200" dirty="0">
              <a:ea typeface="Calibri Light"/>
              <a:cs typeface="Arial" panose="020B0604020202020204" pitchFamily="34" charset="0"/>
            </a:endParaRPr>
          </a:p>
        </p:txBody>
      </p:sp>
      <p:pic>
        <p:nvPicPr>
          <p:cNvPr id="8" name="Content Placeholder 7">
            <a:extLst>
              <a:ext uri="{FF2B5EF4-FFF2-40B4-BE49-F238E27FC236}">
                <a16:creationId xmlns:a16="http://schemas.microsoft.com/office/drawing/2014/main" id="{9B67F4E2-124F-3467-16D9-8DF921D3781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6" r="6"/>
          <a:stretch/>
        </p:blipFill>
        <p:spPr>
          <a:xfrm>
            <a:off x="6587331" y="1825625"/>
            <a:ext cx="4350801" cy="4351338"/>
          </a:xfrm>
        </p:spPr>
      </p:pic>
    </p:spTree>
    <p:extLst>
      <p:ext uri="{BB962C8B-B14F-4D97-AF65-F5344CB8AC3E}">
        <p14:creationId xmlns:p14="http://schemas.microsoft.com/office/powerpoint/2010/main" val="3616828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2471C-550C-84DC-B141-D93DD6FC230F}"/>
              </a:ext>
            </a:extLst>
          </p:cNvPr>
          <p:cNvSpPr>
            <a:spLocks noGrp="1"/>
          </p:cNvSpPr>
          <p:nvPr>
            <p:ph type="title"/>
          </p:nvPr>
        </p:nvSpPr>
        <p:spPr/>
        <p:txBody>
          <a:bodyPr/>
          <a:lstStyle/>
          <a:p>
            <a:r>
              <a:rPr lang="en-US"/>
              <a:t>Crediting Specific to Fruits: Dried Fruit</a:t>
            </a:r>
          </a:p>
        </p:txBody>
      </p:sp>
      <p:sp>
        <p:nvSpPr>
          <p:cNvPr id="3" name="Content Placeholder 2">
            <a:extLst>
              <a:ext uri="{FF2B5EF4-FFF2-40B4-BE49-F238E27FC236}">
                <a16:creationId xmlns:a16="http://schemas.microsoft.com/office/drawing/2014/main" id="{91D1589B-D0A1-8E58-2571-C98EBD174094}"/>
              </a:ext>
            </a:extLst>
          </p:cNvPr>
          <p:cNvSpPr>
            <a:spLocks noGrp="1"/>
          </p:cNvSpPr>
          <p:nvPr>
            <p:ph sz="half" idx="1"/>
          </p:nvPr>
        </p:nvSpPr>
        <p:spPr/>
        <p:txBody>
          <a:bodyPr>
            <a:normAutofit/>
          </a:bodyPr>
          <a:lstStyle/>
          <a:p>
            <a:r>
              <a:rPr lang="en-US" sz="3200"/>
              <a:t>Credit whole dried fruit and dried fruit pieces at twice the volume served</a:t>
            </a:r>
          </a:p>
          <a:p>
            <a:r>
              <a:rPr lang="en-US" sz="3200"/>
              <a:t>Count ¼ cup raisins as ½ cup fruit</a:t>
            </a:r>
          </a:p>
          <a:p>
            <a:r>
              <a:rPr lang="en-US" sz="3200"/>
              <a:t>Monitor the added sugar content</a:t>
            </a:r>
          </a:p>
        </p:txBody>
      </p:sp>
      <p:pic>
        <p:nvPicPr>
          <p:cNvPr id="6" name="Content Placeholder 5" descr="A bowl of raisins">
            <a:extLst>
              <a:ext uri="{FF2B5EF4-FFF2-40B4-BE49-F238E27FC236}">
                <a16:creationId xmlns:a16="http://schemas.microsoft.com/office/drawing/2014/main" id="{6C43DF8D-9F9F-4C27-D39D-2088458311C5}"/>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587331" y="1825625"/>
            <a:ext cx="4351338" cy="4351338"/>
          </a:xfrm>
        </p:spPr>
      </p:pic>
    </p:spTree>
    <p:extLst>
      <p:ext uri="{BB962C8B-B14F-4D97-AF65-F5344CB8AC3E}">
        <p14:creationId xmlns:p14="http://schemas.microsoft.com/office/powerpoint/2010/main" val="2455766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B6F63-98F0-A907-1E09-F556B3E37A33}"/>
              </a:ext>
            </a:extLst>
          </p:cNvPr>
          <p:cNvSpPr>
            <a:spLocks noGrp="1"/>
          </p:cNvSpPr>
          <p:nvPr>
            <p:ph type="title"/>
          </p:nvPr>
        </p:nvSpPr>
        <p:spPr/>
        <p:txBody>
          <a:bodyPr/>
          <a:lstStyle/>
          <a:p>
            <a:r>
              <a:rPr lang="en-US"/>
              <a:t>Vegetables Component for the NSLP</a:t>
            </a:r>
          </a:p>
        </p:txBody>
      </p:sp>
      <p:pic>
        <p:nvPicPr>
          <p:cNvPr id="7" name="Content Placeholder 6" descr="A pile of vegetables">
            <a:extLst>
              <a:ext uri="{FF2B5EF4-FFF2-40B4-BE49-F238E27FC236}">
                <a16:creationId xmlns:a16="http://schemas.microsoft.com/office/drawing/2014/main" id="{163A45A7-49AC-FD12-D1CD-C07F7139108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33959"/>
          <a:stretch/>
        </p:blipFill>
        <p:spPr>
          <a:xfrm>
            <a:off x="2965146" y="1690688"/>
            <a:ext cx="6261707" cy="4135337"/>
          </a:xfrm>
        </p:spPr>
      </p:pic>
    </p:spTree>
    <p:extLst>
      <p:ext uri="{BB962C8B-B14F-4D97-AF65-F5344CB8AC3E}">
        <p14:creationId xmlns:p14="http://schemas.microsoft.com/office/powerpoint/2010/main" val="791841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B4CDE-8F1F-341E-70D3-588C0D827E57}"/>
              </a:ext>
            </a:extLst>
          </p:cNvPr>
          <p:cNvSpPr>
            <a:spLocks noGrp="1"/>
          </p:cNvSpPr>
          <p:nvPr>
            <p:ph type="title"/>
          </p:nvPr>
        </p:nvSpPr>
        <p:spPr/>
        <p:txBody>
          <a:bodyPr/>
          <a:lstStyle/>
          <a:p>
            <a:r>
              <a:rPr lang="en-US"/>
              <a:t>Creditable Types of Vegetables</a:t>
            </a:r>
          </a:p>
        </p:txBody>
      </p:sp>
      <p:sp>
        <p:nvSpPr>
          <p:cNvPr id="3" name="Content Placeholder 2">
            <a:extLst>
              <a:ext uri="{FF2B5EF4-FFF2-40B4-BE49-F238E27FC236}">
                <a16:creationId xmlns:a16="http://schemas.microsoft.com/office/drawing/2014/main" id="{08BF0759-2A06-DCD1-D0D2-61260F2A0D5B}"/>
              </a:ext>
            </a:extLst>
          </p:cNvPr>
          <p:cNvSpPr>
            <a:spLocks noGrp="1"/>
          </p:cNvSpPr>
          <p:nvPr>
            <p:ph sz="half" idx="1"/>
          </p:nvPr>
        </p:nvSpPr>
        <p:spPr/>
        <p:txBody>
          <a:bodyPr>
            <a:normAutofit/>
          </a:bodyPr>
          <a:lstStyle/>
          <a:p>
            <a:r>
              <a:rPr lang="en-US" sz="3200"/>
              <a:t>Include fresh, frozen, canned, or dried options</a:t>
            </a:r>
          </a:p>
          <a:p>
            <a:r>
              <a:rPr lang="en-US" sz="3200"/>
              <a:t>Count 100% vegetable juice</a:t>
            </a:r>
          </a:p>
          <a:p>
            <a:r>
              <a:rPr lang="en-US" sz="3200"/>
              <a:t>List over 630 types of vegetables</a:t>
            </a:r>
          </a:p>
          <a:p>
            <a:r>
              <a:rPr lang="en-US" sz="3200"/>
              <a:t>Support nutrition through variety</a:t>
            </a:r>
          </a:p>
        </p:txBody>
      </p:sp>
      <p:pic>
        <p:nvPicPr>
          <p:cNvPr id="6" name="Content Placeholder 5" descr="A computer screen with a picture of vegetables">
            <a:extLst>
              <a:ext uri="{FF2B5EF4-FFF2-40B4-BE49-F238E27FC236}">
                <a16:creationId xmlns:a16="http://schemas.microsoft.com/office/drawing/2014/main" id="{D1F16D63-71D2-160F-C688-CD4E400DD3DB}"/>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b="15870"/>
          <a:stretch/>
        </p:blipFill>
        <p:spPr>
          <a:xfrm>
            <a:off x="6587331" y="1825625"/>
            <a:ext cx="4351338" cy="3660775"/>
          </a:xfrm>
        </p:spPr>
      </p:pic>
    </p:spTree>
    <p:extLst>
      <p:ext uri="{BB962C8B-B14F-4D97-AF65-F5344CB8AC3E}">
        <p14:creationId xmlns:p14="http://schemas.microsoft.com/office/powerpoint/2010/main" val="332592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28F37-0060-41CA-930E-4CD4AD10E1D8}"/>
              </a:ext>
            </a:extLst>
          </p:cNvPr>
          <p:cNvSpPr>
            <a:spLocks noGrp="1"/>
          </p:cNvSpPr>
          <p:nvPr>
            <p:ph type="title"/>
          </p:nvPr>
        </p:nvSpPr>
        <p:spPr>
          <a:xfrm>
            <a:off x="747964" y="365125"/>
            <a:ext cx="10846467" cy="1345615"/>
          </a:xfrm>
        </p:spPr>
        <p:txBody>
          <a:bodyPr/>
          <a:lstStyle/>
          <a:p>
            <a:r>
              <a:rPr lang="en-US"/>
              <a:t>Vegetables Component Requirements—NSLP</a:t>
            </a:r>
          </a:p>
        </p:txBody>
      </p:sp>
      <p:pic>
        <p:nvPicPr>
          <p:cNvPr id="3" name="Content Placeholder 2" descr="USDA NSLP Meal Pattern Chart">
            <a:extLst>
              <a:ext uri="{FF2B5EF4-FFF2-40B4-BE49-F238E27FC236}">
                <a16:creationId xmlns:a16="http://schemas.microsoft.com/office/drawing/2014/main" id="{CD0C2CC4-C164-1E63-5508-8F7887A5AF2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22875"/>
          <a:stretch/>
        </p:blipFill>
        <p:spPr>
          <a:xfrm>
            <a:off x="4163733" y="1836510"/>
            <a:ext cx="3928846" cy="4351338"/>
          </a:xfrm>
          <a:prstGeom prst="rect">
            <a:avLst/>
          </a:prstGeom>
        </p:spPr>
      </p:pic>
      <p:sp>
        <p:nvSpPr>
          <p:cNvPr id="4" name="Rectangle 3">
            <a:extLst>
              <a:ext uri="{FF2B5EF4-FFF2-40B4-BE49-F238E27FC236}">
                <a16:creationId xmlns:a16="http://schemas.microsoft.com/office/drawing/2014/main" id="{DDD4648B-DEAC-B579-91E6-E8B98F02C39E}"/>
              </a:ext>
            </a:extLst>
          </p:cNvPr>
          <p:cNvSpPr/>
          <p:nvPr/>
        </p:nvSpPr>
        <p:spPr>
          <a:xfrm>
            <a:off x="4277083" y="3124199"/>
            <a:ext cx="3702146" cy="1345615"/>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3965662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CC1CDD-0A17-251C-0D1F-AF880E6B8BE2}"/>
              </a:ext>
            </a:extLst>
          </p:cNvPr>
          <p:cNvSpPr>
            <a:spLocks noGrp="1"/>
          </p:cNvSpPr>
          <p:nvPr>
            <p:ph type="title"/>
          </p:nvPr>
        </p:nvSpPr>
        <p:spPr/>
        <p:txBody>
          <a:bodyPr/>
          <a:lstStyle/>
          <a:p>
            <a:r>
              <a:rPr lang="en-US"/>
              <a:t>Crediting Specific to Vegetables: Beans, Peas, and Lentils</a:t>
            </a:r>
          </a:p>
        </p:txBody>
      </p:sp>
      <p:sp>
        <p:nvSpPr>
          <p:cNvPr id="5" name="Content Placeholder 4">
            <a:extLst>
              <a:ext uri="{FF2B5EF4-FFF2-40B4-BE49-F238E27FC236}">
                <a16:creationId xmlns:a16="http://schemas.microsoft.com/office/drawing/2014/main" id="{FBCF97D1-9B5B-6616-0241-7D11B775F1D3}"/>
              </a:ext>
            </a:extLst>
          </p:cNvPr>
          <p:cNvSpPr>
            <a:spLocks noGrp="1"/>
          </p:cNvSpPr>
          <p:nvPr>
            <p:ph sz="half" idx="1"/>
          </p:nvPr>
        </p:nvSpPr>
        <p:spPr/>
        <p:txBody>
          <a:bodyPr>
            <a:noAutofit/>
          </a:bodyPr>
          <a:lstStyle/>
          <a:p>
            <a:r>
              <a:rPr lang="en-US" sz="3200"/>
              <a:t>Includes dry, mature beans, lentils, and split peas</a:t>
            </a:r>
          </a:p>
          <a:p>
            <a:r>
              <a:rPr lang="en-US" sz="3200"/>
              <a:t>Does not include wax beans or green peas</a:t>
            </a:r>
          </a:p>
          <a:p>
            <a:r>
              <a:rPr lang="en-US" sz="3200"/>
              <a:t>May be counted toward the M/MA or vegetables component, but not as both simultaneously</a:t>
            </a:r>
          </a:p>
        </p:txBody>
      </p:sp>
      <p:pic>
        <p:nvPicPr>
          <p:cNvPr id="8" name="Content Placeholder 7" descr="A group of different types of beans">
            <a:extLst>
              <a:ext uri="{FF2B5EF4-FFF2-40B4-BE49-F238E27FC236}">
                <a16:creationId xmlns:a16="http://schemas.microsoft.com/office/drawing/2014/main" id="{AE28461E-817F-1BCA-2198-1D39FC38A7B6}"/>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b="33959"/>
          <a:stretch/>
        </p:blipFill>
        <p:spPr>
          <a:xfrm>
            <a:off x="6575756" y="2253889"/>
            <a:ext cx="4351338" cy="2873697"/>
          </a:xfrm>
        </p:spPr>
      </p:pic>
    </p:spTree>
    <p:extLst>
      <p:ext uri="{BB962C8B-B14F-4D97-AF65-F5344CB8AC3E}">
        <p14:creationId xmlns:p14="http://schemas.microsoft.com/office/powerpoint/2010/main" val="2626256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0F7EE-40DE-3C27-363E-09933FF1BC3A}"/>
              </a:ext>
            </a:extLst>
          </p:cNvPr>
          <p:cNvSpPr>
            <a:spLocks noGrp="1"/>
          </p:cNvSpPr>
          <p:nvPr>
            <p:ph type="title"/>
          </p:nvPr>
        </p:nvSpPr>
        <p:spPr/>
        <p:txBody>
          <a:bodyPr/>
          <a:lstStyle/>
          <a:p>
            <a:r>
              <a:rPr lang="en-US"/>
              <a:t>Icebreaker: My Favorite School Meal</a:t>
            </a:r>
          </a:p>
        </p:txBody>
      </p:sp>
      <p:pic>
        <p:nvPicPr>
          <p:cNvPr id="5" name="Content Placeholder 4" descr="An orange school lunch tray with compartments">
            <a:extLst>
              <a:ext uri="{FF2B5EF4-FFF2-40B4-BE49-F238E27FC236}">
                <a16:creationId xmlns:a16="http://schemas.microsoft.com/office/drawing/2014/main" id="{657B58A9-EE4F-EB49-405D-529845521AD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8693" b="18531"/>
          <a:stretch/>
        </p:blipFill>
        <p:spPr>
          <a:xfrm>
            <a:off x="2379265" y="1352351"/>
            <a:ext cx="7433469" cy="4666486"/>
          </a:xfrm>
        </p:spPr>
      </p:pic>
    </p:spTree>
    <p:extLst>
      <p:ext uri="{BB962C8B-B14F-4D97-AF65-F5344CB8AC3E}">
        <p14:creationId xmlns:p14="http://schemas.microsoft.com/office/powerpoint/2010/main" val="2109213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3F012-4C26-99A2-0874-41EC48DDF4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3B7A12-5F0A-FCFC-1894-630AE03FF4EF}"/>
              </a:ext>
            </a:extLst>
          </p:cNvPr>
          <p:cNvSpPr>
            <a:spLocks noGrp="1"/>
          </p:cNvSpPr>
          <p:nvPr>
            <p:ph type="title"/>
          </p:nvPr>
        </p:nvSpPr>
        <p:spPr/>
        <p:txBody>
          <a:bodyPr/>
          <a:lstStyle/>
          <a:p>
            <a:r>
              <a:rPr lang="en-US"/>
              <a:t>Crediting Specific to Vegetables: Juice</a:t>
            </a:r>
          </a:p>
        </p:txBody>
      </p:sp>
      <p:sp>
        <p:nvSpPr>
          <p:cNvPr id="3" name="Content Placeholder 2">
            <a:extLst>
              <a:ext uri="{FF2B5EF4-FFF2-40B4-BE49-F238E27FC236}">
                <a16:creationId xmlns:a16="http://schemas.microsoft.com/office/drawing/2014/main" id="{55065755-9619-6833-7B8C-A78447CC07FD}"/>
              </a:ext>
            </a:extLst>
          </p:cNvPr>
          <p:cNvSpPr>
            <a:spLocks noGrp="1"/>
          </p:cNvSpPr>
          <p:nvPr>
            <p:ph sz="half" idx="1"/>
          </p:nvPr>
        </p:nvSpPr>
        <p:spPr/>
        <p:txBody>
          <a:bodyPr>
            <a:normAutofit/>
          </a:bodyPr>
          <a:lstStyle/>
          <a:p>
            <a:r>
              <a:rPr lang="en-US" sz="3200"/>
              <a:t>Require 100% full-strength vegetable juice to credit toward the vegetable component</a:t>
            </a:r>
          </a:p>
          <a:p>
            <a:r>
              <a:rPr lang="en-US" sz="3200"/>
              <a:t>Apply half of the weekly limit</a:t>
            </a:r>
          </a:p>
          <a:p>
            <a:r>
              <a:rPr lang="en-US" sz="3200"/>
              <a:t>Allow crediting within smoothies</a:t>
            </a:r>
          </a:p>
        </p:txBody>
      </p:sp>
      <p:pic>
        <p:nvPicPr>
          <p:cNvPr id="8" name="Content Placeholder 7" descr="A white carton of juice with a white lid">
            <a:extLst>
              <a:ext uri="{FF2B5EF4-FFF2-40B4-BE49-F238E27FC236}">
                <a16:creationId xmlns:a16="http://schemas.microsoft.com/office/drawing/2014/main" id="{EDBDFE25-317A-BD1A-8BB8-A8D83BCC309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87331" y="1825625"/>
            <a:ext cx="4351338" cy="4351338"/>
          </a:xfrm>
        </p:spPr>
      </p:pic>
    </p:spTree>
    <p:extLst>
      <p:ext uri="{BB962C8B-B14F-4D97-AF65-F5344CB8AC3E}">
        <p14:creationId xmlns:p14="http://schemas.microsoft.com/office/powerpoint/2010/main" val="2697263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321EE-ED62-330F-9DAC-DAA95A684206}"/>
              </a:ext>
            </a:extLst>
          </p:cNvPr>
          <p:cNvSpPr>
            <a:spLocks noGrp="1"/>
          </p:cNvSpPr>
          <p:nvPr>
            <p:ph type="title"/>
          </p:nvPr>
        </p:nvSpPr>
        <p:spPr/>
        <p:txBody>
          <a:bodyPr/>
          <a:lstStyle/>
          <a:p>
            <a:r>
              <a:rPr lang="en-US"/>
              <a:t>Crediting Specific to Vegetables: </a:t>
            </a:r>
            <a:br>
              <a:rPr lang="en-US"/>
            </a:br>
            <a:r>
              <a:rPr lang="en-US"/>
              <a:t>In Lieu of Grains</a:t>
            </a:r>
          </a:p>
        </p:txBody>
      </p:sp>
      <p:sp>
        <p:nvSpPr>
          <p:cNvPr id="3" name="Content Placeholder 2">
            <a:extLst>
              <a:ext uri="{FF2B5EF4-FFF2-40B4-BE49-F238E27FC236}">
                <a16:creationId xmlns:a16="http://schemas.microsoft.com/office/drawing/2014/main" id="{6030192F-3C4C-CDEF-4832-4B0E2BDE47DC}"/>
              </a:ext>
            </a:extLst>
          </p:cNvPr>
          <p:cNvSpPr>
            <a:spLocks noGrp="1"/>
          </p:cNvSpPr>
          <p:nvPr>
            <p:ph sz="half" idx="1"/>
          </p:nvPr>
        </p:nvSpPr>
        <p:spPr/>
        <p:txBody>
          <a:bodyPr>
            <a:normAutofit/>
          </a:bodyPr>
          <a:lstStyle/>
          <a:p>
            <a:r>
              <a:rPr lang="en-US" sz="3200"/>
              <a:t>Provide a special provision for schools</a:t>
            </a:r>
          </a:p>
          <a:p>
            <a:r>
              <a:rPr lang="en-US" sz="3200"/>
              <a:t>Substitute vegetables for grains</a:t>
            </a:r>
          </a:p>
          <a:p>
            <a:r>
              <a:rPr lang="en-US" sz="3200"/>
              <a:t>Credit ½ cup vegetables as 1 oz eq grains</a:t>
            </a:r>
          </a:p>
          <a:p>
            <a:r>
              <a:rPr lang="en-US" sz="3200"/>
              <a:t>Support regional dietary preferences</a:t>
            </a:r>
          </a:p>
        </p:txBody>
      </p:sp>
      <p:pic>
        <p:nvPicPr>
          <p:cNvPr id="10" name="Content Placeholder 9" descr="A pile of grain on a white background">
            <a:extLst>
              <a:ext uri="{FF2B5EF4-FFF2-40B4-BE49-F238E27FC236}">
                <a16:creationId xmlns:a16="http://schemas.microsoft.com/office/drawing/2014/main" id="{75F7F308-6BF2-9204-F6E4-EF4635031970}"/>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66" t="16565" r="266" b="21722"/>
          <a:stretch/>
        </p:blipFill>
        <p:spPr>
          <a:xfrm>
            <a:off x="6610480" y="2086336"/>
            <a:ext cx="4351338" cy="2685327"/>
          </a:xfrm>
        </p:spPr>
      </p:pic>
    </p:spTree>
    <p:extLst>
      <p:ext uri="{BB962C8B-B14F-4D97-AF65-F5344CB8AC3E}">
        <p14:creationId xmlns:p14="http://schemas.microsoft.com/office/powerpoint/2010/main" val="2702417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AAA42-4354-BFF7-BBE1-8AFD3E54F6DC}"/>
              </a:ext>
            </a:extLst>
          </p:cNvPr>
          <p:cNvSpPr>
            <a:spLocks noGrp="1"/>
          </p:cNvSpPr>
          <p:nvPr>
            <p:ph type="title"/>
          </p:nvPr>
        </p:nvSpPr>
        <p:spPr/>
        <p:txBody>
          <a:bodyPr/>
          <a:lstStyle/>
          <a:p>
            <a:r>
              <a:rPr lang="en-US"/>
              <a:t>Grains Component for the NSLP</a:t>
            </a:r>
          </a:p>
        </p:txBody>
      </p:sp>
      <p:pic>
        <p:nvPicPr>
          <p:cNvPr id="6" name="Content Placeholder 5" descr="A collage of food">
            <a:extLst>
              <a:ext uri="{FF2B5EF4-FFF2-40B4-BE49-F238E27FC236}">
                <a16:creationId xmlns:a16="http://schemas.microsoft.com/office/drawing/2014/main" id="{70D89044-419F-5ED3-0C01-1812EBED45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1635311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80A13-C771-04F3-AD40-CDDCA45EAF75}"/>
              </a:ext>
            </a:extLst>
          </p:cNvPr>
          <p:cNvSpPr>
            <a:spLocks noGrp="1"/>
          </p:cNvSpPr>
          <p:nvPr>
            <p:ph type="title"/>
          </p:nvPr>
        </p:nvSpPr>
        <p:spPr/>
        <p:txBody>
          <a:bodyPr/>
          <a:lstStyle/>
          <a:p>
            <a:r>
              <a:rPr lang="en-US"/>
              <a:t>Creditable Types of Grains</a:t>
            </a:r>
          </a:p>
        </p:txBody>
      </p:sp>
      <p:pic>
        <p:nvPicPr>
          <p:cNvPr id="7" name="Content Placeholder 6" descr="A computer screen with a picture of food">
            <a:extLst>
              <a:ext uri="{FF2B5EF4-FFF2-40B4-BE49-F238E27FC236}">
                <a16:creationId xmlns:a16="http://schemas.microsoft.com/office/drawing/2014/main" id="{E1718C9B-4B39-2E70-2E34-5893B5E4476A}"/>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tretch/>
        </p:blipFill>
        <p:spPr>
          <a:xfrm>
            <a:off x="6751306" y="1690688"/>
            <a:ext cx="4351338" cy="4351338"/>
          </a:xfrm>
        </p:spPr>
      </p:pic>
      <p:sp>
        <p:nvSpPr>
          <p:cNvPr id="8" name="Content Placeholder 7">
            <a:extLst>
              <a:ext uri="{FF2B5EF4-FFF2-40B4-BE49-F238E27FC236}">
                <a16:creationId xmlns:a16="http://schemas.microsoft.com/office/drawing/2014/main" id="{B6218D9D-844F-84C0-3004-DC6F629FA080}"/>
              </a:ext>
            </a:extLst>
          </p:cNvPr>
          <p:cNvSpPr>
            <a:spLocks noGrp="1"/>
          </p:cNvSpPr>
          <p:nvPr>
            <p:ph sz="half" idx="2"/>
          </p:nvPr>
        </p:nvSpPr>
        <p:spPr>
          <a:xfrm>
            <a:off x="914400" y="1605706"/>
            <a:ext cx="5181600" cy="4351338"/>
          </a:xfrm>
        </p:spPr>
        <p:txBody>
          <a:bodyPr vert="horz" lIns="91440" tIns="45720" rIns="91440" bIns="45720" rtlCol="0" anchor="t">
            <a:normAutofit/>
          </a:bodyPr>
          <a:lstStyle/>
          <a:p>
            <a:r>
              <a:rPr lang="en-US" dirty="0"/>
              <a:t>Whole grains (i.e., whole wheat, whole-wheat meal/flour, brown rice, rolled oats, whole corn)</a:t>
            </a:r>
          </a:p>
          <a:p>
            <a:r>
              <a:rPr lang="en-US" dirty="0"/>
              <a:t>Enriched grains (i.e., enriched wheat meal/flour, enriched rice)</a:t>
            </a:r>
            <a:endParaRPr lang="en-US" dirty="0">
              <a:cs typeface="Arial" panose="020B0604020202020204" pitchFamily="34" charset="0"/>
            </a:endParaRPr>
          </a:p>
          <a:p>
            <a:r>
              <a:rPr lang="en-US" dirty="0"/>
              <a:t>Bran or germ </a:t>
            </a:r>
            <a:endParaRPr lang="en-US" dirty="0">
              <a:cs typeface="Arial" panose="020B0604020202020204" pitchFamily="34" charset="0"/>
            </a:endParaRPr>
          </a:p>
        </p:txBody>
      </p:sp>
    </p:spTree>
    <p:extLst>
      <p:ext uri="{BB962C8B-B14F-4D97-AF65-F5344CB8AC3E}">
        <p14:creationId xmlns:p14="http://schemas.microsoft.com/office/powerpoint/2010/main" val="3710568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28F37-0060-41CA-930E-4CD4AD10E1D8}"/>
              </a:ext>
            </a:extLst>
          </p:cNvPr>
          <p:cNvSpPr>
            <a:spLocks noGrp="1"/>
          </p:cNvSpPr>
          <p:nvPr>
            <p:ph type="title"/>
          </p:nvPr>
        </p:nvSpPr>
        <p:spPr/>
        <p:txBody>
          <a:bodyPr/>
          <a:lstStyle/>
          <a:p>
            <a:r>
              <a:rPr lang="en-US"/>
              <a:t>Grains Component Requirements—NSLP</a:t>
            </a:r>
          </a:p>
        </p:txBody>
      </p:sp>
      <p:pic>
        <p:nvPicPr>
          <p:cNvPr id="3" name="Content Placeholder 2" descr="USDA NSLP Meal Pattern Chart">
            <a:extLst>
              <a:ext uri="{FF2B5EF4-FFF2-40B4-BE49-F238E27FC236}">
                <a16:creationId xmlns:a16="http://schemas.microsoft.com/office/drawing/2014/main" id="{4B083168-2B1A-07B8-4E34-8E8BB18B072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22875"/>
          <a:stretch/>
        </p:blipFill>
        <p:spPr>
          <a:xfrm>
            <a:off x="4131577" y="1825625"/>
            <a:ext cx="3928846" cy="4351338"/>
          </a:xfrm>
          <a:prstGeom prst="rect">
            <a:avLst/>
          </a:prstGeom>
        </p:spPr>
      </p:pic>
      <p:sp>
        <p:nvSpPr>
          <p:cNvPr id="4" name="Rectangle 3">
            <a:extLst>
              <a:ext uri="{FF2B5EF4-FFF2-40B4-BE49-F238E27FC236}">
                <a16:creationId xmlns:a16="http://schemas.microsoft.com/office/drawing/2014/main" id="{DDA7EA97-C8CA-3F16-9DA8-96011BDBDDF9}"/>
              </a:ext>
            </a:extLst>
          </p:cNvPr>
          <p:cNvSpPr/>
          <p:nvPr/>
        </p:nvSpPr>
        <p:spPr>
          <a:xfrm>
            <a:off x="4277083" y="4343400"/>
            <a:ext cx="3702146" cy="293914"/>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28946778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E123B0-ECF5-D669-1A4A-CB1DB475B339}"/>
              </a:ext>
            </a:extLst>
          </p:cNvPr>
          <p:cNvSpPr>
            <a:spLocks noGrp="1"/>
          </p:cNvSpPr>
          <p:nvPr>
            <p:ph type="title"/>
          </p:nvPr>
        </p:nvSpPr>
        <p:spPr/>
        <p:txBody>
          <a:bodyPr/>
          <a:lstStyle/>
          <a:p>
            <a:r>
              <a:rPr lang="en-US"/>
              <a:t>Crediting Specific to Grains: Whole Grain-Rich Criteria</a:t>
            </a:r>
          </a:p>
        </p:txBody>
      </p:sp>
      <p:sp>
        <p:nvSpPr>
          <p:cNvPr id="5" name="Content Placeholder 4">
            <a:extLst>
              <a:ext uri="{FF2B5EF4-FFF2-40B4-BE49-F238E27FC236}">
                <a16:creationId xmlns:a16="http://schemas.microsoft.com/office/drawing/2014/main" id="{4916C6C0-3565-DBDD-B05F-C64B6DD9CF5C}"/>
              </a:ext>
            </a:extLst>
          </p:cNvPr>
          <p:cNvSpPr>
            <a:spLocks noGrp="1"/>
          </p:cNvSpPr>
          <p:nvPr>
            <p:ph sz="half" idx="1"/>
          </p:nvPr>
        </p:nvSpPr>
        <p:spPr/>
        <p:txBody>
          <a:bodyPr>
            <a:normAutofit fontScale="92500" lnSpcReduction="20000"/>
          </a:bodyPr>
          <a:lstStyle/>
          <a:p>
            <a:r>
              <a:rPr lang="en-US" sz="3200"/>
              <a:t>Require 80% of grains to be whole grain-rich</a:t>
            </a:r>
          </a:p>
          <a:p>
            <a:r>
              <a:rPr lang="en-US" sz="3200"/>
              <a:t>Allow remaining grains to be enriched</a:t>
            </a:r>
          </a:p>
          <a:p>
            <a:r>
              <a:rPr lang="en-US" sz="3200"/>
              <a:t>Ensure nutritious grain offerings</a:t>
            </a:r>
          </a:p>
          <a:p>
            <a:r>
              <a:rPr lang="en-US" sz="3200"/>
              <a:t>Define whole grain-rich (WGR) as containing 50–100% whole grain, with any remaining grains being enriched</a:t>
            </a:r>
          </a:p>
        </p:txBody>
      </p:sp>
      <p:pic>
        <p:nvPicPr>
          <p:cNvPr id="8" name="Content Placeholder 7" descr="A pile of wheat grains and a bunch of wheat">
            <a:extLst>
              <a:ext uri="{FF2B5EF4-FFF2-40B4-BE49-F238E27FC236}">
                <a16:creationId xmlns:a16="http://schemas.microsoft.com/office/drawing/2014/main" id="{80BABF77-7105-3180-3F5B-AF7DB52EE19C}"/>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b="33427"/>
          <a:stretch/>
        </p:blipFill>
        <p:spPr>
          <a:xfrm>
            <a:off x="6587331" y="1825625"/>
            <a:ext cx="4351338" cy="2896846"/>
          </a:xfrm>
        </p:spPr>
      </p:pic>
    </p:spTree>
    <p:extLst>
      <p:ext uri="{BB962C8B-B14F-4D97-AF65-F5344CB8AC3E}">
        <p14:creationId xmlns:p14="http://schemas.microsoft.com/office/powerpoint/2010/main" val="2712081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F6FBC-6A7F-2929-54B3-94CCA99CFD2A}"/>
              </a:ext>
            </a:extLst>
          </p:cNvPr>
          <p:cNvSpPr>
            <a:spLocks noGrp="1"/>
          </p:cNvSpPr>
          <p:nvPr>
            <p:ph type="title"/>
          </p:nvPr>
        </p:nvSpPr>
        <p:spPr/>
        <p:txBody>
          <a:bodyPr/>
          <a:lstStyle/>
          <a:p>
            <a:r>
              <a:rPr lang="en-US"/>
              <a:t>Meats/Meat Alternates Component for the NSLP</a:t>
            </a:r>
          </a:p>
        </p:txBody>
      </p:sp>
      <p:pic>
        <p:nvPicPr>
          <p:cNvPr id="6" name="Content Placeholder 5" descr="A collage of food">
            <a:extLst>
              <a:ext uri="{FF2B5EF4-FFF2-40B4-BE49-F238E27FC236}">
                <a16:creationId xmlns:a16="http://schemas.microsoft.com/office/drawing/2014/main" id="{0A4E0670-5944-A815-3C43-857F7FA442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4063472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5E650-1ACF-A9E8-F5ED-602DD10F0957}"/>
              </a:ext>
            </a:extLst>
          </p:cNvPr>
          <p:cNvSpPr>
            <a:spLocks noGrp="1"/>
          </p:cNvSpPr>
          <p:nvPr>
            <p:ph type="title"/>
          </p:nvPr>
        </p:nvSpPr>
        <p:spPr/>
        <p:txBody>
          <a:bodyPr/>
          <a:lstStyle/>
          <a:p>
            <a:r>
              <a:rPr lang="en-US"/>
              <a:t>Creditable Types of Meats/Meat Alternates</a:t>
            </a:r>
          </a:p>
        </p:txBody>
      </p:sp>
      <p:sp>
        <p:nvSpPr>
          <p:cNvPr id="3" name="Content Placeholder 2">
            <a:extLst>
              <a:ext uri="{FF2B5EF4-FFF2-40B4-BE49-F238E27FC236}">
                <a16:creationId xmlns:a16="http://schemas.microsoft.com/office/drawing/2014/main" id="{50540C83-5D5A-3DA7-BC43-BB83CC23F3A1}"/>
              </a:ext>
            </a:extLst>
          </p:cNvPr>
          <p:cNvSpPr>
            <a:spLocks noGrp="1"/>
          </p:cNvSpPr>
          <p:nvPr>
            <p:ph sz="half" idx="1"/>
          </p:nvPr>
        </p:nvSpPr>
        <p:spPr/>
        <p:txBody>
          <a:bodyPr>
            <a:normAutofit lnSpcReduction="10000"/>
          </a:bodyPr>
          <a:lstStyle/>
          <a:p>
            <a:r>
              <a:rPr lang="en-US" sz="3200"/>
              <a:t>Measured in ounce equivalents</a:t>
            </a:r>
          </a:p>
          <a:p>
            <a:r>
              <a:rPr lang="en-US" sz="3200"/>
              <a:t>Includes:</a:t>
            </a:r>
          </a:p>
          <a:p>
            <a:pPr lvl="1"/>
            <a:r>
              <a:rPr lang="en-US" sz="2800"/>
              <a:t>Meats, poultry, seafood</a:t>
            </a:r>
          </a:p>
          <a:p>
            <a:pPr lvl="1"/>
            <a:r>
              <a:rPr lang="en-US" sz="2800"/>
              <a:t>Options may be prepared in-house or purchased processed products (burger patties, chicken nuggets)</a:t>
            </a:r>
          </a:p>
          <a:p>
            <a:pPr lvl="1"/>
            <a:r>
              <a:rPr lang="en-US" sz="2800"/>
              <a:t>Meat alternates: cheese, eggs, tofu, yogurt </a:t>
            </a:r>
          </a:p>
        </p:txBody>
      </p:sp>
      <p:pic>
        <p:nvPicPr>
          <p:cNvPr id="6" name="Content Placeholder 5" descr="A computer screen with a picture of food on it">
            <a:extLst>
              <a:ext uri="{FF2B5EF4-FFF2-40B4-BE49-F238E27FC236}">
                <a16:creationId xmlns:a16="http://schemas.microsoft.com/office/drawing/2014/main" id="{1E839A37-1D6D-C0E6-3A22-A4DF93CB5AD8}"/>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587331" y="1825625"/>
            <a:ext cx="4351338" cy="4351338"/>
          </a:xfrm>
        </p:spPr>
      </p:pic>
    </p:spTree>
    <p:extLst>
      <p:ext uri="{BB962C8B-B14F-4D97-AF65-F5344CB8AC3E}">
        <p14:creationId xmlns:p14="http://schemas.microsoft.com/office/powerpoint/2010/main" val="25152775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28F37-0060-41CA-930E-4CD4AD10E1D8}"/>
              </a:ext>
            </a:extLst>
          </p:cNvPr>
          <p:cNvSpPr>
            <a:spLocks noGrp="1"/>
          </p:cNvSpPr>
          <p:nvPr>
            <p:ph type="title"/>
          </p:nvPr>
        </p:nvSpPr>
        <p:spPr/>
        <p:txBody>
          <a:bodyPr/>
          <a:lstStyle/>
          <a:p>
            <a:r>
              <a:rPr lang="en-US"/>
              <a:t>Meats/Meat Alternates Component Requirements—NSLP</a:t>
            </a:r>
          </a:p>
        </p:txBody>
      </p:sp>
      <p:pic>
        <p:nvPicPr>
          <p:cNvPr id="3" name="Content Placeholder 2" descr="USDA NSLP Meal Pattern Chart">
            <a:extLst>
              <a:ext uri="{FF2B5EF4-FFF2-40B4-BE49-F238E27FC236}">
                <a16:creationId xmlns:a16="http://schemas.microsoft.com/office/drawing/2014/main" id="{3D530265-8416-F9A0-B382-490EC5F3EF6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22875"/>
          <a:stretch/>
        </p:blipFill>
        <p:spPr>
          <a:xfrm>
            <a:off x="4131577" y="1825625"/>
            <a:ext cx="3928846" cy="4351338"/>
          </a:xfrm>
          <a:prstGeom prst="rect">
            <a:avLst/>
          </a:prstGeom>
        </p:spPr>
      </p:pic>
      <p:sp>
        <p:nvSpPr>
          <p:cNvPr id="4" name="Rectangle 3">
            <a:extLst>
              <a:ext uri="{FF2B5EF4-FFF2-40B4-BE49-F238E27FC236}">
                <a16:creationId xmlns:a16="http://schemas.microsoft.com/office/drawing/2014/main" id="{92EF8AF7-AEF7-0114-3F1A-68F91DB794A0}"/>
              </a:ext>
            </a:extLst>
          </p:cNvPr>
          <p:cNvSpPr/>
          <p:nvPr/>
        </p:nvSpPr>
        <p:spPr>
          <a:xfrm>
            <a:off x="4244927" y="4550229"/>
            <a:ext cx="3702146" cy="239485"/>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25959555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A24069-DC82-AC5C-3097-B940BBE59FD1}"/>
              </a:ext>
            </a:extLst>
          </p:cNvPr>
          <p:cNvSpPr>
            <a:spLocks noGrp="1"/>
          </p:cNvSpPr>
          <p:nvPr>
            <p:ph type="title"/>
          </p:nvPr>
        </p:nvSpPr>
        <p:spPr/>
        <p:txBody>
          <a:bodyPr/>
          <a:lstStyle/>
          <a:p>
            <a:r>
              <a:rPr lang="en-US"/>
              <a:t>Crediting Specific to M/MA: Updates</a:t>
            </a:r>
          </a:p>
        </p:txBody>
      </p:sp>
      <p:sp>
        <p:nvSpPr>
          <p:cNvPr id="5" name="Content Placeholder 4">
            <a:extLst>
              <a:ext uri="{FF2B5EF4-FFF2-40B4-BE49-F238E27FC236}">
                <a16:creationId xmlns:a16="http://schemas.microsoft.com/office/drawing/2014/main" id="{02A78B02-5DCA-F820-39C5-0200028AB785}"/>
              </a:ext>
            </a:extLst>
          </p:cNvPr>
          <p:cNvSpPr>
            <a:spLocks noGrp="1"/>
          </p:cNvSpPr>
          <p:nvPr>
            <p:ph sz="half" idx="1"/>
          </p:nvPr>
        </p:nvSpPr>
        <p:spPr/>
        <p:txBody>
          <a:bodyPr>
            <a:normAutofit fontScale="92500"/>
          </a:bodyPr>
          <a:lstStyle/>
          <a:p>
            <a:r>
              <a:rPr lang="en-US" sz="3200"/>
              <a:t>Nuts, seeds, and their butters count as full M/MA</a:t>
            </a:r>
          </a:p>
          <a:p>
            <a:r>
              <a:rPr lang="en-US" sz="3200"/>
              <a:t>Beans, peas, and lentils may count towards M/MA or vegetable component—but not both</a:t>
            </a:r>
          </a:p>
          <a:p>
            <a:pPr lvl="1"/>
            <a:r>
              <a:rPr lang="en-US" sz="2800"/>
              <a:t>If offered as M/MA, can still count towards subgroup requirement</a:t>
            </a:r>
          </a:p>
        </p:txBody>
      </p:sp>
      <p:pic>
        <p:nvPicPr>
          <p:cNvPr id="8" name="Content Placeholder 7" descr="A pile of nuts and peanut butter">
            <a:extLst>
              <a:ext uri="{FF2B5EF4-FFF2-40B4-BE49-F238E27FC236}">
                <a16:creationId xmlns:a16="http://schemas.microsoft.com/office/drawing/2014/main" id="{8BEE32C0-D695-FF40-7A99-F06BC8C26538}"/>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587331" y="1825625"/>
            <a:ext cx="3996441" cy="3996441"/>
          </a:xfrm>
        </p:spPr>
      </p:pic>
    </p:spTree>
    <p:extLst>
      <p:ext uri="{BB962C8B-B14F-4D97-AF65-F5344CB8AC3E}">
        <p14:creationId xmlns:p14="http://schemas.microsoft.com/office/powerpoint/2010/main" val="1162472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41A83-00EF-4F36-9C85-59272BF8647B}"/>
              </a:ext>
            </a:extLst>
          </p:cNvPr>
          <p:cNvSpPr>
            <a:spLocks noGrp="1"/>
          </p:cNvSpPr>
          <p:nvPr>
            <p:ph type="title"/>
          </p:nvPr>
        </p:nvSpPr>
        <p:spPr/>
        <p:txBody>
          <a:bodyPr/>
          <a:lstStyle/>
          <a:p>
            <a:r>
              <a:rPr lang="en-US"/>
              <a:t>Pre-Assessment</a:t>
            </a:r>
          </a:p>
        </p:txBody>
      </p:sp>
      <p:sp>
        <p:nvSpPr>
          <p:cNvPr id="3" name="Content Placeholder 2">
            <a:extLst>
              <a:ext uri="{FF2B5EF4-FFF2-40B4-BE49-F238E27FC236}">
                <a16:creationId xmlns:a16="http://schemas.microsoft.com/office/drawing/2014/main" id="{93B20A6C-180E-455F-2040-6E3BF7A10C65}"/>
              </a:ext>
            </a:extLst>
          </p:cNvPr>
          <p:cNvSpPr>
            <a:spLocks noGrp="1"/>
          </p:cNvSpPr>
          <p:nvPr>
            <p:ph idx="1"/>
          </p:nvPr>
        </p:nvSpPr>
        <p:spPr/>
        <p:txBody>
          <a:bodyPr>
            <a:normAutofit/>
          </a:bodyPr>
          <a:lstStyle/>
          <a:p>
            <a:r>
              <a:rPr lang="en-US" sz="3200">
                <a:highlight>
                  <a:srgbClr val="FFFF00"/>
                </a:highlight>
              </a:rPr>
              <a:t>Trainer to add QR code to link the pre-assessment provided by the Training Team that is unique to each session</a:t>
            </a:r>
          </a:p>
        </p:txBody>
      </p:sp>
    </p:spTree>
    <p:extLst>
      <p:ext uri="{BB962C8B-B14F-4D97-AF65-F5344CB8AC3E}">
        <p14:creationId xmlns:p14="http://schemas.microsoft.com/office/powerpoint/2010/main" val="3993240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C536-617A-3B98-52BD-027BCC2594E4}"/>
              </a:ext>
            </a:extLst>
          </p:cNvPr>
          <p:cNvSpPr>
            <a:spLocks noGrp="1"/>
          </p:cNvSpPr>
          <p:nvPr>
            <p:ph type="title"/>
          </p:nvPr>
        </p:nvSpPr>
        <p:spPr/>
        <p:txBody>
          <a:bodyPr/>
          <a:lstStyle/>
          <a:p>
            <a:r>
              <a:rPr lang="en-US"/>
              <a:t>Crediting Specific: Combination Foods</a:t>
            </a:r>
          </a:p>
        </p:txBody>
      </p:sp>
      <p:sp>
        <p:nvSpPr>
          <p:cNvPr id="3" name="Content Placeholder 2">
            <a:extLst>
              <a:ext uri="{FF2B5EF4-FFF2-40B4-BE49-F238E27FC236}">
                <a16:creationId xmlns:a16="http://schemas.microsoft.com/office/drawing/2014/main" id="{72DB3B1B-CD20-5891-4D25-EF25A8399549}"/>
              </a:ext>
            </a:extLst>
          </p:cNvPr>
          <p:cNvSpPr>
            <a:spLocks noGrp="1"/>
          </p:cNvSpPr>
          <p:nvPr>
            <p:ph sz="half" idx="1"/>
          </p:nvPr>
        </p:nvSpPr>
        <p:spPr/>
        <p:txBody>
          <a:bodyPr>
            <a:normAutofit/>
          </a:bodyPr>
          <a:lstStyle/>
          <a:p>
            <a:r>
              <a:rPr lang="en-US" sz="3200"/>
              <a:t>Identify offered combination foods</a:t>
            </a:r>
          </a:p>
          <a:p>
            <a:r>
              <a:rPr lang="en-US" sz="3200"/>
              <a:t>Includes examples such as pizza, soup, or casseroles</a:t>
            </a:r>
          </a:p>
        </p:txBody>
      </p:sp>
      <p:pic>
        <p:nvPicPr>
          <p:cNvPr id="6" name="Content Placeholder 5" descr="A pepperoni pizza on a wooden platter">
            <a:extLst>
              <a:ext uri="{FF2B5EF4-FFF2-40B4-BE49-F238E27FC236}">
                <a16:creationId xmlns:a16="http://schemas.microsoft.com/office/drawing/2014/main" id="{7A33373F-C477-723B-B0E7-6561328764A8}"/>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b="36353"/>
          <a:stretch/>
        </p:blipFill>
        <p:spPr>
          <a:xfrm>
            <a:off x="6598905" y="2044238"/>
            <a:ext cx="4351338" cy="2769524"/>
          </a:xfrm>
        </p:spPr>
      </p:pic>
    </p:spTree>
    <p:extLst>
      <p:ext uri="{BB962C8B-B14F-4D97-AF65-F5344CB8AC3E}">
        <p14:creationId xmlns:p14="http://schemas.microsoft.com/office/powerpoint/2010/main" val="25700553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F9F453-7C7C-5098-E4A4-A423967BEBA5}"/>
              </a:ext>
            </a:extLst>
          </p:cNvPr>
          <p:cNvSpPr>
            <a:spLocks noGrp="1"/>
          </p:cNvSpPr>
          <p:nvPr>
            <p:ph type="title"/>
          </p:nvPr>
        </p:nvSpPr>
        <p:spPr/>
        <p:txBody>
          <a:bodyPr/>
          <a:lstStyle/>
          <a:p>
            <a:r>
              <a:rPr lang="en-US"/>
              <a:t>Fluid Milk Component for the NSLP</a:t>
            </a:r>
          </a:p>
        </p:txBody>
      </p:sp>
      <p:pic>
        <p:nvPicPr>
          <p:cNvPr id="8" name="Content Placeholder 7" descr="A group of cartons and a glass of milk">
            <a:extLst>
              <a:ext uri="{FF2B5EF4-FFF2-40B4-BE49-F238E27FC236}">
                <a16:creationId xmlns:a16="http://schemas.microsoft.com/office/drawing/2014/main" id="{62A8501A-4350-EF04-3EF3-008176D5CF9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618883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F057D-246B-142D-53E9-E1DED639F87C}"/>
              </a:ext>
            </a:extLst>
          </p:cNvPr>
          <p:cNvSpPr>
            <a:spLocks noGrp="1"/>
          </p:cNvSpPr>
          <p:nvPr>
            <p:ph type="title"/>
          </p:nvPr>
        </p:nvSpPr>
        <p:spPr/>
        <p:txBody>
          <a:bodyPr/>
          <a:lstStyle/>
          <a:p>
            <a:r>
              <a:rPr lang="en-US"/>
              <a:t>Creditable Types of Fluid Milk</a:t>
            </a:r>
          </a:p>
        </p:txBody>
      </p:sp>
      <p:sp>
        <p:nvSpPr>
          <p:cNvPr id="3" name="Content Placeholder 2">
            <a:extLst>
              <a:ext uri="{FF2B5EF4-FFF2-40B4-BE49-F238E27FC236}">
                <a16:creationId xmlns:a16="http://schemas.microsoft.com/office/drawing/2014/main" id="{8DBA6EF0-3E0B-F227-745C-17E270FA16D6}"/>
              </a:ext>
            </a:extLst>
          </p:cNvPr>
          <p:cNvSpPr>
            <a:spLocks noGrp="1"/>
          </p:cNvSpPr>
          <p:nvPr>
            <p:ph sz="half" idx="1"/>
          </p:nvPr>
        </p:nvSpPr>
        <p:spPr>
          <a:xfrm>
            <a:off x="838200" y="1690688"/>
            <a:ext cx="6392918" cy="4351338"/>
          </a:xfrm>
        </p:spPr>
        <p:txBody>
          <a:bodyPr vert="horz" lIns="91440" tIns="45720" rIns="91440" bIns="45720" rtlCol="0" anchor="t">
            <a:normAutofit/>
          </a:bodyPr>
          <a:lstStyle/>
          <a:p>
            <a:r>
              <a:rPr lang="en-US" sz="3200" dirty="0"/>
              <a:t>Pasteurized</a:t>
            </a:r>
          </a:p>
          <a:p>
            <a:r>
              <a:rPr lang="en-US" sz="3200" dirty="0"/>
              <a:t>Meet State and local standards</a:t>
            </a:r>
          </a:p>
          <a:p>
            <a:r>
              <a:rPr lang="en-US" sz="3200" dirty="0"/>
              <a:t>Contain vitamins A and D at levels specified by FDA </a:t>
            </a:r>
          </a:p>
          <a:p>
            <a:r>
              <a:rPr lang="en-US" sz="3200" dirty="0"/>
              <a:t>Whole, reduced-fat, low-fat, or fat-free options</a:t>
            </a:r>
            <a:endParaRPr lang="en-US" sz="3200" dirty="0">
              <a:ea typeface="Calibri Light"/>
              <a:cs typeface="Arial" panose="020B0604020202020204" pitchFamily="34" charset="0"/>
            </a:endParaRPr>
          </a:p>
          <a:p>
            <a:r>
              <a:rPr lang="en-US" sz="3200" dirty="0"/>
              <a:t>2 options must be offered, one must be unflavored</a:t>
            </a:r>
          </a:p>
        </p:txBody>
      </p:sp>
      <p:pic>
        <p:nvPicPr>
          <p:cNvPr id="6" name="Content Placeholder 5" descr="A computer screen with a picture of food">
            <a:extLst>
              <a:ext uri="{FF2B5EF4-FFF2-40B4-BE49-F238E27FC236}">
                <a16:creationId xmlns:a16="http://schemas.microsoft.com/office/drawing/2014/main" id="{82A552D5-C24F-60DB-31B9-854FE90771CD}"/>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333566" y="1825625"/>
            <a:ext cx="4351338" cy="4351338"/>
          </a:xfrm>
        </p:spPr>
      </p:pic>
    </p:spTree>
    <p:extLst>
      <p:ext uri="{BB962C8B-B14F-4D97-AF65-F5344CB8AC3E}">
        <p14:creationId xmlns:p14="http://schemas.microsoft.com/office/powerpoint/2010/main" val="6754336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7055A-C991-4DDB-D3E0-3B6A00AEC3AF}"/>
              </a:ext>
            </a:extLst>
          </p:cNvPr>
          <p:cNvSpPr>
            <a:spLocks noGrp="1"/>
          </p:cNvSpPr>
          <p:nvPr>
            <p:ph type="title"/>
          </p:nvPr>
        </p:nvSpPr>
        <p:spPr/>
        <p:txBody>
          <a:bodyPr/>
          <a:lstStyle/>
          <a:p>
            <a:r>
              <a:rPr lang="en-US"/>
              <a:t>Nondairy Milk Substitutes</a:t>
            </a:r>
          </a:p>
        </p:txBody>
      </p:sp>
      <p:graphicFrame>
        <p:nvGraphicFramePr>
          <p:cNvPr id="9" name="Content Placeholder 8">
            <a:extLst>
              <a:ext uri="{FF2B5EF4-FFF2-40B4-BE49-F238E27FC236}">
                <a16:creationId xmlns:a16="http://schemas.microsoft.com/office/drawing/2014/main" id="{24B4FD62-839F-3A16-4EE8-673EB550823D}"/>
              </a:ext>
            </a:extLst>
          </p:cNvPr>
          <p:cNvGraphicFramePr>
            <a:graphicFrameLocks noGrp="1"/>
          </p:cNvGraphicFramePr>
          <p:nvPr>
            <p:ph idx="1"/>
            <p:extLst>
              <p:ext uri="{D42A27DB-BD31-4B8C-83A1-F6EECF244321}">
                <p14:modId xmlns:p14="http://schemas.microsoft.com/office/powerpoint/2010/main" val="1991532240"/>
              </p:ext>
            </p:extLst>
          </p:nvPr>
        </p:nvGraphicFramePr>
        <p:xfrm>
          <a:off x="1838036" y="1690688"/>
          <a:ext cx="8386619" cy="4583689"/>
        </p:xfrm>
        <a:graphic>
          <a:graphicData uri="http://schemas.openxmlformats.org/drawingml/2006/table">
            <a:tbl>
              <a:tblPr firstRow="1" firstCol="1" bandRow="1"/>
              <a:tblGrid>
                <a:gridCol w="2498047">
                  <a:extLst>
                    <a:ext uri="{9D8B030D-6E8A-4147-A177-3AD203B41FA5}">
                      <a16:colId xmlns:a16="http://schemas.microsoft.com/office/drawing/2014/main" val="3459155166"/>
                    </a:ext>
                  </a:extLst>
                </a:gridCol>
                <a:gridCol w="5888572">
                  <a:extLst>
                    <a:ext uri="{9D8B030D-6E8A-4147-A177-3AD203B41FA5}">
                      <a16:colId xmlns:a16="http://schemas.microsoft.com/office/drawing/2014/main" val="2539267239"/>
                    </a:ext>
                  </a:extLst>
                </a:gridCol>
              </a:tblGrid>
              <a:tr h="348679">
                <a:tc>
                  <a:txBody>
                    <a:bodyPr/>
                    <a:lstStyle/>
                    <a:p>
                      <a:pPr marL="0" marR="0" algn="ctr">
                        <a:lnSpc>
                          <a:spcPct val="107000"/>
                        </a:lnSpc>
                        <a:spcBef>
                          <a:spcPts val="300"/>
                        </a:spcBef>
                        <a:spcAft>
                          <a:spcPts val="800"/>
                        </a:spcAft>
                      </a:pPr>
                      <a:r>
                        <a:rPr lang="en-US" sz="2400" b="1" dirty="0">
                          <a:solidFill>
                            <a:schemeClr val="tx1"/>
                          </a:solidFill>
                          <a:effectLst/>
                          <a:latin typeface="Arial" panose="020B0604020202020204" pitchFamily="34" charset="0"/>
                          <a:ea typeface="Yu Mincho" panose="02020400000000000000" pitchFamily="18" charset="-128"/>
                          <a:cs typeface="Arial" panose="020B0604020202020204" pitchFamily="34" charset="0"/>
                        </a:rPr>
                        <a:t>Nutrient</a:t>
                      </a:r>
                      <a:endParaRPr lang="en-US" sz="2400" b="0" i="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300"/>
                        </a:spcBef>
                        <a:spcAft>
                          <a:spcPts val="800"/>
                        </a:spcAft>
                      </a:pPr>
                      <a:r>
                        <a:rPr lang="en-US" sz="2400" b="1" dirty="0">
                          <a:solidFill>
                            <a:schemeClr val="tx1"/>
                          </a:solidFill>
                          <a:effectLst/>
                          <a:latin typeface="Arial" panose="020B0604020202020204" pitchFamily="34" charset="0"/>
                          <a:ea typeface="Yu Mincho" panose="02020400000000000000" pitchFamily="18" charset="-128"/>
                          <a:cs typeface="Arial" panose="020B0604020202020204" pitchFamily="34" charset="0"/>
                        </a:rPr>
                        <a:t>Requirement per Cup (8 </a:t>
                      </a:r>
                      <a:r>
                        <a:rPr lang="en-US" sz="2400" b="1" dirty="0" err="1">
                          <a:solidFill>
                            <a:schemeClr val="tx1"/>
                          </a:solidFill>
                          <a:effectLst/>
                          <a:latin typeface="Arial" panose="020B0604020202020204" pitchFamily="34" charset="0"/>
                          <a:ea typeface="Yu Mincho" panose="02020400000000000000" pitchFamily="18" charset="-128"/>
                          <a:cs typeface="Arial" panose="020B0604020202020204" pitchFamily="34" charset="0"/>
                        </a:rPr>
                        <a:t>fl</a:t>
                      </a:r>
                      <a:r>
                        <a:rPr lang="en-US" sz="2400" b="1" dirty="0">
                          <a:solidFill>
                            <a:schemeClr val="tx1"/>
                          </a:solidFill>
                          <a:effectLst/>
                          <a:latin typeface="Arial" panose="020B0604020202020204" pitchFamily="34" charset="0"/>
                          <a:ea typeface="Yu Mincho" panose="02020400000000000000" pitchFamily="18" charset="-128"/>
                          <a:cs typeface="Arial" panose="020B0604020202020204" pitchFamily="34" charset="0"/>
                        </a:rPr>
                        <a:t> oz)</a:t>
                      </a:r>
                      <a:endParaRPr lang="en-US" sz="2400" b="0" i="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4923623"/>
                  </a:ext>
                </a:extLst>
              </a:tr>
              <a:tr h="348679">
                <a:tc>
                  <a:txBody>
                    <a:bodyPr/>
                    <a:lstStyle/>
                    <a:p>
                      <a:pPr marL="0" marR="0" algn="ctr">
                        <a:lnSpc>
                          <a:spcPct val="107000"/>
                        </a:lnSpc>
                        <a:spcBef>
                          <a:spcPts val="300"/>
                        </a:spcBef>
                        <a:spcAft>
                          <a:spcPts val="800"/>
                        </a:spcAft>
                      </a:pPr>
                      <a:r>
                        <a:rPr lang="en-US" sz="24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Protein</a:t>
                      </a:r>
                      <a:endParaRPr lang="en-US" sz="2400" b="0" i="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300"/>
                        </a:spcBef>
                        <a:spcAft>
                          <a:spcPts val="800"/>
                        </a:spcAft>
                      </a:pPr>
                      <a:r>
                        <a:rPr lang="en-US" sz="24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8 gm</a:t>
                      </a:r>
                      <a:endParaRPr lang="en-US" sz="2400" b="0" i="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075976"/>
                  </a:ext>
                </a:extLst>
              </a:tr>
              <a:tr h="348679">
                <a:tc>
                  <a:txBody>
                    <a:bodyPr/>
                    <a:lstStyle/>
                    <a:p>
                      <a:pPr marL="0" marR="0" algn="ctr">
                        <a:lnSpc>
                          <a:spcPct val="107000"/>
                        </a:lnSpc>
                        <a:spcBef>
                          <a:spcPts val="300"/>
                        </a:spcBef>
                        <a:spcAft>
                          <a:spcPts val="800"/>
                        </a:spcAft>
                      </a:pPr>
                      <a:r>
                        <a:rPr lang="en-US" sz="24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Calcium</a:t>
                      </a:r>
                      <a:endParaRPr lang="en-US" sz="2400" b="0" i="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300"/>
                        </a:spcBef>
                        <a:spcAft>
                          <a:spcPts val="800"/>
                        </a:spcAft>
                      </a:pPr>
                      <a:r>
                        <a:rPr lang="en-US" sz="24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276 mg</a:t>
                      </a:r>
                      <a:endParaRPr lang="en-US" sz="2400" b="0" i="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91434046"/>
                  </a:ext>
                </a:extLst>
              </a:tr>
              <a:tr h="348679">
                <a:tc>
                  <a:txBody>
                    <a:bodyPr/>
                    <a:lstStyle/>
                    <a:p>
                      <a:pPr marL="0" marR="0" algn="ctr">
                        <a:lnSpc>
                          <a:spcPct val="107000"/>
                        </a:lnSpc>
                        <a:spcBef>
                          <a:spcPts val="300"/>
                        </a:spcBef>
                        <a:spcAft>
                          <a:spcPts val="800"/>
                        </a:spcAft>
                      </a:pPr>
                      <a:r>
                        <a:rPr lang="en-US" sz="24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Vitamin A</a:t>
                      </a:r>
                      <a:endParaRPr lang="en-US" sz="2400" b="0" i="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300"/>
                        </a:spcBef>
                        <a:spcAft>
                          <a:spcPts val="800"/>
                        </a:spcAft>
                      </a:pPr>
                      <a:r>
                        <a:rPr lang="en-US" sz="24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150 mcg</a:t>
                      </a:r>
                      <a:endParaRPr lang="en-US" sz="2400" b="0" i="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1592020"/>
                  </a:ext>
                </a:extLst>
              </a:tr>
              <a:tr h="348679">
                <a:tc>
                  <a:txBody>
                    <a:bodyPr/>
                    <a:lstStyle/>
                    <a:p>
                      <a:pPr marL="0" marR="0" algn="ctr">
                        <a:lnSpc>
                          <a:spcPct val="107000"/>
                        </a:lnSpc>
                        <a:spcBef>
                          <a:spcPts val="300"/>
                        </a:spcBef>
                        <a:spcAft>
                          <a:spcPts val="800"/>
                        </a:spcAft>
                      </a:pPr>
                      <a:r>
                        <a:rPr lang="en-US" sz="24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Vitamin D</a:t>
                      </a:r>
                      <a:endParaRPr lang="en-US" sz="2400" b="0" i="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300"/>
                        </a:spcBef>
                        <a:spcAft>
                          <a:spcPts val="800"/>
                        </a:spcAft>
                      </a:pPr>
                      <a:r>
                        <a:rPr lang="en-US" sz="24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2.5 mcg</a:t>
                      </a:r>
                      <a:endParaRPr lang="en-US" sz="2400" b="0" i="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3280384"/>
                  </a:ext>
                </a:extLst>
              </a:tr>
              <a:tr h="348679">
                <a:tc>
                  <a:txBody>
                    <a:bodyPr/>
                    <a:lstStyle/>
                    <a:p>
                      <a:pPr marL="0" marR="0" algn="ctr">
                        <a:lnSpc>
                          <a:spcPct val="107000"/>
                        </a:lnSpc>
                        <a:spcBef>
                          <a:spcPts val="300"/>
                        </a:spcBef>
                        <a:spcAft>
                          <a:spcPts val="800"/>
                        </a:spcAft>
                      </a:pPr>
                      <a:r>
                        <a:rPr lang="en-US" sz="24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Magnesium</a:t>
                      </a:r>
                      <a:endParaRPr lang="en-US" sz="2400" b="0" i="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300"/>
                        </a:spcBef>
                        <a:spcAft>
                          <a:spcPts val="800"/>
                        </a:spcAft>
                      </a:pPr>
                      <a:r>
                        <a:rPr lang="en-US" sz="24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24 mg</a:t>
                      </a:r>
                      <a:endParaRPr lang="en-US" sz="2400" b="0" i="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0393438"/>
                  </a:ext>
                </a:extLst>
              </a:tr>
              <a:tr h="348679">
                <a:tc>
                  <a:txBody>
                    <a:bodyPr/>
                    <a:lstStyle/>
                    <a:p>
                      <a:pPr marL="0" marR="0" algn="ctr">
                        <a:lnSpc>
                          <a:spcPct val="107000"/>
                        </a:lnSpc>
                        <a:spcBef>
                          <a:spcPts val="300"/>
                        </a:spcBef>
                        <a:spcAft>
                          <a:spcPts val="800"/>
                        </a:spcAft>
                      </a:pPr>
                      <a:r>
                        <a:rPr lang="en-US" sz="24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Phosphorus</a:t>
                      </a:r>
                      <a:endParaRPr lang="en-US" sz="2400" b="0" i="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300"/>
                        </a:spcBef>
                        <a:spcAft>
                          <a:spcPts val="800"/>
                        </a:spcAft>
                      </a:pPr>
                      <a:r>
                        <a:rPr lang="en-US" sz="24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222 mg</a:t>
                      </a:r>
                      <a:endParaRPr lang="en-US" sz="2400" b="0" i="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1183443"/>
                  </a:ext>
                </a:extLst>
              </a:tr>
              <a:tr h="348679">
                <a:tc>
                  <a:txBody>
                    <a:bodyPr/>
                    <a:lstStyle/>
                    <a:p>
                      <a:pPr marL="0" marR="0" algn="ctr">
                        <a:lnSpc>
                          <a:spcPct val="107000"/>
                        </a:lnSpc>
                        <a:spcBef>
                          <a:spcPts val="300"/>
                        </a:spcBef>
                        <a:spcAft>
                          <a:spcPts val="800"/>
                        </a:spcAft>
                      </a:pPr>
                      <a:r>
                        <a:rPr lang="en-US" sz="24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Potassium</a:t>
                      </a:r>
                      <a:endParaRPr lang="en-US" sz="2400" b="0" i="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300"/>
                        </a:spcBef>
                        <a:spcAft>
                          <a:spcPts val="800"/>
                        </a:spcAft>
                      </a:pPr>
                      <a:r>
                        <a:rPr lang="en-US" sz="24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349 mg</a:t>
                      </a:r>
                      <a:endParaRPr lang="en-US" sz="2400" b="0" i="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38890943"/>
                  </a:ext>
                </a:extLst>
              </a:tr>
              <a:tr h="348679">
                <a:tc>
                  <a:txBody>
                    <a:bodyPr/>
                    <a:lstStyle/>
                    <a:p>
                      <a:pPr marL="0" marR="0" algn="ctr">
                        <a:lnSpc>
                          <a:spcPct val="107000"/>
                        </a:lnSpc>
                        <a:spcBef>
                          <a:spcPts val="300"/>
                        </a:spcBef>
                        <a:spcAft>
                          <a:spcPts val="800"/>
                        </a:spcAft>
                      </a:pPr>
                      <a:r>
                        <a:rPr lang="en-US" sz="24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Riboflavin</a:t>
                      </a:r>
                      <a:endParaRPr lang="en-US" sz="2400" b="0" i="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300"/>
                        </a:spcBef>
                        <a:spcAft>
                          <a:spcPts val="800"/>
                        </a:spcAft>
                      </a:pPr>
                      <a:r>
                        <a:rPr lang="en-US" sz="24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0.44 mg</a:t>
                      </a:r>
                      <a:endParaRPr lang="en-US" sz="2400" b="0" i="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4826397"/>
                  </a:ext>
                </a:extLst>
              </a:tr>
              <a:tr h="348679">
                <a:tc>
                  <a:txBody>
                    <a:bodyPr/>
                    <a:lstStyle/>
                    <a:p>
                      <a:pPr marL="0" marR="0" algn="ctr">
                        <a:lnSpc>
                          <a:spcPct val="107000"/>
                        </a:lnSpc>
                        <a:spcBef>
                          <a:spcPts val="300"/>
                        </a:spcBef>
                        <a:spcAft>
                          <a:spcPts val="800"/>
                        </a:spcAft>
                      </a:pPr>
                      <a:r>
                        <a:rPr lang="en-US" sz="24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Vitamin B12</a:t>
                      </a:r>
                      <a:endParaRPr lang="en-US" sz="2400" b="0" i="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300"/>
                        </a:spcBef>
                        <a:spcAft>
                          <a:spcPts val="800"/>
                        </a:spcAft>
                      </a:pPr>
                      <a:r>
                        <a:rPr lang="en-US" sz="24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1.1 mcg</a:t>
                      </a:r>
                      <a:endParaRPr lang="en-US" sz="2400" b="0" i="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4267805"/>
                  </a:ext>
                </a:extLst>
              </a:tr>
              <a:tr h="724553">
                <a:tc gridSpan="2">
                  <a:txBody>
                    <a:bodyPr/>
                    <a:lstStyle/>
                    <a:p>
                      <a:pPr marL="0" marR="0" algn="ctr">
                        <a:lnSpc>
                          <a:spcPct val="107000"/>
                        </a:lnSpc>
                        <a:spcBef>
                          <a:spcPts val="300"/>
                        </a:spcBef>
                        <a:spcAft>
                          <a:spcPts val="800"/>
                        </a:spcAft>
                      </a:pPr>
                      <a:r>
                        <a:rPr lang="en-US" sz="20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 Q&amp;As – Milk Substitution for Children with Medical or Special Dietary Needs (Non-Disability) Policy Memo SP 07-2010, CACFP 04-2010, SFSP 05-2010, page 4</a:t>
                      </a:r>
                      <a:endParaRPr lang="en-US" sz="2000" b="0" i="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343211679"/>
                  </a:ext>
                </a:extLst>
              </a:tr>
            </a:tbl>
          </a:graphicData>
        </a:graphic>
      </p:graphicFrame>
    </p:spTree>
    <p:extLst>
      <p:ext uri="{BB962C8B-B14F-4D97-AF65-F5344CB8AC3E}">
        <p14:creationId xmlns:p14="http://schemas.microsoft.com/office/powerpoint/2010/main" val="25023442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21FAD-3161-A72D-BBF7-09FB03449E2A}"/>
              </a:ext>
            </a:extLst>
          </p:cNvPr>
          <p:cNvSpPr>
            <a:spLocks noGrp="1"/>
          </p:cNvSpPr>
          <p:nvPr>
            <p:ph type="title"/>
          </p:nvPr>
        </p:nvSpPr>
        <p:spPr>
          <a:xfrm>
            <a:off x="838200" y="365125"/>
            <a:ext cx="9283262" cy="1325563"/>
          </a:xfrm>
        </p:spPr>
        <p:txBody>
          <a:bodyPr/>
          <a:lstStyle/>
          <a:p>
            <a:r>
              <a:rPr lang="en-US" dirty="0"/>
              <a:t>SFA Offers Nondairy Beverages To All Students</a:t>
            </a:r>
          </a:p>
        </p:txBody>
      </p:sp>
      <p:sp>
        <p:nvSpPr>
          <p:cNvPr id="3" name="Content Placeholder 2">
            <a:extLst>
              <a:ext uri="{FF2B5EF4-FFF2-40B4-BE49-F238E27FC236}">
                <a16:creationId xmlns:a16="http://schemas.microsoft.com/office/drawing/2014/main" id="{BAC0C626-14F5-10BE-E37A-97BC171E2390}"/>
              </a:ext>
            </a:extLst>
          </p:cNvPr>
          <p:cNvSpPr>
            <a:spLocks noGrp="1"/>
          </p:cNvSpPr>
          <p:nvPr>
            <p:ph idx="1"/>
          </p:nvPr>
        </p:nvSpPr>
        <p:spPr>
          <a:xfrm>
            <a:off x="838200" y="2396359"/>
            <a:ext cx="10515600" cy="3780604"/>
          </a:xfrm>
        </p:spPr>
        <p:txBody>
          <a:bodyPr/>
          <a:lstStyle/>
          <a:p>
            <a:r>
              <a:rPr lang="en-US" dirty="0"/>
              <a:t>State agency notification not required</a:t>
            </a:r>
          </a:p>
          <a:p>
            <a:r>
              <a:rPr lang="en-US" dirty="0"/>
              <a:t>Individual written request from student not required</a:t>
            </a:r>
          </a:p>
          <a:p>
            <a:r>
              <a:rPr lang="en-US" dirty="0"/>
              <a:t>Beverage must meet USDA fluid milk substitute nutrition standards</a:t>
            </a:r>
          </a:p>
        </p:txBody>
      </p:sp>
    </p:spTree>
    <p:extLst>
      <p:ext uri="{BB962C8B-B14F-4D97-AF65-F5344CB8AC3E}">
        <p14:creationId xmlns:p14="http://schemas.microsoft.com/office/powerpoint/2010/main" val="10908269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28F37-0060-41CA-930E-4CD4AD10E1D8}"/>
              </a:ext>
            </a:extLst>
          </p:cNvPr>
          <p:cNvSpPr>
            <a:spLocks noGrp="1"/>
          </p:cNvSpPr>
          <p:nvPr>
            <p:ph type="title"/>
          </p:nvPr>
        </p:nvSpPr>
        <p:spPr/>
        <p:txBody>
          <a:bodyPr/>
          <a:lstStyle/>
          <a:p>
            <a:r>
              <a:rPr lang="en-US"/>
              <a:t>Fluid Milk Component Requirements—NSLP</a:t>
            </a:r>
          </a:p>
        </p:txBody>
      </p:sp>
      <p:pic>
        <p:nvPicPr>
          <p:cNvPr id="3" name="Content Placeholder 2" descr="USDA NSLP Meal Pattern Chart">
            <a:extLst>
              <a:ext uri="{FF2B5EF4-FFF2-40B4-BE49-F238E27FC236}">
                <a16:creationId xmlns:a16="http://schemas.microsoft.com/office/drawing/2014/main" id="{BDB22EAA-D252-55CE-1038-7D8090E64B2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22875"/>
          <a:stretch/>
        </p:blipFill>
        <p:spPr>
          <a:xfrm>
            <a:off x="4131577" y="1825625"/>
            <a:ext cx="3928846" cy="4351338"/>
          </a:xfrm>
          <a:prstGeom prst="rect">
            <a:avLst/>
          </a:prstGeom>
        </p:spPr>
      </p:pic>
      <p:sp>
        <p:nvSpPr>
          <p:cNvPr id="4" name="Rectangle 3">
            <a:extLst>
              <a:ext uri="{FF2B5EF4-FFF2-40B4-BE49-F238E27FC236}">
                <a16:creationId xmlns:a16="http://schemas.microsoft.com/office/drawing/2014/main" id="{2971C551-6F56-E596-B5C8-C465D233E799}"/>
              </a:ext>
            </a:extLst>
          </p:cNvPr>
          <p:cNvSpPr/>
          <p:nvPr/>
        </p:nvSpPr>
        <p:spPr>
          <a:xfrm>
            <a:off x="4244927" y="4659086"/>
            <a:ext cx="3702146" cy="293914"/>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1909786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6BE4D-FEDA-60CC-AC7F-6456C2044FC5}"/>
              </a:ext>
            </a:extLst>
          </p:cNvPr>
          <p:cNvSpPr>
            <a:spLocks noGrp="1"/>
          </p:cNvSpPr>
          <p:nvPr>
            <p:ph type="title"/>
          </p:nvPr>
        </p:nvSpPr>
        <p:spPr/>
        <p:txBody>
          <a:bodyPr/>
          <a:lstStyle/>
          <a:p>
            <a:r>
              <a:rPr lang="en-US" dirty="0"/>
              <a:t>Non-Reimbursable Item: Offering Water</a:t>
            </a:r>
            <a:endParaRPr lang="en-US" dirty="0">
              <a:cs typeface="Arial" panose="020B0604020202020204" pitchFamily="34" charset="0"/>
            </a:endParaRPr>
          </a:p>
        </p:txBody>
      </p:sp>
      <p:sp>
        <p:nvSpPr>
          <p:cNvPr id="4" name="Content Placeholder 3">
            <a:extLst>
              <a:ext uri="{FF2B5EF4-FFF2-40B4-BE49-F238E27FC236}">
                <a16:creationId xmlns:a16="http://schemas.microsoft.com/office/drawing/2014/main" id="{EDFFC0D5-4504-6342-5F03-C52E59071011}"/>
              </a:ext>
            </a:extLst>
          </p:cNvPr>
          <p:cNvSpPr>
            <a:spLocks noGrp="1"/>
          </p:cNvSpPr>
          <p:nvPr>
            <p:ph sz="half" idx="1"/>
          </p:nvPr>
        </p:nvSpPr>
        <p:spPr/>
        <p:txBody>
          <a:bodyPr>
            <a:normAutofit/>
          </a:bodyPr>
          <a:lstStyle/>
          <a:p>
            <a:r>
              <a:rPr lang="en-US" sz="3200"/>
              <a:t>Water is not part of reimbursable meal</a:t>
            </a:r>
          </a:p>
          <a:p>
            <a:r>
              <a:rPr lang="en-US" sz="3200"/>
              <a:t>Must be available free</a:t>
            </a:r>
          </a:p>
          <a:p>
            <a:r>
              <a:rPr lang="en-US" sz="3200"/>
              <a:t>Separate from milk offerings</a:t>
            </a:r>
          </a:p>
          <a:p>
            <a:r>
              <a:rPr lang="en-US" sz="3200"/>
              <a:t>No promotion over milk</a:t>
            </a:r>
          </a:p>
        </p:txBody>
      </p:sp>
      <p:pic>
        <p:nvPicPr>
          <p:cNvPr id="11" name="Content Placeholder 10" descr="A person filling a bottle into a water fountain">
            <a:extLst>
              <a:ext uri="{FF2B5EF4-FFF2-40B4-BE49-F238E27FC236}">
                <a16:creationId xmlns:a16="http://schemas.microsoft.com/office/drawing/2014/main" id="{11450228-0C34-2904-3A5A-0356CF5730A0}"/>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r="34062"/>
          <a:stretch/>
        </p:blipFill>
        <p:spPr>
          <a:xfrm>
            <a:off x="7474861" y="1438388"/>
            <a:ext cx="2869185" cy="4351338"/>
          </a:xfrm>
        </p:spPr>
      </p:pic>
    </p:spTree>
    <p:extLst>
      <p:ext uri="{BB962C8B-B14F-4D97-AF65-F5344CB8AC3E}">
        <p14:creationId xmlns:p14="http://schemas.microsoft.com/office/powerpoint/2010/main" val="30367417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CD42F-B983-B56A-D8B0-1ADD44A056D2}"/>
              </a:ext>
            </a:extLst>
          </p:cNvPr>
          <p:cNvSpPr>
            <a:spLocks noGrp="1"/>
          </p:cNvSpPr>
          <p:nvPr>
            <p:ph type="title"/>
          </p:nvPr>
        </p:nvSpPr>
        <p:spPr/>
        <p:txBody>
          <a:bodyPr/>
          <a:lstStyle/>
          <a:p>
            <a:r>
              <a:rPr lang="en-US"/>
              <a:t>Offer Versus Serve (OVS) Concept</a:t>
            </a:r>
          </a:p>
        </p:txBody>
      </p:sp>
      <p:sp>
        <p:nvSpPr>
          <p:cNvPr id="4" name="Content Placeholder 3">
            <a:extLst>
              <a:ext uri="{FF2B5EF4-FFF2-40B4-BE49-F238E27FC236}">
                <a16:creationId xmlns:a16="http://schemas.microsoft.com/office/drawing/2014/main" id="{952F152A-924D-2640-61F7-DB0CE217F1FB}"/>
              </a:ext>
            </a:extLst>
          </p:cNvPr>
          <p:cNvSpPr>
            <a:spLocks noGrp="1"/>
          </p:cNvSpPr>
          <p:nvPr>
            <p:ph sz="half" idx="1"/>
          </p:nvPr>
        </p:nvSpPr>
        <p:spPr/>
        <p:txBody>
          <a:bodyPr>
            <a:normAutofit/>
          </a:bodyPr>
          <a:lstStyle/>
          <a:p>
            <a:r>
              <a:rPr lang="en-US" sz="3200"/>
              <a:t>Applies to menu planning</a:t>
            </a:r>
          </a:p>
          <a:p>
            <a:r>
              <a:rPr lang="en-US" sz="3200"/>
              <a:t>Allows students to choose food items</a:t>
            </a:r>
          </a:p>
          <a:p>
            <a:r>
              <a:rPr lang="en-US" sz="3200"/>
              <a:t>Ensures meals are reimbursable</a:t>
            </a:r>
          </a:p>
          <a:p>
            <a:r>
              <a:rPr lang="en-US" sz="3200"/>
              <a:t>Training for cashiers essential</a:t>
            </a:r>
          </a:p>
        </p:txBody>
      </p:sp>
      <p:pic>
        <p:nvPicPr>
          <p:cNvPr id="7" name="Content Placeholder 6" descr="A person serving food to a child">
            <a:extLst>
              <a:ext uri="{FF2B5EF4-FFF2-40B4-BE49-F238E27FC236}">
                <a16:creationId xmlns:a16="http://schemas.microsoft.com/office/drawing/2014/main" id="{CE5550A1-931F-2127-CC5B-CCB2C7D5BAF3}"/>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r="33796"/>
          <a:stretch/>
        </p:blipFill>
        <p:spPr>
          <a:xfrm>
            <a:off x="6772526" y="1690688"/>
            <a:ext cx="2880760" cy="4351338"/>
          </a:xfrm>
        </p:spPr>
      </p:pic>
    </p:spTree>
    <p:extLst>
      <p:ext uri="{BB962C8B-B14F-4D97-AF65-F5344CB8AC3E}">
        <p14:creationId xmlns:p14="http://schemas.microsoft.com/office/powerpoint/2010/main" val="25585775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A8D1-C7C7-C39E-00E6-73DAEA3B2975}"/>
              </a:ext>
            </a:extLst>
          </p:cNvPr>
          <p:cNvSpPr>
            <a:spLocks noGrp="1"/>
          </p:cNvSpPr>
          <p:nvPr>
            <p:ph type="title"/>
          </p:nvPr>
        </p:nvSpPr>
        <p:spPr/>
        <p:txBody>
          <a:bodyPr/>
          <a:lstStyle/>
          <a:p>
            <a:r>
              <a:rPr lang="en-US"/>
              <a:t>OVS Benefits</a:t>
            </a:r>
          </a:p>
        </p:txBody>
      </p:sp>
      <p:sp>
        <p:nvSpPr>
          <p:cNvPr id="3" name="Content Placeholder 2">
            <a:extLst>
              <a:ext uri="{FF2B5EF4-FFF2-40B4-BE49-F238E27FC236}">
                <a16:creationId xmlns:a16="http://schemas.microsoft.com/office/drawing/2014/main" id="{44A0F8A0-525F-1027-EC37-7D906F4E53D7}"/>
              </a:ext>
            </a:extLst>
          </p:cNvPr>
          <p:cNvSpPr>
            <a:spLocks noGrp="1"/>
          </p:cNvSpPr>
          <p:nvPr>
            <p:ph sz="half" idx="1"/>
          </p:nvPr>
        </p:nvSpPr>
        <p:spPr/>
        <p:txBody>
          <a:bodyPr>
            <a:normAutofit/>
          </a:bodyPr>
          <a:lstStyle/>
          <a:p>
            <a:r>
              <a:rPr lang="en-US" sz="3200"/>
              <a:t>Reduces food waste</a:t>
            </a:r>
          </a:p>
          <a:p>
            <a:r>
              <a:rPr lang="en-US" sz="3200"/>
              <a:t>Empowers student choice</a:t>
            </a:r>
          </a:p>
          <a:p>
            <a:r>
              <a:rPr lang="en-US" sz="3200"/>
              <a:t>Reduces overall food costs</a:t>
            </a:r>
          </a:p>
        </p:txBody>
      </p:sp>
      <p:pic>
        <p:nvPicPr>
          <p:cNvPr id="6" name="Content Placeholder 5" descr="A group of people in a cafeteria">
            <a:extLst>
              <a:ext uri="{FF2B5EF4-FFF2-40B4-BE49-F238E27FC236}">
                <a16:creationId xmlns:a16="http://schemas.microsoft.com/office/drawing/2014/main" id="{CEB40F96-1664-00AC-683F-706C96E8E671}"/>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b="28904"/>
          <a:stretch/>
        </p:blipFill>
        <p:spPr>
          <a:xfrm>
            <a:off x="6541032" y="2207590"/>
            <a:ext cx="4351338" cy="3093616"/>
          </a:xfrm>
        </p:spPr>
      </p:pic>
    </p:spTree>
    <p:extLst>
      <p:ext uri="{BB962C8B-B14F-4D97-AF65-F5344CB8AC3E}">
        <p14:creationId xmlns:p14="http://schemas.microsoft.com/office/powerpoint/2010/main" val="18297567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A84BC-9DC0-4E7D-A0DE-0683B183D8DD}"/>
              </a:ext>
            </a:extLst>
          </p:cNvPr>
          <p:cNvSpPr>
            <a:spLocks noGrp="1"/>
          </p:cNvSpPr>
          <p:nvPr>
            <p:ph type="title"/>
          </p:nvPr>
        </p:nvSpPr>
        <p:spPr/>
        <p:txBody>
          <a:bodyPr/>
          <a:lstStyle/>
          <a:p>
            <a:r>
              <a:rPr lang="en-US"/>
              <a:t>Planned, Offered, and Selected</a:t>
            </a:r>
          </a:p>
        </p:txBody>
      </p:sp>
      <p:sp>
        <p:nvSpPr>
          <p:cNvPr id="3" name="Content Placeholder 2">
            <a:extLst>
              <a:ext uri="{FF2B5EF4-FFF2-40B4-BE49-F238E27FC236}">
                <a16:creationId xmlns:a16="http://schemas.microsoft.com/office/drawing/2014/main" id="{ACE6AC12-8694-EC1A-CD10-F267A7477A16}"/>
              </a:ext>
            </a:extLst>
          </p:cNvPr>
          <p:cNvSpPr>
            <a:spLocks noGrp="1"/>
          </p:cNvSpPr>
          <p:nvPr>
            <p:ph sz="half" idx="1"/>
          </p:nvPr>
        </p:nvSpPr>
        <p:spPr/>
        <p:txBody>
          <a:bodyPr>
            <a:normAutofit/>
          </a:bodyPr>
          <a:lstStyle/>
          <a:p>
            <a:r>
              <a:rPr lang="en-US" sz="3200"/>
              <a:t>Planned: Intended menu</a:t>
            </a:r>
          </a:p>
          <a:p>
            <a:r>
              <a:rPr lang="en-US" sz="3200"/>
              <a:t>Offered: Actual served</a:t>
            </a:r>
          </a:p>
          <a:p>
            <a:r>
              <a:rPr lang="en-US" sz="3200"/>
              <a:t>Selected: Student choices</a:t>
            </a:r>
          </a:p>
        </p:txBody>
      </p:sp>
      <p:pic>
        <p:nvPicPr>
          <p:cNvPr id="6" name="Content Placeholder 5" descr="A person holding a fork over a bowl of food">
            <a:extLst>
              <a:ext uri="{FF2B5EF4-FFF2-40B4-BE49-F238E27FC236}">
                <a16:creationId xmlns:a16="http://schemas.microsoft.com/office/drawing/2014/main" id="{19945572-CDBA-09B4-1770-753235473A4A}"/>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b="24648"/>
          <a:stretch/>
        </p:blipFill>
        <p:spPr>
          <a:xfrm>
            <a:off x="6587331" y="1825625"/>
            <a:ext cx="4351338" cy="3278810"/>
          </a:xfrm>
        </p:spPr>
      </p:pic>
    </p:spTree>
    <p:extLst>
      <p:ext uri="{BB962C8B-B14F-4D97-AF65-F5344CB8AC3E}">
        <p14:creationId xmlns:p14="http://schemas.microsoft.com/office/powerpoint/2010/main" val="2774125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6E87B7-CA88-5B24-8C6F-F78E40CD929C}"/>
              </a:ext>
            </a:extLst>
          </p:cNvPr>
          <p:cNvSpPr>
            <a:spLocks noGrp="1"/>
          </p:cNvSpPr>
          <p:nvPr>
            <p:ph type="title"/>
          </p:nvPr>
        </p:nvSpPr>
        <p:spPr/>
        <p:txBody>
          <a:bodyPr/>
          <a:lstStyle/>
          <a:p>
            <a:r>
              <a:rPr lang="en-US"/>
              <a:t>Reimbursable School Meals</a:t>
            </a:r>
          </a:p>
        </p:txBody>
      </p:sp>
      <p:sp>
        <p:nvSpPr>
          <p:cNvPr id="5" name="Content Placeholder 4">
            <a:extLst>
              <a:ext uri="{FF2B5EF4-FFF2-40B4-BE49-F238E27FC236}">
                <a16:creationId xmlns:a16="http://schemas.microsoft.com/office/drawing/2014/main" id="{7D4F6FE3-4B60-019A-3C37-70AF92B33F72}"/>
              </a:ext>
            </a:extLst>
          </p:cNvPr>
          <p:cNvSpPr>
            <a:spLocks noGrp="1"/>
          </p:cNvSpPr>
          <p:nvPr>
            <p:ph sz="half" idx="1"/>
          </p:nvPr>
        </p:nvSpPr>
        <p:spPr/>
        <p:txBody>
          <a:bodyPr>
            <a:normAutofit/>
          </a:bodyPr>
          <a:lstStyle/>
          <a:p>
            <a:r>
              <a:rPr lang="en-US" sz="3200"/>
              <a:t>National School Lunch Program (NSLP) guidelines</a:t>
            </a:r>
          </a:p>
          <a:p>
            <a:r>
              <a:rPr lang="en-US" sz="3200"/>
              <a:t>School Breakfast Program (SBP) guidelines</a:t>
            </a:r>
          </a:p>
          <a:p>
            <a:r>
              <a:rPr lang="en-US" sz="3200"/>
              <a:t>Offer Versus Serve (OVS) provision</a:t>
            </a:r>
          </a:p>
        </p:txBody>
      </p:sp>
      <p:pic>
        <p:nvPicPr>
          <p:cNvPr id="7" name="Content Placeholder 6" descr="A blue and white cover with white text&#10;&#10;AI-generated content may be incorrect.">
            <a:extLst>
              <a:ext uri="{FF2B5EF4-FFF2-40B4-BE49-F238E27FC236}">
                <a16:creationId xmlns:a16="http://schemas.microsoft.com/office/drawing/2014/main" id="{64D6D90C-8A94-523A-C92D-A21277D5E76E}"/>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022465" y="1825625"/>
            <a:ext cx="3481070" cy="4351338"/>
          </a:xfrm>
        </p:spPr>
      </p:pic>
    </p:spTree>
    <p:extLst>
      <p:ext uri="{BB962C8B-B14F-4D97-AF65-F5344CB8AC3E}">
        <p14:creationId xmlns:p14="http://schemas.microsoft.com/office/powerpoint/2010/main" val="19071090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DA61-8489-641A-B56E-404A349B6AC7}"/>
              </a:ext>
            </a:extLst>
          </p:cNvPr>
          <p:cNvSpPr>
            <a:spLocks noGrp="1"/>
          </p:cNvSpPr>
          <p:nvPr>
            <p:ph type="title"/>
          </p:nvPr>
        </p:nvSpPr>
        <p:spPr/>
        <p:txBody>
          <a:bodyPr/>
          <a:lstStyle/>
          <a:p>
            <a:r>
              <a:rPr lang="en-US"/>
              <a:t>OVS at Lunch</a:t>
            </a:r>
          </a:p>
        </p:txBody>
      </p:sp>
      <p:sp>
        <p:nvSpPr>
          <p:cNvPr id="3" name="Content Placeholder 2">
            <a:extLst>
              <a:ext uri="{FF2B5EF4-FFF2-40B4-BE49-F238E27FC236}">
                <a16:creationId xmlns:a16="http://schemas.microsoft.com/office/drawing/2014/main" id="{E6BD1A2E-872A-6AD9-6DD2-721BDF8A8B79}"/>
              </a:ext>
            </a:extLst>
          </p:cNvPr>
          <p:cNvSpPr>
            <a:spLocks noGrp="1"/>
          </p:cNvSpPr>
          <p:nvPr>
            <p:ph sz="half" idx="1"/>
          </p:nvPr>
        </p:nvSpPr>
        <p:spPr/>
        <p:txBody>
          <a:bodyPr>
            <a:normAutofit/>
          </a:bodyPr>
          <a:lstStyle/>
          <a:p>
            <a:r>
              <a:rPr lang="en-US" sz="3200"/>
              <a:t>All 5 meal components must be offered</a:t>
            </a:r>
          </a:p>
          <a:p>
            <a:r>
              <a:rPr lang="en-US" sz="3200"/>
              <a:t>Must select minimum three (3) components</a:t>
            </a:r>
          </a:p>
          <a:p>
            <a:r>
              <a:rPr lang="en-US" sz="3200"/>
              <a:t>½ cup fruit/vegetable required</a:t>
            </a:r>
          </a:p>
        </p:txBody>
      </p:sp>
      <p:pic>
        <p:nvPicPr>
          <p:cNvPr id="5" name="Content Placeholder 4" descr="A poster of a school lunch program">
            <a:extLst>
              <a:ext uri="{FF2B5EF4-FFF2-40B4-BE49-F238E27FC236}">
                <a16:creationId xmlns:a16="http://schemas.microsoft.com/office/drawing/2014/main" id="{E3F750D2-F722-349E-C699-060C571D2C8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65311" y="1253331"/>
            <a:ext cx="3342618" cy="4351338"/>
          </a:xfrm>
          <a:prstGeom prst="rect">
            <a:avLst/>
          </a:prstGeom>
        </p:spPr>
      </p:pic>
    </p:spTree>
    <p:extLst>
      <p:ext uri="{BB962C8B-B14F-4D97-AF65-F5344CB8AC3E}">
        <p14:creationId xmlns:p14="http://schemas.microsoft.com/office/powerpoint/2010/main" val="27106129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510E6-34FC-C722-BAA1-AF59F4F38E9A}"/>
              </a:ext>
            </a:extLst>
          </p:cNvPr>
          <p:cNvSpPr>
            <a:spLocks noGrp="1"/>
          </p:cNvSpPr>
          <p:nvPr>
            <p:ph type="title"/>
          </p:nvPr>
        </p:nvSpPr>
        <p:spPr/>
        <p:txBody>
          <a:bodyPr/>
          <a:lstStyle/>
          <a:p>
            <a:r>
              <a:rPr lang="en-US"/>
              <a:t>“Extra” Foods, Extra Calories</a:t>
            </a:r>
          </a:p>
        </p:txBody>
      </p:sp>
      <p:sp>
        <p:nvSpPr>
          <p:cNvPr id="3" name="Content Placeholder 2">
            <a:extLst>
              <a:ext uri="{FF2B5EF4-FFF2-40B4-BE49-F238E27FC236}">
                <a16:creationId xmlns:a16="http://schemas.microsoft.com/office/drawing/2014/main" id="{DEE0A70F-8CF2-60A8-A709-8A888095EDCC}"/>
              </a:ext>
            </a:extLst>
          </p:cNvPr>
          <p:cNvSpPr>
            <a:spLocks noGrp="1"/>
          </p:cNvSpPr>
          <p:nvPr>
            <p:ph sz="half" idx="1"/>
          </p:nvPr>
        </p:nvSpPr>
        <p:spPr/>
        <p:txBody>
          <a:bodyPr>
            <a:normAutofit/>
          </a:bodyPr>
          <a:lstStyle/>
          <a:p>
            <a:r>
              <a:rPr lang="en-US" sz="3200"/>
              <a:t>Offered, but not credited</a:t>
            </a:r>
          </a:p>
          <a:p>
            <a:r>
              <a:rPr lang="en-US" sz="3200"/>
              <a:t>Chosen freely by students</a:t>
            </a:r>
          </a:p>
          <a:p>
            <a:r>
              <a:rPr lang="en-US" sz="3200"/>
              <a:t>Included in nutrient analysis</a:t>
            </a:r>
          </a:p>
          <a:p>
            <a:r>
              <a:rPr lang="en-US" sz="3200"/>
              <a:t>Counts in dietary specs</a:t>
            </a:r>
          </a:p>
        </p:txBody>
      </p:sp>
      <p:pic>
        <p:nvPicPr>
          <p:cNvPr id="7" name="Content Placeholder 6" descr="A row of colorful objects">
            <a:extLst>
              <a:ext uri="{FF2B5EF4-FFF2-40B4-BE49-F238E27FC236}">
                <a16:creationId xmlns:a16="http://schemas.microsoft.com/office/drawing/2014/main" id="{8978D2F1-899C-311C-5888-D4A098DF5C2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87331" y="1825625"/>
            <a:ext cx="4351338" cy="4351338"/>
          </a:xfrm>
        </p:spPr>
      </p:pic>
    </p:spTree>
    <p:extLst>
      <p:ext uri="{BB962C8B-B14F-4D97-AF65-F5344CB8AC3E}">
        <p14:creationId xmlns:p14="http://schemas.microsoft.com/office/powerpoint/2010/main" val="35485940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4DB18-2B95-7413-2128-096CBAFEAC23}"/>
              </a:ext>
            </a:extLst>
          </p:cNvPr>
          <p:cNvSpPr>
            <a:spLocks noGrp="1"/>
          </p:cNvSpPr>
          <p:nvPr>
            <p:ph type="title"/>
          </p:nvPr>
        </p:nvSpPr>
        <p:spPr/>
        <p:txBody>
          <a:bodyPr/>
          <a:lstStyle/>
          <a:p>
            <a:r>
              <a:rPr lang="en-US"/>
              <a:t>Fruit and Vegetable Components for Lunch</a:t>
            </a:r>
          </a:p>
        </p:txBody>
      </p:sp>
      <p:sp>
        <p:nvSpPr>
          <p:cNvPr id="3" name="Content Placeholder 2">
            <a:extLst>
              <a:ext uri="{FF2B5EF4-FFF2-40B4-BE49-F238E27FC236}">
                <a16:creationId xmlns:a16="http://schemas.microsoft.com/office/drawing/2014/main" id="{706F8AE1-24F7-9BD6-854B-9B6292AE9057}"/>
              </a:ext>
            </a:extLst>
          </p:cNvPr>
          <p:cNvSpPr>
            <a:spLocks noGrp="1"/>
          </p:cNvSpPr>
          <p:nvPr>
            <p:ph sz="half" idx="1"/>
          </p:nvPr>
        </p:nvSpPr>
        <p:spPr/>
        <p:txBody>
          <a:bodyPr>
            <a:normAutofit/>
          </a:bodyPr>
          <a:lstStyle/>
          <a:p>
            <a:r>
              <a:rPr lang="en-US" sz="3200"/>
              <a:t>Minimum ½ cup required</a:t>
            </a:r>
          </a:p>
          <a:p>
            <a:r>
              <a:rPr lang="en-US" sz="3200"/>
              <a:t>Choose fruit or vegetable or mixed item serving</a:t>
            </a:r>
          </a:p>
          <a:p>
            <a:r>
              <a:rPr lang="en-US" sz="3200"/>
              <a:t>Non-compliance affects reimbursement</a:t>
            </a:r>
          </a:p>
        </p:txBody>
      </p:sp>
      <p:pic>
        <p:nvPicPr>
          <p:cNvPr id="6" name="Content Placeholder 5" descr="A plastic cups with fruit and vegetables">
            <a:extLst>
              <a:ext uri="{FF2B5EF4-FFF2-40B4-BE49-F238E27FC236}">
                <a16:creationId xmlns:a16="http://schemas.microsoft.com/office/drawing/2014/main" id="{B0B43CAD-9831-6B66-9731-3E3CD148D740}"/>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587331" y="1825625"/>
            <a:ext cx="4351338" cy="4351338"/>
          </a:xfrm>
        </p:spPr>
      </p:pic>
    </p:spTree>
    <p:extLst>
      <p:ext uri="{BB962C8B-B14F-4D97-AF65-F5344CB8AC3E}">
        <p14:creationId xmlns:p14="http://schemas.microsoft.com/office/powerpoint/2010/main" val="1884523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314D8-20DD-6BA5-3B43-14C5964A4BF5}"/>
              </a:ext>
            </a:extLst>
          </p:cNvPr>
          <p:cNvSpPr>
            <a:spLocks noGrp="1"/>
          </p:cNvSpPr>
          <p:nvPr>
            <p:ph type="title"/>
          </p:nvPr>
        </p:nvSpPr>
        <p:spPr/>
        <p:txBody>
          <a:bodyPr/>
          <a:lstStyle/>
          <a:p>
            <a:r>
              <a:rPr lang="en-US"/>
              <a:t>Selecting Additional Fruits and Vegetables</a:t>
            </a:r>
          </a:p>
        </p:txBody>
      </p:sp>
      <p:sp>
        <p:nvSpPr>
          <p:cNvPr id="3" name="Content Placeholder 2">
            <a:extLst>
              <a:ext uri="{FF2B5EF4-FFF2-40B4-BE49-F238E27FC236}">
                <a16:creationId xmlns:a16="http://schemas.microsoft.com/office/drawing/2014/main" id="{128DE47C-EB99-B225-1E18-FFC8AA181A33}"/>
              </a:ext>
            </a:extLst>
          </p:cNvPr>
          <p:cNvSpPr>
            <a:spLocks noGrp="1"/>
          </p:cNvSpPr>
          <p:nvPr>
            <p:ph sz="half" idx="1"/>
          </p:nvPr>
        </p:nvSpPr>
        <p:spPr/>
        <p:txBody>
          <a:bodyPr>
            <a:normAutofit/>
          </a:bodyPr>
          <a:lstStyle/>
          <a:p>
            <a:r>
              <a:rPr lang="en-US" sz="3200"/>
              <a:t>Credited once per meal</a:t>
            </a:r>
          </a:p>
          <a:p>
            <a:r>
              <a:rPr lang="en-US" sz="3200"/>
              <a:t>Daily minimums flexible</a:t>
            </a:r>
          </a:p>
          <a:p>
            <a:r>
              <a:rPr lang="en-US" sz="3200"/>
              <a:t>Excess allowed within specs</a:t>
            </a:r>
          </a:p>
          <a:p>
            <a:pPr marL="0" indent="0">
              <a:buNone/>
            </a:pPr>
            <a:endParaRPr lang="en-US" sz="3200"/>
          </a:p>
        </p:txBody>
      </p:sp>
      <p:pic>
        <p:nvPicPr>
          <p:cNvPr id="5" name="Content Placeholder 5" descr="A person holding a tray of food">
            <a:extLst>
              <a:ext uri="{FF2B5EF4-FFF2-40B4-BE49-F238E27FC236}">
                <a16:creationId xmlns:a16="http://schemas.microsoft.com/office/drawing/2014/main" id="{85D2EC9B-6E39-ADD2-5E2D-A6580FA0D35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33692"/>
          <a:stretch/>
        </p:blipFill>
        <p:spPr>
          <a:xfrm>
            <a:off x="6172200" y="2283386"/>
            <a:ext cx="5181600" cy="3435815"/>
          </a:xfrm>
        </p:spPr>
      </p:pic>
    </p:spTree>
    <p:extLst>
      <p:ext uri="{BB962C8B-B14F-4D97-AF65-F5344CB8AC3E}">
        <p14:creationId xmlns:p14="http://schemas.microsoft.com/office/powerpoint/2010/main" val="758338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926C2-9AE1-2AC6-A918-848294F47A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6C68FC-D0E0-5683-E4B0-FD8D69B4D226}"/>
              </a:ext>
            </a:extLst>
          </p:cNvPr>
          <p:cNvSpPr>
            <a:spLocks noGrp="1"/>
          </p:cNvSpPr>
          <p:nvPr>
            <p:ph type="title"/>
          </p:nvPr>
        </p:nvSpPr>
        <p:spPr>
          <a:xfrm>
            <a:off x="838200" y="365125"/>
            <a:ext cx="10906626" cy="1345615"/>
          </a:xfrm>
        </p:spPr>
        <p:txBody>
          <a:bodyPr/>
          <a:lstStyle/>
          <a:p>
            <a:r>
              <a:rPr lang="en-US"/>
              <a:t>Recognize an OVS Reimbursable Meal at Lunch</a:t>
            </a:r>
          </a:p>
        </p:txBody>
      </p:sp>
      <p:pic>
        <p:nvPicPr>
          <p:cNvPr id="6" name="Content Placeholder 11" descr="activity time">
            <a:extLst>
              <a:ext uri="{FF2B5EF4-FFF2-40B4-BE49-F238E27FC236}">
                <a16:creationId xmlns:a16="http://schemas.microsoft.com/office/drawing/2014/main" id="{2C227E9A-0536-6A9F-9E28-1E6B7C196E0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29238223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C38B8-70BB-4B3D-1F26-FF6D2F040653}"/>
              </a:ext>
            </a:extLst>
          </p:cNvPr>
          <p:cNvSpPr>
            <a:spLocks noGrp="1"/>
          </p:cNvSpPr>
          <p:nvPr>
            <p:ph type="title"/>
          </p:nvPr>
        </p:nvSpPr>
        <p:spPr>
          <a:xfrm>
            <a:off x="838200" y="365125"/>
            <a:ext cx="10906626" cy="1345615"/>
          </a:xfrm>
        </p:spPr>
        <p:txBody>
          <a:bodyPr/>
          <a:lstStyle/>
          <a:p>
            <a:r>
              <a:rPr lang="en-US"/>
              <a:t>Recognize an OVS Reimbursable Meal at Lunch— Answers</a:t>
            </a:r>
          </a:p>
        </p:txBody>
      </p:sp>
      <p:pic>
        <p:nvPicPr>
          <p:cNvPr id="6" name="Content Placeholder 11" descr="activity time">
            <a:extLst>
              <a:ext uri="{FF2B5EF4-FFF2-40B4-BE49-F238E27FC236}">
                <a16:creationId xmlns:a16="http://schemas.microsoft.com/office/drawing/2014/main" id="{EF31A2D5-DEDC-C78F-202F-61AF8D3EDB7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2403513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C9858-BD05-D03A-9692-46C3940992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65C678-F37C-D663-8FB2-DABBE3896DB6}"/>
              </a:ext>
            </a:extLst>
          </p:cNvPr>
          <p:cNvSpPr>
            <a:spLocks noGrp="1"/>
          </p:cNvSpPr>
          <p:nvPr>
            <p:ph type="title"/>
          </p:nvPr>
        </p:nvSpPr>
        <p:spPr/>
        <p:txBody>
          <a:bodyPr/>
          <a:lstStyle/>
          <a:p>
            <a:r>
              <a:rPr lang="en-US" dirty="0"/>
              <a:t>NSLP Meal—Photo 1</a:t>
            </a:r>
          </a:p>
        </p:txBody>
      </p:sp>
      <p:sp>
        <p:nvSpPr>
          <p:cNvPr id="3" name="Content Placeholder 2" descr="Chicken Fried Rice&#10;2 oz eq grains&#10;1 oz eq meats/meat alternates&#10;1/8 cup of vegetables&#10;">
            <a:extLst>
              <a:ext uri="{FF2B5EF4-FFF2-40B4-BE49-F238E27FC236}">
                <a16:creationId xmlns:a16="http://schemas.microsoft.com/office/drawing/2014/main" id="{46851A4F-3B0E-A733-44BB-64E5BF85E7C4}"/>
              </a:ext>
            </a:extLst>
          </p:cNvPr>
          <p:cNvSpPr>
            <a:spLocks noGrp="1"/>
          </p:cNvSpPr>
          <p:nvPr>
            <p:ph sz="half" idx="2"/>
          </p:nvPr>
        </p:nvSpPr>
        <p:spPr/>
        <p:txBody>
          <a:bodyPr/>
          <a:lstStyle/>
          <a:p>
            <a:pPr marL="0" indent="0">
              <a:buNone/>
            </a:pPr>
            <a:r>
              <a:rPr lang="en-US" dirty="0"/>
              <a:t>Chicken Fried Rice</a:t>
            </a:r>
          </a:p>
          <a:p>
            <a:r>
              <a:rPr lang="en-US" dirty="0"/>
              <a:t>2 oz eq grains</a:t>
            </a:r>
          </a:p>
          <a:p>
            <a:r>
              <a:rPr lang="en-US" dirty="0"/>
              <a:t>1 oz eq meats/meat alternates</a:t>
            </a:r>
          </a:p>
          <a:p>
            <a:r>
              <a:rPr lang="en-US" dirty="0"/>
              <a:t>1/8 cup of vegetables</a:t>
            </a:r>
          </a:p>
          <a:p>
            <a:pPr marL="0" indent="0">
              <a:buNone/>
            </a:pPr>
            <a:endParaRPr lang="en-US" dirty="0"/>
          </a:p>
        </p:txBody>
      </p:sp>
      <p:pic>
        <p:nvPicPr>
          <p:cNvPr id="13" name="Content Placeholder 12" descr="A red tray with a bowl of food and a banana&#10;&#10;AI-generated content may be incorrect.">
            <a:extLst>
              <a:ext uri="{FF2B5EF4-FFF2-40B4-BE49-F238E27FC236}">
                <a16:creationId xmlns:a16="http://schemas.microsoft.com/office/drawing/2014/main" id="{2B5705B9-365F-FA33-4AA3-F5867B7CEAB4}"/>
              </a:ext>
            </a:extLst>
          </p:cNvPr>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backgroundRemoval t="9047" b="92407" l="9900" r="90397">
                        <a14:foregroundMark x1="19800" y1="9572" x2="40032" y2="10339"/>
                        <a14:foregroundMark x1="40032" y1="10339" x2="50985" y2="9572"/>
                        <a14:foregroundMark x1="50985" y1="9572" x2="67143" y2="10339"/>
                        <a14:foregroundMark x1="61209" y1="9087" x2="77988" y2="9572"/>
                        <a14:foregroundMark x1="84947" y1="8805" x2="90397" y2="22698"/>
                        <a14:foregroundMark x1="90397" y1="22698" x2="90397" y2="44144"/>
                        <a14:foregroundMark x1="49825" y1="80210" x2="57567" y2="90630"/>
                        <a14:foregroundMark x1="57567" y1="90630" x2="68492" y2="92407"/>
                        <a14:foregroundMark x1="68492" y1="92407" x2="81899" y2="84006"/>
                      </a14:backgroundRemoval>
                    </a14:imgEffect>
                  </a14:imgLayer>
                </a14:imgProps>
              </a:ext>
              <a:ext uri="{28A0092B-C50C-407E-A947-70E740481C1C}">
                <a14:useLocalDpi xmlns:a14="http://schemas.microsoft.com/office/drawing/2010/main" val="0"/>
              </a:ext>
            </a:extLst>
          </a:blip>
          <a:stretch>
            <a:fillRect/>
          </a:stretch>
        </p:blipFill>
        <p:spPr>
          <a:xfrm>
            <a:off x="838200" y="2270835"/>
            <a:ext cx="5181600" cy="3460917"/>
          </a:xfrm>
        </p:spPr>
      </p:pic>
    </p:spTree>
    <p:extLst>
      <p:ext uri="{BB962C8B-B14F-4D97-AF65-F5344CB8AC3E}">
        <p14:creationId xmlns:p14="http://schemas.microsoft.com/office/powerpoint/2010/main" val="3707011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4D04A-E594-2D25-AEAF-1BAA8C2B0E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CE6606-3E72-950F-A9E6-2E3B147AAAD2}"/>
              </a:ext>
            </a:extLst>
          </p:cNvPr>
          <p:cNvSpPr>
            <a:spLocks noGrp="1"/>
          </p:cNvSpPr>
          <p:nvPr>
            <p:ph type="title"/>
          </p:nvPr>
        </p:nvSpPr>
        <p:spPr/>
        <p:txBody>
          <a:bodyPr/>
          <a:lstStyle/>
          <a:p>
            <a:r>
              <a:rPr lang="en-US" dirty="0"/>
              <a:t>NSLP Meal—Photo 1: NO MEAL!</a:t>
            </a:r>
          </a:p>
        </p:txBody>
      </p:sp>
      <p:sp>
        <p:nvSpPr>
          <p:cNvPr id="3" name="Content Placeholder 2" descr="Chicken Fried Rice&#10;2 oz eq grains&#10;1 oz eq meats/meat alternates&#10;1/8 cup of vegetables&#10;">
            <a:extLst>
              <a:ext uri="{FF2B5EF4-FFF2-40B4-BE49-F238E27FC236}">
                <a16:creationId xmlns:a16="http://schemas.microsoft.com/office/drawing/2014/main" id="{F0FB732F-E39E-1352-B675-3B7E9992807C}"/>
              </a:ext>
            </a:extLst>
          </p:cNvPr>
          <p:cNvSpPr>
            <a:spLocks noGrp="1"/>
          </p:cNvSpPr>
          <p:nvPr>
            <p:ph sz="half" idx="2"/>
          </p:nvPr>
        </p:nvSpPr>
        <p:spPr/>
        <p:txBody>
          <a:bodyPr>
            <a:normAutofit fontScale="77500" lnSpcReduction="20000"/>
          </a:bodyPr>
          <a:lstStyle/>
          <a:p>
            <a:pPr marL="0" indent="0">
              <a:buNone/>
            </a:pPr>
            <a:r>
              <a:rPr lang="en-US" dirty="0"/>
              <a:t>While the student selected four meal components, they only selected a full serving of two meal components: fruits (banana) and grains (fried rice). The fried rice only provides only 1 oz eq M/MA, which falls short of the required daily minimum serving of the 2 oz eq for students in grades 9–12. The fried rice also only provides 1/8 cup of vegetables, which is less than the required 1/2 cup reduced portion of vegetables for students in grades 9–12. The student could select the chicken, a vegetable, or a milk for a reimbursable meal.</a:t>
            </a:r>
          </a:p>
          <a:p>
            <a:pPr marL="0" indent="0">
              <a:buNone/>
            </a:pPr>
            <a:endParaRPr lang="en-US" dirty="0"/>
          </a:p>
        </p:txBody>
      </p:sp>
      <p:pic>
        <p:nvPicPr>
          <p:cNvPr id="13" name="Content Placeholder 12" descr="A red tray with a bowl of food and a banana&#10;&#10;AI-generated content may be incorrect.">
            <a:extLst>
              <a:ext uri="{FF2B5EF4-FFF2-40B4-BE49-F238E27FC236}">
                <a16:creationId xmlns:a16="http://schemas.microsoft.com/office/drawing/2014/main" id="{C88C953E-5848-35FE-7B0A-55C9A8856471}"/>
              </a:ext>
            </a:extLst>
          </p:cNvPr>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backgroundRemoval t="9047" b="92407" l="9900" r="90397">
                        <a14:foregroundMark x1="19800" y1="9572" x2="40032" y2="10339"/>
                        <a14:foregroundMark x1="40032" y1="10339" x2="50985" y2="9572"/>
                        <a14:foregroundMark x1="50985" y1="9572" x2="67143" y2="10339"/>
                        <a14:foregroundMark x1="61209" y1="9087" x2="77988" y2="9572"/>
                        <a14:foregroundMark x1="84947" y1="8805" x2="90397" y2="22698"/>
                        <a14:foregroundMark x1="90397" y1="22698" x2="90397" y2="44144"/>
                        <a14:foregroundMark x1="49825" y1="80210" x2="57567" y2="90630"/>
                        <a14:foregroundMark x1="57567" y1="90630" x2="68492" y2="92407"/>
                        <a14:foregroundMark x1="68492" y1="92407" x2="81899" y2="84006"/>
                      </a14:backgroundRemoval>
                    </a14:imgEffect>
                  </a14:imgLayer>
                </a14:imgProps>
              </a:ext>
              <a:ext uri="{28A0092B-C50C-407E-A947-70E740481C1C}">
                <a14:useLocalDpi xmlns:a14="http://schemas.microsoft.com/office/drawing/2010/main" val="0"/>
              </a:ext>
            </a:extLst>
          </a:blip>
          <a:stretch>
            <a:fillRect/>
          </a:stretch>
        </p:blipFill>
        <p:spPr>
          <a:xfrm>
            <a:off x="838200" y="2270835"/>
            <a:ext cx="5181600" cy="3460917"/>
          </a:xfrm>
        </p:spPr>
      </p:pic>
    </p:spTree>
    <p:extLst>
      <p:ext uri="{BB962C8B-B14F-4D97-AF65-F5344CB8AC3E}">
        <p14:creationId xmlns:p14="http://schemas.microsoft.com/office/powerpoint/2010/main" val="2554812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AE476-2D45-9B32-D70C-ABBB7203ED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6C252A-BFAE-CFD7-0C5C-DA3463FFDF74}"/>
              </a:ext>
            </a:extLst>
          </p:cNvPr>
          <p:cNvSpPr>
            <a:spLocks noGrp="1"/>
          </p:cNvSpPr>
          <p:nvPr>
            <p:ph type="title"/>
          </p:nvPr>
        </p:nvSpPr>
        <p:spPr/>
        <p:txBody>
          <a:bodyPr/>
          <a:lstStyle/>
          <a:p>
            <a:r>
              <a:rPr lang="en-US"/>
              <a:t>NSLP Meal—Photo 2</a:t>
            </a:r>
          </a:p>
        </p:txBody>
      </p:sp>
      <p:sp>
        <p:nvSpPr>
          <p:cNvPr id="3" name="Content Placeholder 2">
            <a:extLst>
              <a:ext uri="{FF2B5EF4-FFF2-40B4-BE49-F238E27FC236}">
                <a16:creationId xmlns:a16="http://schemas.microsoft.com/office/drawing/2014/main" id="{0AADA607-55CE-B0CE-D0E7-ED28CCB309C4}"/>
              </a:ext>
            </a:extLst>
          </p:cNvPr>
          <p:cNvSpPr>
            <a:spLocks noGrp="1"/>
          </p:cNvSpPr>
          <p:nvPr>
            <p:ph sz="half" idx="2"/>
          </p:nvPr>
        </p:nvSpPr>
        <p:spPr/>
        <p:txBody>
          <a:bodyPr/>
          <a:lstStyle/>
          <a:p>
            <a:pPr marL="0" indent="0">
              <a:buNone/>
            </a:pPr>
            <a:r>
              <a:rPr lang="en-US" dirty="0"/>
              <a:t>Fiesta Wrap</a:t>
            </a:r>
          </a:p>
          <a:p>
            <a:r>
              <a:rPr lang="en-US" dirty="0"/>
              <a:t>1 oz eq grains</a:t>
            </a:r>
          </a:p>
          <a:p>
            <a:r>
              <a:rPr lang="en-US" dirty="0"/>
              <a:t>1 oz eq meats/meat alternates</a:t>
            </a:r>
          </a:p>
          <a:p>
            <a:pPr marL="0" indent="0">
              <a:buNone/>
            </a:pPr>
            <a:r>
              <a:rPr lang="en-US" dirty="0"/>
              <a:t>Milk</a:t>
            </a:r>
          </a:p>
          <a:p>
            <a:r>
              <a:rPr lang="en-US" dirty="0"/>
              <a:t>1 cup of milk</a:t>
            </a:r>
          </a:p>
        </p:txBody>
      </p:sp>
      <p:pic>
        <p:nvPicPr>
          <p:cNvPr id="8" name="Content Placeholder 7" descr="Fiesta Wrap&#10;1 oz eq grains&#10;1 oz eq meats/meat alternates&#10;Milk&#10;1 cup of milk&#10;">
            <a:extLst>
              <a:ext uri="{FF2B5EF4-FFF2-40B4-BE49-F238E27FC236}">
                <a16:creationId xmlns:a16="http://schemas.microsoft.com/office/drawing/2014/main" id="{ED91371A-192B-FDE5-C32D-B884D9510A58}"/>
              </a:ext>
            </a:extLst>
          </p:cNvPr>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backgroundRemoval t="10000" b="90000" l="10000" r="90000">
                        <a14:foregroundMark x1="84435" y1="11107" x2="85972" y2="11874"/>
                        <a14:foregroundMark x1="12679" y1="55574" x2="12841" y2="23061"/>
                        <a14:foregroundMark x1="12841" y1="23061" x2="13677" y2="19507"/>
                      </a14:backgroundRemoval>
                    </a14:imgEffect>
                  </a14:imgLayer>
                </a14:imgProps>
              </a:ext>
              <a:ext uri="{28A0092B-C50C-407E-A947-70E740481C1C}">
                <a14:useLocalDpi xmlns:a14="http://schemas.microsoft.com/office/drawing/2010/main" val="0"/>
              </a:ext>
            </a:extLst>
          </a:blip>
          <a:stretch>
            <a:fillRect/>
          </a:stretch>
        </p:blipFill>
        <p:spPr>
          <a:xfrm>
            <a:off x="838200" y="2270835"/>
            <a:ext cx="5181600" cy="3460917"/>
          </a:xfrm>
        </p:spPr>
      </p:pic>
    </p:spTree>
    <p:extLst>
      <p:ext uri="{BB962C8B-B14F-4D97-AF65-F5344CB8AC3E}">
        <p14:creationId xmlns:p14="http://schemas.microsoft.com/office/powerpoint/2010/main" val="6853388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977A9-21E9-30F1-B671-5154DD56F8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83C8F2-C424-A93D-A7E7-57488BAE8C93}"/>
              </a:ext>
            </a:extLst>
          </p:cNvPr>
          <p:cNvSpPr>
            <a:spLocks noGrp="1"/>
          </p:cNvSpPr>
          <p:nvPr>
            <p:ph type="title"/>
          </p:nvPr>
        </p:nvSpPr>
        <p:spPr/>
        <p:txBody>
          <a:bodyPr/>
          <a:lstStyle/>
          <a:p>
            <a:r>
              <a:rPr lang="en-US" dirty="0"/>
              <a:t>NSLP Meal—Photo 2: NO MEAL!</a:t>
            </a:r>
          </a:p>
        </p:txBody>
      </p:sp>
      <p:sp>
        <p:nvSpPr>
          <p:cNvPr id="3" name="Content Placeholder 2">
            <a:extLst>
              <a:ext uri="{FF2B5EF4-FFF2-40B4-BE49-F238E27FC236}">
                <a16:creationId xmlns:a16="http://schemas.microsoft.com/office/drawing/2014/main" id="{ABE415CE-B91C-CB69-186D-A98E1A4C3543}"/>
              </a:ext>
            </a:extLst>
          </p:cNvPr>
          <p:cNvSpPr>
            <a:spLocks noGrp="1"/>
          </p:cNvSpPr>
          <p:nvPr>
            <p:ph sz="half" idx="2"/>
          </p:nvPr>
        </p:nvSpPr>
        <p:spPr/>
        <p:txBody>
          <a:bodyPr>
            <a:normAutofit fontScale="62500" lnSpcReduction="20000"/>
          </a:bodyPr>
          <a:lstStyle/>
          <a:p>
            <a:pPr marL="0" indent="0">
              <a:buNone/>
            </a:pPr>
            <a:r>
              <a:rPr lang="en-US" dirty="0"/>
              <a:t>The menu planner chose the count the beans in the fiesta wrap as a meat alternate. So, while the student selected three meal components (milk, meats/meat alternates, and grains), they failed to select an F/V; and as we know, ½ cup is required for a reimbursable meal. Under the final rule, beans, peas, and lentils offered as a meat alternate may now also count towards the weekly vegetable subgroup requirement. However, OVS applies to daily selections and the beans in this wrap count towards the meats/meat alternates meal component and NOT the vegetable meal component. For this scenario, the corn and carrot sticks are the only menu items that count towards the vegetables meal component. In this example, the student could select a fruit OR vegetable for a reimbursable lunch.</a:t>
            </a:r>
          </a:p>
        </p:txBody>
      </p:sp>
      <p:pic>
        <p:nvPicPr>
          <p:cNvPr id="8" name="Content Placeholder 7" descr="Fiesta Wrap&#10;1 oz eq grains&#10;1 oz eq meats/meat alternates&#10;Milk&#10;1 cup of milk&#10;">
            <a:extLst>
              <a:ext uri="{FF2B5EF4-FFF2-40B4-BE49-F238E27FC236}">
                <a16:creationId xmlns:a16="http://schemas.microsoft.com/office/drawing/2014/main" id="{44A050AB-3FEB-C555-65BF-4C861A232798}"/>
              </a:ext>
            </a:extLst>
          </p:cNvPr>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backgroundRemoval t="10000" b="90000" l="10000" r="90000">
                        <a14:foregroundMark x1="84435" y1="11107" x2="85972" y2="11874"/>
                        <a14:foregroundMark x1="12679" y1="55574" x2="12841" y2="23061"/>
                        <a14:foregroundMark x1="12841" y1="23061" x2="13677" y2="19507"/>
                      </a14:backgroundRemoval>
                    </a14:imgEffect>
                  </a14:imgLayer>
                </a14:imgProps>
              </a:ext>
              <a:ext uri="{28A0092B-C50C-407E-A947-70E740481C1C}">
                <a14:useLocalDpi xmlns:a14="http://schemas.microsoft.com/office/drawing/2010/main" val="0"/>
              </a:ext>
            </a:extLst>
          </a:blip>
          <a:stretch>
            <a:fillRect/>
          </a:stretch>
        </p:blipFill>
        <p:spPr>
          <a:xfrm>
            <a:off x="838200" y="2270835"/>
            <a:ext cx="5181600" cy="3460917"/>
          </a:xfrm>
        </p:spPr>
      </p:pic>
    </p:spTree>
    <p:extLst>
      <p:ext uri="{BB962C8B-B14F-4D97-AF65-F5344CB8AC3E}">
        <p14:creationId xmlns:p14="http://schemas.microsoft.com/office/powerpoint/2010/main" val="3065306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25251-8CD7-046F-761C-A15F0FFC7870}"/>
              </a:ext>
            </a:extLst>
          </p:cNvPr>
          <p:cNvSpPr>
            <a:spLocks noGrp="1"/>
          </p:cNvSpPr>
          <p:nvPr>
            <p:ph type="title"/>
          </p:nvPr>
        </p:nvSpPr>
        <p:spPr/>
        <p:txBody>
          <a:bodyPr/>
          <a:lstStyle/>
          <a:p>
            <a:r>
              <a:rPr lang="en-US" dirty="0"/>
              <a:t>Learning Objectives</a:t>
            </a:r>
            <a:endParaRPr lang="en-US" dirty="0">
              <a:cs typeface="Arial" panose="020B0604020202020204" pitchFamily="34" charset="0"/>
            </a:endParaRPr>
          </a:p>
        </p:txBody>
      </p:sp>
      <p:sp>
        <p:nvSpPr>
          <p:cNvPr id="5" name="Content Placeholder 4">
            <a:extLst>
              <a:ext uri="{FF2B5EF4-FFF2-40B4-BE49-F238E27FC236}">
                <a16:creationId xmlns:a16="http://schemas.microsoft.com/office/drawing/2014/main" id="{3775EB24-DC33-0DCE-2405-3DC24FA319BE}"/>
              </a:ext>
            </a:extLst>
          </p:cNvPr>
          <p:cNvSpPr>
            <a:spLocks noGrp="1"/>
          </p:cNvSpPr>
          <p:nvPr>
            <p:ph idx="1"/>
          </p:nvPr>
        </p:nvSpPr>
        <p:spPr/>
        <p:txBody>
          <a:bodyPr>
            <a:normAutofit lnSpcReduction="10000"/>
          </a:bodyPr>
          <a:lstStyle/>
          <a:p>
            <a:r>
              <a:rPr lang="en-US" sz="3200"/>
              <a:t>Recall the required NSLP reimbursable meal components.</a:t>
            </a:r>
          </a:p>
          <a:p>
            <a:r>
              <a:rPr lang="en-US" sz="3200"/>
              <a:t>Categorize foods into the correct NSLP meal components.</a:t>
            </a:r>
          </a:p>
          <a:p>
            <a:r>
              <a:rPr lang="en-US" sz="3200"/>
              <a:t>Recognize OVS reimbursable meals at lunch. </a:t>
            </a:r>
          </a:p>
          <a:p>
            <a:r>
              <a:rPr lang="en-US" sz="3200"/>
              <a:t>Recall the SBP reimbursable meal components.</a:t>
            </a:r>
          </a:p>
          <a:p>
            <a:r>
              <a:rPr lang="en-US" sz="3200"/>
              <a:t>Categorize foods into the correct SBP meal components.</a:t>
            </a:r>
          </a:p>
          <a:p>
            <a:r>
              <a:rPr lang="en-US" sz="3200"/>
              <a:t>Recognize OVS reimbursable meals at breakfast. </a:t>
            </a:r>
          </a:p>
          <a:p>
            <a:endParaRPr lang="en-US"/>
          </a:p>
        </p:txBody>
      </p:sp>
    </p:spTree>
    <p:extLst>
      <p:ext uri="{BB962C8B-B14F-4D97-AF65-F5344CB8AC3E}">
        <p14:creationId xmlns:p14="http://schemas.microsoft.com/office/powerpoint/2010/main" val="1483661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4C127-83F2-3CE3-89BF-A35F745F62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E06E88-254B-0418-56DA-CB384F29518D}"/>
              </a:ext>
            </a:extLst>
          </p:cNvPr>
          <p:cNvSpPr>
            <a:spLocks noGrp="1"/>
          </p:cNvSpPr>
          <p:nvPr>
            <p:ph type="title"/>
          </p:nvPr>
        </p:nvSpPr>
        <p:spPr/>
        <p:txBody>
          <a:bodyPr/>
          <a:lstStyle/>
          <a:p>
            <a:r>
              <a:rPr lang="en-US"/>
              <a:t>NSLP Meal—Photo 3</a:t>
            </a:r>
          </a:p>
        </p:txBody>
      </p:sp>
      <p:sp>
        <p:nvSpPr>
          <p:cNvPr id="3" name="Content Placeholder 2">
            <a:extLst>
              <a:ext uri="{FF2B5EF4-FFF2-40B4-BE49-F238E27FC236}">
                <a16:creationId xmlns:a16="http://schemas.microsoft.com/office/drawing/2014/main" id="{B45AA613-06D1-D783-4D94-ABDB193D7182}"/>
              </a:ext>
            </a:extLst>
          </p:cNvPr>
          <p:cNvSpPr>
            <a:spLocks noGrp="1"/>
          </p:cNvSpPr>
          <p:nvPr>
            <p:ph sz="half" idx="2"/>
          </p:nvPr>
        </p:nvSpPr>
        <p:spPr/>
        <p:txBody>
          <a:bodyPr/>
          <a:lstStyle/>
          <a:p>
            <a:pPr marL="0" indent="0">
              <a:buNone/>
            </a:pPr>
            <a:r>
              <a:rPr lang="en-US" dirty="0"/>
              <a:t>Apple</a:t>
            </a:r>
          </a:p>
          <a:p>
            <a:r>
              <a:rPr lang="en-US" dirty="0"/>
              <a:t>½ cup of fruits</a:t>
            </a:r>
          </a:p>
          <a:p>
            <a:pPr marL="0" indent="0">
              <a:buNone/>
            </a:pPr>
            <a:r>
              <a:rPr lang="en-US" dirty="0"/>
              <a:t>Potatoes</a:t>
            </a:r>
          </a:p>
          <a:p>
            <a:r>
              <a:rPr lang="en-US" dirty="0"/>
              <a:t>½ cup of vegetables</a:t>
            </a:r>
          </a:p>
          <a:p>
            <a:pPr marL="0" indent="0">
              <a:buNone/>
            </a:pPr>
            <a:r>
              <a:rPr lang="en-US" dirty="0"/>
              <a:t>Milk</a:t>
            </a:r>
          </a:p>
          <a:p>
            <a:r>
              <a:rPr lang="en-US" dirty="0"/>
              <a:t>1 cup of milk</a:t>
            </a:r>
          </a:p>
        </p:txBody>
      </p:sp>
      <p:pic>
        <p:nvPicPr>
          <p:cNvPr id="8" name="Content Placeholder 7" descr="Apple&#10;½ cup of fruits&#10;Potatoes&#10;½ cup of vegetables&#10;Milk&#10;1 cup of milk&#10;">
            <a:extLst>
              <a:ext uri="{FF2B5EF4-FFF2-40B4-BE49-F238E27FC236}">
                <a16:creationId xmlns:a16="http://schemas.microsoft.com/office/drawing/2014/main" id="{7FEAD69F-6228-5C53-85E4-4B19F0CD3DD6}"/>
              </a:ext>
            </a:extLst>
          </p:cNvPr>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backgroundRemoval t="9976" b="91115" l="9981" r="89992">
                        <a14:foregroundMark x1="46426" y1="90630" x2="57324" y2="90388"/>
                        <a14:foregroundMark x1="57324" y1="90388" x2="67062" y2="91115"/>
                        <a14:foregroundMark x1="67062" y1="91115" x2="70704" y2="90872"/>
                      </a14:backgroundRemoval>
                    </a14:imgEffect>
                  </a14:imgLayer>
                </a14:imgProps>
              </a:ext>
              <a:ext uri="{28A0092B-C50C-407E-A947-70E740481C1C}">
                <a14:useLocalDpi xmlns:a14="http://schemas.microsoft.com/office/drawing/2010/main" val="0"/>
              </a:ext>
            </a:extLst>
          </a:blip>
          <a:stretch>
            <a:fillRect/>
          </a:stretch>
        </p:blipFill>
        <p:spPr>
          <a:xfrm>
            <a:off x="838200" y="2270835"/>
            <a:ext cx="5181600" cy="3460917"/>
          </a:xfrm>
        </p:spPr>
      </p:pic>
    </p:spTree>
    <p:extLst>
      <p:ext uri="{BB962C8B-B14F-4D97-AF65-F5344CB8AC3E}">
        <p14:creationId xmlns:p14="http://schemas.microsoft.com/office/powerpoint/2010/main" val="34422842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0CC2D-8AF4-B1A4-95BC-AF2FF9BA3C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F8F2E0-0227-10A0-AE52-9A221F17ABEC}"/>
              </a:ext>
            </a:extLst>
          </p:cNvPr>
          <p:cNvSpPr>
            <a:spLocks noGrp="1"/>
          </p:cNvSpPr>
          <p:nvPr>
            <p:ph type="title"/>
          </p:nvPr>
        </p:nvSpPr>
        <p:spPr/>
        <p:txBody>
          <a:bodyPr/>
          <a:lstStyle/>
          <a:p>
            <a:r>
              <a:rPr lang="en-US" dirty="0"/>
              <a:t>NSLP Meal—Photo 3: NO MEAL!</a:t>
            </a:r>
          </a:p>
        </p:txBody>
      </p:sp>
      <p:sp>
        <p:nvSpPr>
          <p:cNvPr id="3" name="Content Placeholder 2">
            <a:extLst>
              <a:ext uri="{FF2B5EF4-FFF2-40B4-BE49-F238E27FC236}">
                <a16:creationId xmlns:a16="http://schemas.microsoft.com/office/drawing/2014/main" id="{CA25D0EA-2A7B-C41F-675F-B14863842A86}"/>
              </a:ext>
            </a:extLst>
          </p:cNvPr>
          <p:cNvSpPr>
            <a:spLocks noGrp="1"/>
          </p:cNvSpPr>
          <p:nvPr>
            <p:ph sz="half" idx="2"/>
          </p:nvPr>
        </p:nvSpPr>
        <p:spPr/>
        <p:txBody>
          <a:bodyPr>
            <a:normAutofit fontScale="62500" lnSpcReduction="20000"/>
          </a:bodyPr>
          <a:lstStyle/>
          <a:p>
            <a:pPr marL="0" indent="0">
              <a:buNone/>
            </a:pPr>
            <a:r>
              <a:rPr lang="en-US" dirty="0"/>
              <a:t>While the student selected three meal components, they did not select a full serving of all three meal components, which is required for a reimbursable lunch. If a student wants to select both the fruits and vegetables components, they may select a ½ cup portion of one component but must select the full portion of the second component. For students in grades 9–12, a full serving both the fruits and vegetables meal components are 1 cup each. In this scenario, if the student wants to take a smaller portion of the fruits component, they must select 1 cup of vegetables to count as a full serving of the vegetables meal component. The student should be instructed to select a ½ cup of vegetables in addition to the ½ cup of potatoes for a reimbursable meal. If the student wants to select a smaller serving of vegetables, they must select another ½ cup of fruits in addition to the ½ cup of apples for a full serving of the fruits component.</a:t>
            </a:r>
          </a:p>
        </p:txBody>
      </p:sp>
      <p:pic>
        <p:nvPicPr>
          <p:cNvPr id="8" name="Content Placeholder 7" descr="Apple&#10;½ cup of fruits&#10;Potatoes&#10;½ cup of vegetables&#10;Milk&#10;1 cup of milk&#10;">
            <a:extLst>
              <a:ext uri="{FF2B5EF4-FFF2-40B4-BE49-F238E27FC236}">
                <a16:creationId xmlns:a16="http://schemas.microsoft.com/office/drawing/2014/main" id="{36940A7E-D3CA-064E-6D37-0AD1A64BF87F}"/>
              </a:ext>
            </a:extLst>
          </p:cNvPr>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backgroundRemoval t="9976" b="91115" l="9981" r="89992">
                        <a14:foregroundMark x1="46426" y1="90630" x2="57324" y2="90388"/>
                        <a14:foregroundMark x1="57324" y1="90388" x2="67062" y2="91115"/>
                        <a14:foregroundMark x1="67062" y1="91115" x2="70704" y2="90872"/>
                      </a14:backgroundRemoval>
                    </a14:imgEffect>
                  </a14:imgLayer>
                </a14:imgProps>
              </a:ext>
              <a:ext uri="{28A0092B-C50C-407E-A947-70E740481C1C}">
                <a14:useLocalDpi xmlns:a14="http://schemas.microsoft.com/office/drawing/2010/main" val="0"/>
              </a:ext>
            </a:extLst>
          </a:blip>
          <a:stretch>
            <a:fillRect/>
          </a:stretch>
        </p:blipFill>
        <p:spPr>
          <a:xfrm>
            <a:off x="838200" y="2270835"/>
            <a:ext cx="5181600" cy="3460917"/>
          </a:xfrm>
        </p:spPr>
      </p:pic>
    </p:spTree>
    <p:extLst>
      <p:ext uri="{BB962C8B-B14F-4D97-AF65-F5344CB8AC3E}">
        <p14:creationId xmlns:p14="http://schemas.microsoft.com/office/powerpoint/2010/main" val="37133336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274A6-C0B6-4130-5F2D-1AF485FD7B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AD4BDD-D639-078D-AED7-26E422843F18}"/>
              </a:ext>
            </a:extLst>
          </p:cNvPr>
          <p:cNvSpPr>
            <a:spLocks noGrp="1"/>
          </p:cNvSpPr>
          <p:nvPr>
            <p:ph type="title"/>
          </p:nvPr>
        </p:nvSpPr>
        <p:spPr/>
        <p:txBody>
          <a:bodyPr/>
          <a:lstStyle/>
          <a:p>
            <a:r>
              <a:rPr lang="en-US"/>
              <a:t>NSLP Meal—Photo 4</a:t>
            </a:r>
          </a:p>
        </p:txBody>
      </p:sp>
      <p:sp>
        <p:nvSpPr>
          <p:cNvPr id="3" name="Content Placeholder 2">
            <a:extLst>
              <a:ext uri="{FF2B5EF4-FFF2-40B4-BE49-F238E27FC236}">
                <a16:creationId xmlns:a16="http://schemas.microsoft.com/office/drawing/2014/main" id="{3BEB6DFF-A89A-B786-C21C-8ABCBD43728C}"/>
              </a:ext>
            </a:extLst>
          </p:cNvPr>
          <p:cNvSpPr>
            <a:spLocks noGrp="1"/>
          </p:cNvSpPr>
          <p:nvPr>
            <p:ph sz="half" idx="2"/>
          </p:nvPr>
        </p:nvSpPr>
        <p:spPr/>
        <p:txBody>
          <a:bodyPr/>
          <a:lstStyle/>
          <a:p>
            <a:pPr marL="0" indent="0">
              <a:buNone/>
            </a:pPr>
            <a:r>
              <a:rPr lang="en-US" dirty="0"/>
              <a:t>Bean and Meat Chili</a:t>
            </a:r>
          </a:p>
          <a:p>
            <a:r>
              <a:rPr lang="en-US" dirty="0"/>
              <a:t>2 oz eq meats/meat alternates</a:t>
            </a:r>
          </a:p>
          <a:p>
            <a:r>
              <a:rPr lang="en-US" dirty="0"/>
              <a:t>3/8 cup of vegetables</a:t>
            </a:r>
          </a:p>
          <a:p>
            <a:pPr marL="0" indent="0">
              <a:buNone/>
            </a:pPr>
            <a:r>
              <a:rPr lang="en-US" dirty="0"/>
              <a:t>Roll</a:t>
            </a:r>
          </a:p>
          <a:p>
            <a:r>
              <a:rPr lang="en-US" dirty="0"/>
              <a:t>1 oz eq grains</a:t>
            </a:r>
          </a:p>
          <a:p>
            <a:pPr marL="0" indent="0">
              <a:buNone/>
            </a:pPr>
            <a:r>
              <a:rPr lang="en-US" dirty="0"/>
              <a:t>Green Beans</a:t>
            </a:r>
          </a:p>
          <a:p>
            <a:r>
              <a:rPr lang="en-US" dirty="0"/>
              <a:t>½ cup of vegetables</a:t>
            </a:r>
          </a:p>
        </p:txBody>
      </p:sp>
      <p:pic>
        <p:nvPicPr>
          <p:cNvPr id="8" name="Content Placeholder 7" descr="Bean and Meat Chili&#10;2 oz eq meats/meat alternates&#10;3/8 cup of vegetables&#10;Roll&#10;1 oz eq grains&#10;Green Beans&#10;½ cup of vegetables&#10;">
            <a:extLst>
              <a:ext uri="{FF2B5EF4-FFF2-40B4-BE49-F238E27FC236}">
                <a16:creationId xmlns:a16="http://schemas.microsoft.com/office/drawing/2014/main" id="{4550E2F8-CA27-7479-3392-D25190C319C4}"/>
              </a:ext>
            </a:extLst>
          </p:cNvPr>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backgroundRemoval t="9976" b="90872" l="9954" r="89992">
                        <a14:foregroundMark x1="15376" y1="86551" x2="14108" y2="70355"/>
                        <a14:foregroundMark x1="14108" y1="70355" x2="15053" y2="60662"/>
                        <a14:foregroundMark x1="14864" y1="82754" x2="27489" y2="88611"/>
                        <a14:foregroundMark x1="27489" y1="88611" x2="49798" y2="87359"/>
                        <a14:foregroundMark x1="49798" y1="87359" x2="61559" y2="90226"/>
                        <a14:foregroundMark x1="61559" y1="90226" x2="71540" y2="86551"/>
                        <a14:foregroundMark x1="71540" y1="86551" x2="71540" y2="86551"/>
                        <a14:foregroundMark x1="15727" y1="86066" x2="29970" y2="88611"/>
                        <a14:foregroundMark x1="16563" y1="87561" x2="21311" y2="88328"/>
                        <a14:foregroundMark x1="33369" y1="89863" x2="19962" y2="89338"/>
                        <a14:foregroundMark x1="21824" y1="90388" x2="23523" y2="90872"/>
                        <a14:foregroundMark x1="13677" y1="76656" x2="13677" y2="71809"/>
                      </a14:backgroundRemoval>
                    </a14:imgEffect>
                  </a14:imgLayer>
                </a14:imgProps>
              </a:ext>
              <a:ext uri="{28A0092B-C50C-407E-A947-70E740481C1C}">
                <a14:useLocalDpi xmlns:a14="http://schemas.microsoft.com/office/drawing/2010/main" val="0"/>
              </a:ext>
            </a:extLst>
          </a:blip>
          <a:stretch>
            <a:fillRect/>
          </a:stretch>
        </p:blipFill>
        <p:spPr>
          <a:xfrm>
            <a:off x="838200" y="2270835"/>
            <a:ext cx="5181600" cy="3460917"/>
          </a:xfrm>
        </p:spPr>
      </p:pic>
    </p:spTree>
    <p:extLst>
      <p:ext uri="{BB962C8B-B14F-4D97-AF65-F5344CB8AC3E}">
        <p14:creationId xmlns:p14="http://schemas.microsoft.com/office/powerpoint/2010/main" val="37029654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5C943-5C07-F2ED-84BE-1BBDBCF713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742606-B2B5-7DE7-A776-A8D29C232435}"/>
              </a:ext>
            </a:extLst>
          </p:cNvPr>
          <p:cNvSpPr>
            <a:spLocks noGrp="1"/>
          </p:cNvSpPr>
          <p:nvPr>
            <p:ph type="title"/>
          </p:nvPr>
        </p:nvSpPr>
        <p:spPr/>
        <p:txBody>
          <a:bodyPr/>
          <a:lstStyle/>
          <a:p>
            <a:r>
              <a:rPr lang="en-US" dirty="0"/>
              <a:t>NSLP Meal—Photo 4: NO MEAL!</a:t>
            </a:r>
          </a:p>
        </p:txBody>
      </p:sp>
      <p:sp>
        <p:nvSpPr>
          <p:cNvPr id="3" name="Content Placeholder 2">
            <a:extLst>
              <a:ext uri="{FF2B5EF4-FFF2-40B4-BE49-F238E27FC236}">
                <a16:creationId xmlns:a16="http://schemas.microsoft.com/office/drawing/2014/main" id="{42A40DE7-7560-DBC7-6AD2-5254DDAFFE3C}"/>
              </a:ext>
            </a:extLst>
          </p:cNvPr>
          <p:cNvSpPr>
            <a:spLocks noGrp="1"/>
          </p:cNvSpPr>
          <p:nvPr>
            <p:ph sz="half" idx="2"/>
          </p:nvPr>
        </p:nvSpPr>
        <p:spPr/>
        <p:txBody>
          <a:bodyPr>
            <a:normAutofit fontScale="77500" lnSpcReduction="20000"/>
          </a:bodyPr>
          <a:lstStyle/>
          <a:p>
            <a:pPr marL="0" indent="0">
              <a:buNone/>
            </a:pPr>
            <a:r>
              <a:rPr lang="en-US" dirty="0"/>
              <a:t>While the student selected a ½ cup of vegetables, they only selected two full meal components. The minimum daily required serving of the grains meal component for students in grades 9-12 is 2 oz eq, and one piece of cornbread only provides 1 oz eq. The student would need to select a second piece of cornbread for a full serving of the grains component for a reimbursable meal. The student could also select a milk, both fruit offerings, or one fruit offering and the potatoes for a reimbursable meal.</a:t>
            </a:r>
          </a:p>
        </p:txBody>
      </p:sp>
      <p:pic>
        <p:nvPicPr>
          <p:cNvPr id="8" name="Content Placeholder 7" descr="Bean and Meat Chili&#10;2 oz eq meats/meat alternates&#10;3/8 cup of vegetables&#10;Roll&#10;1 oz eq grains&#10;Green Beans&#10;½ cup of vegetables&#10;">
            <a:extLst>
              <a:ext uri="{FF2B5EF4-FFF2-40B4-BE49-F238E27FC236}">
                <a16:creationId xmlns:a16="http://schemas.microsoft.com/office/drawing/2014/main" id="{CDBFF98A-3042-ADC4-ED96-8476316EA53D}"/>
              </a:ext>
            </a:extLst>
          </p:cNvPr>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backgroundRemoval t="9976" b="90872" l="9954" r="89992">
                        <a14:foregroundMark x1="15376" y1="86551" x2="14108" y2="70355"/>
                        <a14:foregroundMark x1="14108" y1="70355" x2="15053" y2="60662"/>
                        <a14:foregroundMark x1="14864" y1="82754" x2="27489" y2="88611"/>
                        <a14:foregroundMark x1="27489" y1="88611" x2="49798" y2="87359"/>
                        <a14:foregroundMark x1="49798" y1="87359" x2="61559" y2="90226"/>
                        <a14:foregroundMark x1="61559" y1="90226" x2="71540" y2="86551"/>
                        <a14:foregroundMark x1="71540" y1="86551" x2="71540" y2="86551"/>
                        <a14:foregroundMark x1="15727" y1="86066" x2="29970" y2="88611"/>
                        <a14:foregroundMark x1="16563" y1="87561" x2="21311" y2="88328"/>
                        <a14:foregroundMark x1="33369" y1="89863" x2="19962" y2="89338"/>
                        <a14:foregroundMark x1="21824" y1="90388" x2="23523" y2="90872"/>
                        <a14:foregroundMark x1="13677" y1="76656" x2="13677" y2="71809"/>
                      </a14:backgroundRemoval>
                    </a14:imgEffect>
                  </a14:imgLayer>
                </a14:imgProps>
              </a:ext>
              <a:ext uri="{28A0092B-C50C-407E-A947-70E740481C1C}">
                <a14:useLocalDpi xmlns:a14="http://schemas.microsoft.com/office/drawing/2010/main" val="0"/>
              </a:ext>
            </a:extLst>
          </a:blip>
          <a:stretch>
            <a:fillRect/>
          </a:stretch>
        </p:blipFill>
        <p:spPr>
          <a:xfrm>
            <a:off x="838200" y="2270835"/>
            <a:ext cx="5181600" cy="3460917"/>
          </a:xfrm>
        </p:spPr>
      </p:pic>
    </p:spTree>
    <p:extLst>
      <p:ext uri="{BB962C8B-B14F-4D97-AF65-F5344CB8AC3E}">
        <p14:creationId xmlns:p14="http://schemas.microsoft.com/office/powerpoint/2010/main" val="11428247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95BB7-51FD-F57F-EEAE-94F79C8AF3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8C1EAC-DB46-9DFB-25B0-C04C6555BF8B}"/>
              </a:ext>
            </a:extLst>
          </p:cNvPr>
          <p:cNvSpPr>
            <a:spLocks noGrp="1"/>
          </p:cNvSpPr>
          <p:nvPr>
            <p:ph type="title"/>
          </p:nvPr>
        </p:nvSpPr>
        <p:spPr/>
        <p:txBody>
          <a:bodyPr/>
          <a:lstStyle/>
          <a:p>
            <a:r>
              <a:rPr lang="en-US"/>
              <a:t>NSLP Meal—Photo 5</a:t>
            </a:r>
          </a:p>
        </p:txBody>
      </p:sp>
      <p:sp>
        <p:nvSpPr>
          <p:cNvPr id="3" name="Content Placeholder 2">
            <a:extLst>
              <a:ext uri="{FF2B5EF4-FFF2-40B4-BE49-F238E27FC236}">
                <a16:creationId xmlns:a16="http://schemas.microsoft.com/office/drawing/2014/main" id="{B0E601C6-5CD9-CD17-B851-411260B96535}"/>
              </a:ext>
            </a:extLst>
          </p:cNvPr>
          <p:cNvSpPr>
            <a:spLocks noGrp="1"/>
          </p:cNvSpPr>
          <p:nvPr>
            <p:ph sz="half" idx="2"/>
          </p:nvPr>
        </p:nvSpPr>
        <p:spPr/>
        <p:txBody>
          <a:bodyPr/>
          <a:lstStyle/>
          <a:p>
            <a:pPr marL="0" indent="0">
              <a:buNone/>
            </a:pPr>
            <a:r>
              <a:rPr lang="en-US" dirty="0"/>
              <a:t>Spaghetti with Meat Sauce</a:t>
            </a:r>
          </a:p>
          <a:p>
            <a:r>
              <a:rPr lang="en-US" dirty="0"/>
              <a:t>2 oz eq meats/meat alternates</a:t>
            </a:r>
          </a:p>
          <a:p>
            <a:r>
              <a:rPr lang="en-US" dirty="0"/>
              <a:t>2 oz eq of grains</a:t>
            </a:r>
          </a:p>
          <a:p>
            <a:r>
              <a:rPr lang="en-US" dirty="0"/>
              <a:t>¼ cup of vegetables</a:t>
            </a:r>
          </a:p>
          <a:p>
            <a:pPr marL="0" indent="0">
              <a:buNone/>
            </a:pPr>
            <a:r>
              <a:rPr lang="en-US" dirty="0"/>
              <a:t>Mixed Fruits</a:t>
            </a:r>
          </a:p>
          <a:p>
            <a:r>
              <a:rPr lang="en-US" dirty="0"/>
              <a:t>½ cup of fruits</a:t>
            </a:r>
          </a:p>
        </p:txBody>
      </p:sp>
      <p:pic>
        <p:nvPicPr>
          <p:cNvPr id="8" name="Content Placeholder 7" descr="Spaghetti with Meat Sauce&#10;2 oz eq meats/meat alternates&#10;2 oz eq of grains&#10;¼ cup of vegetables&#10;Mixed Fruits&#10;½ cup of fruits&#10;">
            <a:extLst>
              <a:ext uri="{FF2B5EF4-FFF2-40B4-BE49-F238E27FC236}">
                <a16:creationId xmlns:a16="http://schemas.microsoft.com/office/drawing/2014/main" id="{3E3BFB3F-A9E9-60F2-C3C5-A6EB2FAAD361}"/>
              </a:ext>
            </a:extLst>
          </p:cNvPr>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backgroundRemoval t="9976" b="89984" l="7230" r="89992">
                        <a14:foregroundMark x1="28460" y1="15670" x2="17561" y2="11349"/>
                        <a14:foregroundMark x1="17561" y1="11349" x2="9199" y2="20759"/>
                        <a14:foregroundMark x1="9199" y1="20759" x2="7230" y2="39015"/>
                        <a14:foregroundMark x1="7230" y1="39015" x2="12679" y2="51454"/>
                        <a14:foregroundMark x1="12679" y1="51454" x2="12679" y2="52787"/>
                      </a14:backgroundRemoval>
                    </a14:imgEffect>
                  </a14:imgLayer>
                </a14:imgProps>
              </a:ext>
              <a:ext uri="{28A0092B-C50C-407E-A947-70E740481C1C}">
                <a14:useLocalDpi xmlns:a14="http://schemas.microsoft.com/office/drawing/2010/main" val="0"/>
              </a:ext>
            </a:extLst>
          </a:blip>
          <a:stretch>
            <a:fillRect/>
          </a:stretch>
        </p:blipFill>
        <p:spPr>
          <a:xfrm>
            <a:off x="838200" y="2270835"/>
            <a:ext cx="5181600" cy="3460917"/>
          </a:xfrm>
        </p:spPr>
      </p:pic>
    </p:spTree>
    <p:extLst>
      <p:ext uri="{BB962C8B-B14F-4D97-AF65-F5344CB8AC3E}">
        <p14:creationId xmlns:p14="http://schemas.microsoft.com/office/powerpoint/2010/main" val="30685756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D26AF-D4EE-D59A-F1E4-ECC7E14B36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61A222-B137-2CD9-00CA-CCA91D3B07F8}"/>
              </a:ext>
            </a:extLst>
          </p:cNvPr>
          <p:cNvSpPr>
            <a:spLocks noGrp="1"/>
          </p:cNvSpPr>
          <p:nvPr>
            <p:ph type="title"/>
          </p:nvPr>
        </p:nvSpPr>
        <p:spPr/>
        <p:txBody>
          <a:bodyPr/>
          <a:lstStyle/>
          <a:p>
            <a:r>
              <a:rPr lang="en-US" dirty="0"/>
              <a:t>NSLP Meal—Photo 5: NO MEAL!</a:t>
            </a:r>
          </a:p>
        </p:txBody>
      </p:sp>
      <p:sp>
        <p:nvSpPr>
          <p:cNvPr id="3" name="Content Placeholder 2">
            <a:extLst>
              <a:ext uri="{FF2B5EF4-FFF2-40B4-BE49-F238E27FC236}">
                <a16:creationId xmlns:a16="http://schemas.microsoft.com/office/drawing/2014/main" id="{A8960F63-D2A4-01CA-53E1-196DEC97DF8C}"/>
              </a:ext>
            </a:extLst>
          </p:cNvPr>
          <p:cNvSpPr>
            <a:spLocks noGrp="1"/>
          </p:cNvSpPr>
          <p:nvPr>
            <p:ph sz="half" idx="2"/>
          </p:nvPr>
        </p:nvSpPr>
        <p:spPr/>
        <p:txBody>
          <a:bodyPr>
            <a:normAutofit fontScale="85000" lnSpcReduction="20000"/>
          </a:bodyPr>
          <a:lstStyle/>
          <a:p>
            <a:pPr marL="0" indent="0">
              <a:buNone/>
            </a:pPr>
            <a:r>
              <a:rPr lang="en-US" dirty="0"/>
              <a:t>While the student selected four meal components, they did not select a full serving of fruits or vegetables components, which is required for a reimbursable lunch. To make it reimbursable, you would need to offer additional vegetables to reach the full required amount. However, if other vegetable items are offered to reach the total 1 cup requirement, the meal could then be considered reimbursable if students select at least three components (one being at least ½ cup of fruits or vegetables).</a:t>
            </a:r>
          </a:p>
        </p:txBody>
      </p:sp>
      <p:pic>
        <p:nvPicPr>
          <p:cNvPr id="8" name="Content Placeholder 7" descr="Spaghetti with Meat Sauce&#10;2 oz eq meats/meat alternates&#10;2 oz eq of grains&#10;¼ cup of vegetables&#10;Mixed Fruits&#10;½ cup of fruits&#10;">
            <a:extLst>
              <a:ext uri="{FF2B5EF4-FFF2-40B4-BE49-F238E27FC236}">
                <a16:creationId xmlns:a16="http://schemas.microsoft.com/office/drawing/2014/main" id="{3C798F93-94EC-0151-BC04-B7BAD3426AFA}"/>
              </a:ext>
            </a:extLst>
          </p:cNvPr>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backgroundRemoval t="9976" b="89984" l="7230" r="89992">
                        <a14:foregroundMark x1="28460" y1="15670" x2="17561" y2="11349"/>
                        <a14:foregroundMark x1="17561" y1="11349" x2="9199" y2="20759"/>
                        <a14:foregroundMark x1="9199" y1="20759" x2="7230" y2="39015"/>
                        <a14:foregroundMark x1="7230" y1="39015" x2="12679" y2="51454"/>
                        <a14:foregroundMark x1="12679" y1="51454" x2="12679" y2="52787"/>
                      </a14:backgroundRemoval>
                    </a14:imgEffect>
                  </a14:imgLayer>
                </a14:imgProps>
              </a:ext>
              <a:ext uri="{28A0092B-C50C-407E-A947-70E740481C1C}">
                <a14:useLocalDpi xmlns:a14="http://schemas.microsoft.com/office/drawing/2010/main" val="0"/>
              </a:ext>
            </a:extLst>
          </a:blip>
          <a:stretch>
            <a:fillRect/>
          </a:stretch>
        </p:blipFill>
        <p:spPr>
          <a:xfrm>
            <a:off x="838200" y="2270835"/>
            <a:ext cx="5181600" cy="3460917"/>
          </a:xfrm>
        </p:spPr>
      </p:pic>
    </p:spTree>
    <p:extLst>
      <p:ext uri="{BB962C8B-B14F-4D97-AF65-F5344CB8AC3E}">
        <p14:creationId xmlns:p14="http://schemas.microsoft.com/office/powerpoint/2010/main" val="24031680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21C2E-4A47-A52B-D5B6-291656E5D768}"/>
              </a:ext>
            </a:extLst>
          </p:cNvPr>
          <p:cNvSpPr>
            <a:spLocks noGrp="1"/>
          </p:cNvSpPr>
          <p:nvPr>
            <p:ph type="title"/>
          </p:nvPr>
        </p:nvSpPr>
        <p:spPr/>
        <p:txBody>
          <a:bodyPr/>
          <a:lstStyle/>
          <a:p>
            <a:r>
              <a:rPr lang="en-US"/>
              <a:t>OVS Lunch Wrap Up</a:t>
            </a:r>
          </a:p>
        </p:txBody>
      </p:sp>
      <p:pic>
        <p:nvPicPr>
          <p:cNvPr id="5" name="Content Placeholder 4" descr="A light bulb with arrows around it">
            <a:extLst>
              <a:ext uri="{FF2B5EF4-FFF2-40B4-BE49-F238E27FC236}">
                <a16:creationId xmlns:a16="http://schemas.microsoft.com/office/drawing/2014/main" id="{D1D36363-9EAF-62CE-F651-171AB66F823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22303514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659354-51AD-33D1-C20A-E2CF9DE29E99}"/>
              </a:ext>
            </a:extLst>
          </p:cNvPr>
          <p:cNvSpPr>
            <a:spLocks noGrp="1"/>
          </p:cNvSpPr>
          <p:nvPr>
            <p:ph type="title"/>
          </p:nvPr>
        </p:nvSpPr>
        <p:spPr/>
        <p:txBody>
          <a:bodyPr/>
          <a:lstStyle/>
          <a:p>
            <a:r>
              <a:rPr lang="en-US"/>
              <a:t>Lesson 2: Reimbursable School Meals—Breakfast</a:t>
            </a:r>
          </a:p>
        </p:txBody>
      </p:sp>
    </p:spTree>
    <p:extLst>
      <p:ext uri="{BB962C8B-B14F-4D97-AF65-F5344CB8AC3E}">
        <p14:creationId xmlns:p14="http://schemas.microsoft.com/office/powerpoint/2010/main" val="5120374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92DE70-A347-317F-A87E-4F1672D1617A}"/>
              </a:ext>
            </a:extLst>
          </p:cNvPr>
          <p:cNvSpPr>
            <a:spLocks noGrp="1"/>
          </p:cNvSpPr>
          <p:nvPr>
            <p:ph type="title"/>
          </p:nvPr>
        </p:nvSpPr>
        <p:spPr/>
        <p:txBody>
          <a:bodyPr/>
          <a:lstStyle/>
          <a:p>
            <a:r>
              <a:rPr lang="en-US"/>
              <a:t>Reimbursable School Meals—Breakfast</a:t>
            </a:r>
          </a:p>
        </p:txBody>
      </p:sp>
      <p:sp>
        <p:nvSpPr>
          <p:cNvPr id="5" name="Content Placeholder 4">
            <a:extLst>
              <a:ext uri="{FF2B5EF4-FFF2-40B4-BE49-F238E27FC236}">
                <a16:creationId xmlns:a16="http://schemas.microsoft.com/office/drawing/2014/main" id="{E3B94923-3F23-EAFC-D9AE-8958EFE94586}"/>
              </a:ext>
            </a:extLst>
          </p:cNvPr>
          <p:cNvSpPr>
            <a:spLocks noGrp="1"/>
          </p:cNvSpPr>
          <p:nvPr>
            <p:ph sz="half" idx="1"/>
          </p:nvPr>
        </p:nvSpPr>
        <p:spPr/>
        <p:txBody>
          <a:bodyPr/>
          <a:lstStyle/>
          <a:p>
            <a:r>
              <a:rPr lang="en-US" sz="3200"/>
              <a:t>SBP meal components</a:t>
            </a:r>
          </a:p>
          <a:p>
            <a:pPr lvl="1"/>
            <a:r>
              <a:rPr lang="en-US" sz="3200"/>
              <a:t>Recall, categorize, and recognize</a:t>
            </a:r>
          </a:p>
          <a:p>
            <a:r>
              <a:rPr lang="en-US" sz="3200"/>
              <a:t>OVS application explained</a:t>
            </a:r>
          </a:p>
          <a:p>
            <a:endParaRPr lang="en-US"/>
          </a:p>
        </p:txBody>
      </p:sp>
      <p:pic>
        <p:nvPicPr>
          <p:cNvPr id="8" name="Content Placeholder 7" descr="A tray of food with a sandwich and a carton of milk">
            <a:extLst>
              <a:ext uri="{FF2B5EF4-FFF2-40B4-BE49-F238E27FC236}">
                <a16:creationId xmlns:a16="http://schemas.microsoft.com/office/drawing/2014/main" id="{299D6514-C285-52FC-0B42-7C9C79DDE0C4}"/>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a:stretch/>
        </p:blipFill>
        <p:spPr>
          <a:xfrm>
            <a:off x="5879782" y="1825625"/>
            <a:ext cx="5359236" cy="3364315"/>
          </a:xfrm>
        </p:spPr>
      </p:pic>
    </p:spTree>
    <p:extLst>
      <p:ext uri="{BB962C8B-B14F-4D97-AF65-F5344CB8AC3E}">
        <p14:creationId xmlns:p14="http://schemas.microsoft.com/office/powerpoint/2010/main" val="3308067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78D66-BD85-3733-5E3B-ED0AF01680CA}"/>
              </a:ext>
            </a:extLst>
          </p:cNvPr>
          <p:cNvSpPr>
            <a:spLocks noGrp="1"/>
          </p:cNvSpPr>
          <p:nvPr>
            <p:ph type="title"/>
          </p:nvPr>
        </p:nvSpPr>
        <p:spPr/>
        <p:txBody>
          <a:bodyPr/>
          <a:lstStyle/>
          <a:p>
            <a:r>
              <a:rPr lang="en-US"/>
              <a:t>SBP Meal Components Overview</a:t>
            </a:r>
          </a:p>
        </p:txBody>
      </p:sp>
      <p:sp>
        <p:nvSpPr>
          <p:cNvPr id="3" name="Content Placeholder 2">
            <a:extLst>
              <a:ext uri="{FF2B5EF4-FFF2-40B4-BE49-F238E27FC236}">
                <a16:creationId xmlns:a16="http://schemas.microsoft.com/office/drawing/2014/main" id="{C4F4287B-DE2A-802E-E2FA-71557059E462}"/>
              </a:ext>
            </a:extLst>
          </p:cNvPr>
          <p:cNvSpPr>
            <a:spLocks noGrp="1"/>
          </p:cNvSpPr>
          <p:nvPr>
            <p:ph sz="half" idx="1"/>
          </p:nvPr>
        </p:nvSpPr>
        <p:spPr/>
        <p:txBody>
          <a:bodyPr/>
          <a:lstStyle/>
          <a:p>
            <a:r>
              <a:rPr lang="en-US" sz="3200"/>
              <a:t>Three (3) required meal components</a:t>
            </a:r>
          </a:p>
          <a:p>
            <a:r>
              <a:rPr lang="en-US" sz="3200"/>
              <a:t>Daily and weekly minimums</a:t>
            </a:r>
          </a:p>
          <a:p>
            <a:endParaRPr lang="en-US"/>
          </a:p>
        </p:txBody>
      </p:sp>
      <p:pic>
        <p:nvPicPr>
          <p:cNvPr id="8" name="Content Placeholder 7" descr="A group of colorful flags">
            <a:extLst>
              <a:ext uri="{FF2B5EF4-FFF2-40B4-BE49-F238E27FC236}">
                <a16:creationId xmlns:a16="http://schemas.microsoft.com/office/drawing/2014/main" id="{50FBF62C-9D22-AEA0-A5E9-2615B2D435A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b="37692"/>
          <a:stretch/>
        </p:blipFill>
        <p:spPr>
          <a:xfrm>
            <a:off x="6261602" y="1838209"/>
            <a:ext cx="4944696" cy="3080912"/>
          </a:xfrm>
        </p:spPr>
      </p:pic>
    </p:spTree>
    <p:extLst>
      <p:ext uri="{BB962C8B-B14F-4D97-AF65-F5344CB8AC3E}">
        <p14:creationId xmlns:p14="http://schemas.microsoft.com/office/powerpoint/2010/main" val="747161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7463BA-ABFE-23BF-3396-0B8F6DB155FE}"/>
              </a:ext>
            </a:extLst>
          </p:cNvPr>
          <p:cNvSpPr>
            <a:spLocks noGrp="1"/>
          </p:cNvSpPr>
          <p:nvPr>
            <p:ph type="title"/>
          </p:nvPr>
        </p:nvSpPr>
        <p:spPr/>
        <p:txBody>
          <a:bodyPr/>
          <a:lstStyle/>
          <a:p>
            <a:r>
              <a:rPr lang="en-US" dirty="0">
                <a:solidFill>
                  <a:schemeClr val="bg1"/>
                </a:solidFill>
              </a:rPr>
              <a:t>Ground Rules</a:t>
            </a:r>
            <a:endParaRPr lang="en-US" dirty="0">
              <a:solidFill>
                <a:schemeClr val="bg1"/>
              </a:solidFill>
              <a:cs typeface="Arial" panose="020B0604020202020204" pitchFamily="34" charset="0"/>
            </a:endParaRPr>
          </a:p>
        </p:txBody>
      </p:sp>
      <p:sp>
        <p:nvSpPr>
          <p:cNvPr id="5" name="Content Placeholder 4">
            <a:extLst>
              <a:ext uri="{FF2B5EF4-FFF2-40B4-BE49-F238E27FC236}">
                <a16:creationId xmlns:a16="http://schemas.microsoft.com/office/drawing/2014/main" id="{2329F2A3-D94A-530F-E0D1-8D91F14C8A38}"/>
              </a:ext>
            </a:extLst>
          </p:cNvPr>
          <p:cNvSpPr>
            <a:spLocks noGrp="1"/>
          </p:cNvSpPr>
          <p:nvPr>
            <p:ph sz="half" idx="1"/>
          </p:nvPr>
        </p:nvSpPr>
        <p:spPr>
          <a:xfrm>
            <a:off x="6172200" y="1254125"/>
            <a:ext cx="5181600" cy="4351338"/>
          </a:xfrm>
        </p:spPr>
        <p:txBody>
          <a:bodyPr>
            <a:normAutofit lnSpcReduction="10000"/>
          </a:bodyPr>
          <a:lstStyle/>
          <a:p>
            <a:pPr marL="514350" indent="-514350">
              <a:buFont typeface="+mj-lt"/>
              <a:buAutoNum type="arabicPeriod"/>
            </a:pPr>
            <a:r>
              <a:rPr lang="en-US" sz="3200"/>
              <a:t>Show up on time.</a:t>
            </a:r>
          </a:p>
          <a:p>
            <a:pPr marL="514350" indent="-514350">
              <a:buFont typeface="+mj-lt"/>
              <a:buAutoNum type="arabicPeriod"/>
            </a:pPr>
            <a:r>
              <a:rPr lang="en-US" sz="3200"/>
              <a:t>Be present.</a:t>
            </a:r>
          </a:p>
          <a:p>
            <a:pPr marL="514350" indent="-514350">
              <a:buFont typeface="+mj-lt"/>
              <a:buAutoNum type="arabicPeriod"/>
            </a:pPr>
            <a:r>
              <a:rPr lang="en-US" sz="3200"/>
              <a:t>Let everyone participate.</a:t>
            </a:r>
          </a:p>
          <a:p>
            <a:pPr marL="514350" indent="-514350">
              <a:buFont typeface="+mj-lt"/>
              <a:buAutoNum type="arabicPeriod"/>
            </a:pPr>
            <a:r>
              <a:rPr lang="en-US" sz="3200"/>
              <a:t>Listen with an open mind.</a:t>
            </a:r>
          </a:p>
          <a:p>
            <a:pPr marL="514350" indent="-514350">
              <a:buFont typeface="+mj-lt"/>
              <a:buAutoNum type="arabicPeriod"/>
            </a:pPr>
            <a:r>
              <a:rPr lang="en-US" sz="3200"/>
              <a:t>Think before speaking.</a:t>
            </a:r>
          </a:p>
          <a:p>
            <a:pPr marL="514350" indent="-514350">
              <a:buFont typeface="+mj-lt"/>
              <a:buAutoNum type="arabicPeriod"/>
            </a:pPr>
            <a:r>
              <a:rPr lang="en-US" sz="3200"/>
              <a:t>Attack the problem, not the person.</a:t>
            </a:r>
          </a:p>
          <a:p>
            <a:pPr marL="514350" indent="-514350">
              <a:buFont typeface="+mj-lt"/>
              <a:buAutoNum type="arabicPeriod"/>
            </a:pPr>
            <a:endParaRPr lang="en-US"/>
          </a:p>
          <a:p>
            <a:pPr marL="514350" indent="-514350">
              <a:buFont typeface="+mj-lt"/>
              <a:buAutoNum type="arabicPeriod"/>
            </a:pPr>
            <a:endParaRPr lang="en-US"/>
          </a:p>
        </p:txBody>
      </p:sp>
      <p:pic>
        <p:nvPicPr>
          <p:cNvPr id="8" name="Content Placeholder 7" descr="A notebook with pencils and paper clips">
            <a:extLst>
              <a:ext uri="{FF2B5EF4-FFF2-40B4-BE49-F238E27FC236}">
                <a16:creationId xmlns:a16="http://schemas.microsoft.com/office/drawing/2014/main" id="{71822C25-0BD1-A734-A60C-9AF19BE5D1F5}"/>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43704" y="1026524"/>
            <a:ext cx="4351338" cy="4351338"/>
          </a:xfrm>
        </p:spPr>
      </p:pic>
    </p:spTree>
    <p:extLst>
      <p:ext uri="{BB962C8B-B14F-4D97-AF65-F5344CB8AC3E}">
        <p14:creationId xmlns:p14="http://schemas.microsoft.com/office/powerpoint/2010/main" val="14053561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1108A-51BF-CF8F-6CEC-BD9339D61BA8}"/>
              </a:ext>
            </a:extLst>
          </p:cNvPr>
          <p:cNvSpPr>
            <a:spLocks noGrp="1"/>
          </p:cNvSpPr>
          <p:nvPr>
            <p:ph type="title"/>
          </p:nvPr>
        </p:nvSpPr>
        <p:spPr/>
        <p:txBody>
          <a:bodyPr/>
          <a:lstStyle/>
          <a:p>
            <a:r>
              <a:rPr lang="en-US"/>
              <a:t>Recall SBP Meal Components</a:t>
            </a:r>
          </a:p>
        </p:txBody>
      </p:sp>
      <p:pic>
        <p:nvPicPr>
          <p:cNvPr id="5" name="Content Placeholder 4" descr="A paper with text on it">
            <a:extLst>
              <a:ext uri="{FF2B5EF4-FFF2-40B4-BE49-F238E27FC236}">
                <a16:creationId xmlns:a16="http://schemas.microsoft.com/office/drawing/2014/main" id="{42DCA649-ACCF-9DF5-C9CE-4D7D1C64F0B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73003" y="1825625"/>
            <a:ext cx="3511993" cy="4351338"/>
          </a:xfrm>
        </p:spPr>
      </p:pic>
      <p:pic>
        <p:nvPicPr>
          <p:cNvPr id="12" name="Content Placeholder 11" descr="activity time">
            <a:extLst>
              <a:ext uri="{FF2B5EF4-FFF2-40B4-BE49-F238E27FC236}">
                <a16:creationId xmlns:a16="http://schemas.microsoft.com/office/drawing/2014/main" id="{16F9624C-8686-768E-7259-F184640BA40D}"/>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87331" y="1825625"/>
            <a:ext cx="4351338" cy="4351338"/>
          </a:xfrm>
        </p:spPr>
      </p:pic>
    </p:spTree>
    <p:extLst>
      <p:ext uri="{BB962C8B-B14F-4D97-AF65-F5344CB8AC3E}">
        <p14:creationId xmlns:p14="http://schemas.microsoft.com/office/powerpoint/2010/main" val="28783656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2D5E1-6E94-D30A-EF0C-6CA4C8C65E47}"/>
              </a:ext>
            </a:extLst>
          </p:cNvPr>
          <p:cNvSpPr>
            <a:spLocks noGrp="1"/>
          </p:cNvSpPr>
          <p:nvPr>
            <p:ph type="title"/>
          </p:nvPr>
        </p:nvSpPr>
        <p:spPr/>
        <p:txBody>
          <a:bodyPr/>
          <a:lstStyle/>
          <a:p>
            <a:r>
              <a:rPr lang="en-US"/>
              <a:t>Fill-in-the-Blanks Breakfast Meal Component ANSWERS</a:t>
            </a:r>
          </a:p>
        </p:txBody>
      </p:sp>
      <p:pic>
        <p:nvPicPr>
          <p:cNvPr id="6" name="Content Placeholder 5" descr="A paper with text on it">
            <a:extLst>
              <a:ext uri="{FF2B5EF4-FFF2-40B4-BE49-F238E27FC236}">
                <a16:creationId xmlns:a16="http://schemas.microsoft.com/office/drawing/2014/main" id="{1E381E20-4C24-6617-A915-41E9CC5B097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23746" y="1825625"/>
            <a:ext cx="3410508" cy="4351338"/>
          </a:xfrm>
        </p:spPr>
      </p:pic>
      <p:pic>
        <p:nvPicPr>
          <p:cNvPr id="5" name="Content Placeholder 11" descr="activity time">
            <a:extLst>
              <a:ext uri="{FF2B5EF4-FFF2-40B4-BE49-F238E27FC236}">
                <a16:creationId xmlns:a16="http://schemas.microsoft.com/office/drawing/2014/main" id="{03EBE5AD-5CD4-FB14-13C5-AF5C2A351DED}"/>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87331" y="1825625"/>
            <a:ext cx="4351338" cy="4351338"/>
          </a:xfrm>
        </p:spPr>
      </p:pic>
    </p:spTree>
    <p:extLst>
      <p:ext uri="{BB962C8B-B14F-4D97-AF65-F5344CB8AC3E}">
        <p14:creationId xmlns:p14="http://schemas.microsoft.com/office/powerpoint/2010/main" val="9294170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075E0-F088-E9B3-D4EF-1912209C0E98}"/>
              </a:ext>
            </a:extLst>
          </p:cNvPr>
          <p:cNvSpPr>
            <a:spLocks noGrp="1"/>
          </p:cNvSpPr>
          <p:nvPr>
            <p:ph type="title"/>
          </p:nvPr>
        </p:nvSpPr>
        <p:spPr/>
        <p:txBody>
          <a:bodyPr/>
          <a:lstStyle/>
          <a:p>
            <a:r>
              <a:rPr lang="en-US"/>
              <a:t>Meal Component Requirements—SBP</a:t>
            </a:r>
          </a:p>
        </p:txBody>
      </p:sp>
      <p:sp>
        <p:nvSpPr>
          <p:cNvPr id="3" name="Content Placeholder 2">
            <a:extLst>
              <a:ext uri="{FF2B5EF4-FFF2-40B4-BE49-F238E27FC236}">
                <a16:creationId xmlns:a16="http://schemas.microsoft.com/office/drawing/2014/main" id="{837C78D2-9BC1-A51B-1F19-D7BB23EBD8C0}"/>
              </a:ext>
            </a:extLst>
          </p:cNvPr>
          <p:cNvSpPr>
            <a:spLocks noGrp="1"/>
          </p:cNvSpPr>
          <p:nvPr>
            <p:ph sz="half" idx="1"/>
          </p:nvPr>
        </p:nvSpPr>
        <p:spPr/>
        <p:txBody>
          <a:bodyPr>
            <a:normAutofit/>
          </a:bodyPr>
          <a:lstStyle/>
          <a:p>
            <a:r>
              <a:rPr lang="en-US" sz="3200"/>
              <a:t>Focus on SBP requirements</a:t>
            </a:r>
          </a:p>
          <a:p>
            <a:r>
              <a:rPr lang="en-US" sz="3200"/>
              <a:t>Discuss required amounts</a:t>
            </a:r>
          </a:p>
          <a:p>
            <a:r>
              <a:rPr lang="en-US" sz="3200"/>
              <a:t>Explore optional substitutions</a:t>
            </a:r>
          </a:p>
        </p:txBody>
      </p:sp>
      <p:pic>
        <p:nvPicPr>
          <p:cNvPr id="6" name="Content Placeholder 5" descr="A tray of food with a bowl of grapes and a milk carton">
            <a:extLst>
              <a:ext uri="{FF2B5EF4-FFF2-40B4-BE49-F238E27FC236}">
                <a16:creationId xmlns:a16="http://schemas.microsoft.com/office/drawing/2014/main" id="{5E6D2C20-46B8-17C2-FA20-5BBA700D2956}"/>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a:stretch/>
        </p:blipFill>
        <p:spPr>
          <a:xfrm>
            <a:off x="5896334" y="2095017"/>
            <a:ext cx="5076947" cy="3020994"/>
          </a:xfrm>
        </p:spPr>
      </p:pic>
    </p:spTree>
    <p:extLst>
      <p:ext uri="{BB962C8B-B14F-4D97-AF65-F5344CB8AC3E}">
        <p14:creationId xmlns:p14="http://schemas.microsoft.com/office/powerpoint/2010/main" val="18007237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28F37-0060-41CA-930E-4CD4AD10E1D8}"/>
              </a:ext>
            </a:extLst>
          </p:cNvPr>
          <p:cNvSpPr>
            <a:spLocks noGrp="1"/>
          </p:cNvSpPr>
          <p:nvPr>
            <p:ph type="title"/>
          </p:nvPr>
        </p:nvSpPr>
        <p:spPr/>
        <p:txBody>
          <a:bodyPr/>
          <a:lstStyle/>
          <a:p>
            <a:r>
              <a:rPr lang="en-US"/>
              <a:t>Fluid Milk Component Requirements—SBP</a:t>
            </a:r>
          </a:p>
        </p:txBody>
      </p:sp>
      <p:pic>
        <p:nvPicPr>
          <p:cNvPr id="4" name="Content Placeholder 3" descr="A table of food components">
            <a:extLst>
              <a:ext uri="{FF2B5EF4-FFF2-40B4-BE49-F238E27FC236}">
                <a16:creationId xmlns:a16="http://schemas.microsoft.com/office/drawing/2014/main" id="{86C60CE7-1847-4FC5-4338-85E0BC9F72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57743" y="1426029"/>
            <a:ext cx="5076513" cy="4772706"/>
          </a:xfrm>
        </p:spPr>
      </p:pic>
      <p:sp>
        <p:nvSpPr>
          <p:cNvPr id="5" name="Rectangle 4">
            <a:extLst>
              <a:ext uri="{FF2B5EF4-FFF2-40B4-BE49-F238E27FC236}">
                <a16:creationId xmlns:a16="http://schemas.microsoft.com/office/drawing/2014/main" id="{DBC0F98F-9550-70F4-1FB0-9110C224567D}"/>
              </a:ext>
            </a:extLst>
          </p:cNvPr>
          <p:cNvSpPr/>
          <p:nvPr/>
        </p:nvSpPr>
        <p:spPr>
          <a:xfrm>
            <a:off x="3722914" y="4593771"/>
            <a:ext cx="4911342" cy="293915"/>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21941807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28F37-0060-41CA-930E-4CD4AD10E1D8}"/>
              </a:ext>
            </a:extLst>
          </p:cNvPr>
          <p:cNvSpPr>
            <a:spLocks noGrp="1"/>
          </p:cNvSpPr>
          <p:nvPr>
            <p:ph type="title"/>
          </p:nvPr>
        </p:nvSpPr>
        <p:spPr/>
        <p:txBody>
          <a:bodyPr/>
          <a:lstStyle/>
          <a:p>
            <a:r>
              <a:rPr lang="en-US"/>
              <a:t>Fruits Component Requirements—SBP</a:t>
            </a:r>
          </a:p>
        </p:txBody>
      </p:sp>
      <p:pic>
        <p:nvPicPr>
          <p:cNvPr id="3" name="Content Placeholder 3" descr="A table of food components">
            <a:extLst>
              <a:ext uri="{FF2B5EF4-FFF2-40B4-BE49-F238E27FC236}">
                <a16:creationId xmlns:a16="http://schemas.microsoft.com/office/drawing/2014/main" id="{BA13016F-08BD-9038-38A6-39468F52CA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34662" y="1339086"/>
            <a:ext cx="5122676" cy="4816106"/>
          </a:xfrm>
        </p:spPr>
      </p:pic>
      <p:sp>
        <p:nvSpPr>
          <p:cNvPr id="4" name="Rectangle 3">
            <a:extLst>
              <a:ext uri="{FF2B5EF4-FFF2-40B4-BE49-F238E27FC236}">
                <a16:creationId xmlns:a16="http://schemas.microsoft.com/office/drawing/2014/main" id="{927F88B8-D82D-1A69-42C9-BA5F18655AC6}"/>
              </a:ext>
            </a:extLst>
          </p:cNvPr>
          <p:cNvSpPr/>
          <p:nvPr/>
        </p:nvSpPr>
        <p:spPr>
          <a:xfrm>
            <a:off x="3722914" y="2993572"/>
            <a:ext cx="4911342" cy="1325564"/>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28941333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B5609-7994-8345-EEFA-833752FBBCDA}"/>
              </a:ext>
            </a:extLst>
          </p:cNvPr>
          <p:cNvSpPr>
            <a:spLocks noGrp="1"/>
          </p:cNvSpPr>
          <p:nvPr>
            <p:ph type="title"/>
          </p:nvPr>
        </p:nvSpPr>
        <p:spPr/>
        <p:txBody>
          <a:bodyPr/>
          <a:lstStyle/>
          <a:p>
            <a:r>
              <a:rPr lang="en-US"/>
              <a:t>Fruits Component: Vegetable Substitutions</a:t>
            </a:r>
          </a:p>
        </p:txBody>
      </p:sp>
      <p:sp>
        <p:nvSpPr>
          <p:cNvPr id="3" name="Content Placeholder 2">
            <a:extLst>
              <a:ext uri="{FF2B5EF4-FFF2-40B4-BE49-F238E27FC236}">
                <a16:creationId xmlns:a16="http://schemas.microsoft.com/office/drawing/2014/main" id="{1A6CDF2A-101B-F293-DF9C-A09F59C0D01D}"/>
              </a:ext>
            </a:extLst>
          </p:cNvPr>
          <p:cNvSpPr>
            <a:spLocks noGrp="1"/>
          </p:cNvSpPr>
          <p:nvPr>
            <p:ph sz="half" idx="1"/>
          </p:nvPr>
        </p:nvSpPr>
        <p:spPr/>
        <p:txBody>
          <a:bodyPr>
            <a:normAutofit fontScale="92500" lnSpcReduction="10000"/>
          </a:bodyPr>
          <a:lstStyle/>
          <a:p>
            <a:r>
              <a:rPr lang="en-US" sz="3200"/>
              <a:t>Menu planning flexibility; not required</a:t>
            </a:r>
          </a:p>
          <a:p>
            <a:r>
              <a:rPr lang="en-US" sz="3200"/>
              <a:t>May substitute vegetables for fruits at breakfast</a:t>
            </a:r>
          </a:p>
          <a:p>
            <a:pPr lvl="1"/>
            <a:r>
              <a:rPr lang="en-US" sz="2800"/>
              <a:t>1x/week: any vegetable subgroup</a:t>
            </a:r>
          </a:p>
          <a:p>
            <a:pPr lvl="1"/>
            <a:r>
              <a:rPr lang="en-US" sz="2800"/>
              <a:t> 2x or more/week: at least two different vegetable subgroups</a:t>
            </a:r>
          </a:p>
          <a:p>
            <a:r>
              <a:rPr lang="en-US" sz="3200"/>
              <a:t>Allows for diverse menu offerings</a:t>
            </a:r>
          </a:p>
        </p:txBody>
      </p:sp>
      <p:pic>
        <p:nvPicPr>
          <p:cNvPr id="6" name="Content Placeholder 5" descr="A blue tray with food on it">
            <a:extLst>
              <a:ext uri="{FF2B5EF4-FFF2-40B4-BE49-F238E27FC236}">
                <a16:creationId xmlns:a16="http://schemas.microsoft.com/office/drawing/2014/main" id="{20BE5114-9855-A44A-FE3F-DBBD5A3AEE00}"/>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a:stretch/>
        </p:blipFill>
        <p:spPr>
          <a:xfrm>
            <a:off x="6736465" y="2372810"/>
            <a:ext cx="4616605" cy="2743200"/>
          </a:xfrm>
        </p:spPr>
      </p:pic>
    </p:spTree>
    <p:extLst>
      <p:ext uri="{BB962C8B-B14F-4D97-AF65-F5344CB8AC3E}">
        <p14:creationId xmlns:p14="http://schemas.microsoft.com/office/powerpoint/2010/main" val="23494676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28F37-0060-41CA-930E-4CD4AD10E1D8}"/>
              </a:ext>
            </a:extLst>
          </p:cNvPr>
          <p:cNvSpPr>
            <a:spLocks noGrp="1"/>
          </p:cNvSpPr>
          <p:nvPr>
            <p:ph type="title"/>
          </p:nvPr>
        </p:nvSpPr>
        <p:spPr/>
        <p:txBody>
          <a:bodyPr/>
          <a:lstStyle/>
          <a:p>
            <a:r>
              <a:rPr lang="en-US"/>
              <a:t>Combined Grains and M/MA Component Requirements—SBP</a:t>
            </a:r>
          </a:p>
        </p:txBody>
      </p:sp>
      <p:pic>
        <p:nvPicPr>
          <p:cNvPr id="4" name="Content Placeholder 3" descr="A table of food components">
            <a:extLst>
              <a:ext uri="{FF2B5EF4-FFF2-40B4-BE49-F238E27FC236}">
                <a16:creationId xmlns:a16="http://schemas.microsoft.com/office/drawing/2014/main" id="{D666F5A8-0F60-AD60-AEA7-4D60AC4821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32007" y="1491088"/>
            <a:ext cx="5127986" cy="4821098"/>
          </a:xfrm>
        </p:spPr>
      </p:pic>
      <p:sp>
        <p:nvSpPr>
          <p:cNvPr id="5" name="Rectangle 4">
            <a:extLst>
              <a:ext uri="{FF2B5EF4-FFF2-40B4-BE49-F238E27FC236}">
                <a16:creationId xmlns:a16="http://schemas.microsoft.com/office/drawing/2014/main" id="{AE58B655-3F17-DD6A-71A8-845795C97A62}"/>
              </a:ext>
            </a:extLst>
          </p:cNvPr>
          <p:cNvSpPr/>
          <p:nvPr/>
        </p:nvSpPr>
        <p:spPr>
          <a:xfrm>
            <a:off x="3722914" y="4454769"/>
            <a:ext cx="4911342" cy="386862"/>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9664253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92886-F6C8-7C44-1B3E-BAB292E08093}"/>
              </a:ext>
            </a:extLst>
          </p:cNvPr>
          <p:cNvSpPr>
            <a:spLocks noGrp="1"/>
          </p:cNvSpPr>
          <p:nvPr>
            <p:ph type="title"/>
          </p:nvPr>
        </p:nvSpPr>
        <p:spPr/>
        <p:txBody>
          <a:bodyPr/>
          <a:lstStyle/>
          <a:p>
            <a:r>
              <a:rPr lang="en-US"/>
              <a:t>Meal Components for OVS Breakfast</a:t>
            </a:r>
          </a:p>
        </p:txBody>
      </p:sp>
      <p:sp>
        <p:nvSpPr>
          <p:cNvPr id="4" name="Content Placeholder 3">
            <a:extLst>
              <a:ext uri="{FF2B5EF4-FFF2-40B4-BE49-F238E27FC236}">
                <a16:creationId xmlns:a16="http://schemas.microsoft.com/office/drawing/2014/main" id="{AFF67BB0-627B-B6EE-771A-47E1244E8619}"/>
              </a:ext>
            </a:extLst>
          </p:cNvPr>
          <p:cNvSpPr>
            <a:spLocks noGrp="1"/>
          </p:cNvSpPr>
          <p:nvPr>
            <p:ph sz="half" idx="1"/>
          </p:nvPr>
        </p:nvSpPr>
        <p:spPr/>
        <p:txBody>
          <a:bodyPr vert="horz" lIns="91440" tIns="45720" rIns="91440" bIns="45720" rtlCol="0" anchor="t">
            <a:normAutofit/>
          </a:bodyPr>
          <a:lstStyle/>
          <a:p>
            <a:r>
              <a:rPr lang="en-US" sz="3200" dirty="0"/>
              <a:t>Fruits </a:t>
            </a:r>
          </a:p>
          <a:p>
            <a:pPr lvl="1"/>
            <a:r>
              <a:rPr lang="en-US" sz="2800" dirty="0"/>
              <a:t>Vegetables as a substitute</a:t>
            </a:r>
            <a:endParaRPr lang="en-US" sz="2800" dirty="0">
              <a:ea typeface="Calibri Light"/>
              <a:cs typeface="Arial" panose="020B0604020202020204" pitchFamily="34" charset="0"/>
            </a:endParaRPr>
          </a:p>
          <a:p>
            <a:r>
              <a:rPr lang="en-US" sz="3200" dirty="0"/>
              <a:t>Combined Grains and M/MA</a:t>
            </a:r>
          </a:p>
          <a:p>
            <a:r>
              <a:rPr lang="en-US" sz="3200" dirty="0"/>
              <a:t>Fluid milk</a:t>
            </a:r>
          </a:p>
          <a:p>
            <a:endParaRPr lang="en-US" sz="3200" dirty="0"/>
          </a:p>
        </p:txBody>
      </p:sp>
      <p:pic>
        <p:nvPicPr>
          <p:cNvPr id="7" name="Content Placeholder 6" descr="A group of children eating at a table">
            <a:extLst>
              <a:ext uri="{FF2B5EF4-FFF2-40B4-BE49-F238E27FC236}">
                <a16:creationId xmlns:a16="http://schemas.microsoft.com/office/drawing/2014/main" id="{5B97F285-A476-8BEF-5378-AD2D90D227EB}"/>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72200" y="2274094"/>
            <a:ext cx="5181600" cy="3454400"/>
          </a:xfrm>
        </p:spPr>
      </p:pic>
    </p:spTree>
    <p:extLst>
      <p:ext uri="{BB962C8B-B14F-4D97-AF65-F5344CB8AC3E}">
        <p14:creationId xmlns:p14="http://schemas.microsoft.com/office/powerpoint/2010/main" val="36063385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7D09D-03CC-E73B-878B-37ECF519A2A7}"/>
              </a:ext>
            </a:extLst>
          </p:cNvPr>
          <p:cNvSpPr>
            <a:spLocks noGrp="1"/>
          </p:cNvSpPr>
          <p:nvPr>
            <p:ph type="title"/>
          </p:nvPr>
        </p:nvSpPr>
        <p:spPr/>
        <p:txBody>
          <a:bodyPr/>
          <a:lstStyle/>
          <a:p>
            <a:r>
              <a:rPr lang="en-US"/>
              <a:t>OVS at Breakfast</a:t>
            </a:r>
          </a:p>
        </p:txBody>
      </p:sp>
      <p:sp>
        <p:nvSpPr>
          <p:cNvPr id="3" name="Content Placeholder 2">
            <a:extLst>
              <a:ext uri="{FF2B5EF4-FFF2-40B4-BE49-F238E27FC236}">
                <a16:creationId xmlns:a16="http://schemas.microsoft.com/office/drawing/2014/main" id="{AD5B092D-9304-3C81-32FB-F77D22353D4A}"/>
              </a:ext>
            </a:extLst>
          </p:cNvPr>
          <p:cNvSpPr>
            <a:spLocks noGrp="1"/>
          </p:cNvSpPr>
          <p:nvPr>
            <p:ph sz="half" idx="1"/>
          </p:nvPr>
        </p:nvSpPr>
        <p:spPr/>
        <p:txBody>
          <a:bodyPr>
            <a:normAutofit/>
          </a:bodyPr>
          <a:lstStyle/>
          <a:p>
            <a:r>
              <a:rPr lang="en-US" sz="3200"/>
              <a:t>Offer at least four (4) food items</a:t>
            </a:r>
          </a:p>
          <a:p>
            <a:r>
              <a:rPr lang="en-US" sz="3200"/>
              <a:t>Choose at least three (3) food items</a:t>
            </a:r>
          </a:p>
          <a:p>
            <a:r>
              <a:rPr lang="en-US" sz="3200"/>
              <a:t>Required ½ cup fruits and/or vegetables</a:t>
            </a:r>
          </a:p>
          <a:p>
            <a:r>
              <a:rPr lang="en-US" sz="3200"/>
              <a:t>Optional for all grades</a:t>
            </a:r>
          </a:p>
        </p:txBody>
      </p:sp>
      <p:pic>
        <p:nvPicPr>
          <p:cNvPr id="5" name="Content Placeholder 4" descr="A poster with text and images&#10;&#10;Description automatically generated">
            <a:extLst>
              <a:ext uri="{FF2B5EF4-FFF2-40B4-BE49-F238E27FC236}">
                <a16:creationId xmlns:a16="http://schemas.microsoft.com/office/drawing/2014/main" id="{DE139DFE-923D-DCE6-7C98-CC862936C30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62379" y="1253331"/>
            <a:ext cx="3353641" cy="4351338"/>
          </a:xfrm>
          <a:prstGeom prst="rect">
            <a:avLst/>
          </a:prstGeom>
        </p:spPr>
      </p:pic>
    </p:spTree>
    <p:extLst>
      <p:ext uri="{BB962C8B-B14F-4D97-AF65-F5344CB8AC3E}">
        <p14:creationId xmlns:p14="http://schemas.microsoft.com/office/powerpoint/2010/main" val="33059060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F3385-262D-7889-74B8-29C530A86A91}"/>
              </a:ext>
            </a:extLst>
          </p:cNvPr>
          <p:cNvSpPr>
            <a:spLocks noGrp="1"/>
          </p:cNvSpPr>
          <p:nvPr>
            <p:ph type="title"/>
          </p:nvPr>
        </p:nvSpPr>
        <p:spPr/>
        <p:txBody>
          <a:bodyPr/>
          <a:lstStyle/>
          <a:p>
            <a:r>
              <a:rPr lang="en-US"/>
              <a:t>OVS Breakfast Choices</a:t>
            </a:r>
          </a:p>
        </p:txBody>
      </p:sp>
      <p:sp>
        <p:nvSpPr>
          <p:cNvPr id="3" name="Content Placeholder 2">
            <a:extLst>
              <a:ext uri="{FF2B5EF4-FFF2-40B4-BE49-F238E27FC236}">
                <a16:creationId xmlns:a16="http://schemas.microsoft.com/office/drawing/2014/main" id="{7A914663-0FBB-E39D-5DFE-E3B4F15E2889}"/>
              </a:ext>
            </a:extLst>
          </p:cNvPr>
          <p:cNvSpPr>
            <a:spLocks noGrp="1"/>
          </p:cNvSpPr>
          <p:nvPr>
            <p:ph sz="half" idx="1"/>
          </p:nvPr>
        </p:nvSpPr>
        <p:spPr/>
        <p:txBody>
          <a:bodyPr>
            <a:normAutofit/>
          </a:bodyPr>
          <a:lstStyle/>
          <a:p>
            <a:r>
              <a:rPr lang="en-US" sz="3200"/>
              <a:t>Student selects 3+ items</a:t>
            </a:r>
          </a:p>
          <a:p>
            <a:r>
              <a:rPr lang="en-US" sz="3200"/>
              <a:t>½ cup fruits and/or vegetables mandatory</a:t>
            </a:r>
          </a:p>
          <a:p>
            <a:r>
              <a:rPr lang="en-US" sz="3200"/>
              <a:t>Menu planner defines offerings</a:t>
            </a:r>
          </a:p>
          <a:p>
            <a:r>
              <a:rPr lang="en-US" sz="3200"/>
              <a:t>Cashier ensures compliance</a:t>
            </a:r>
          </a:p>
        </p:txBody>
      </p:sp>
      <p:pic>
        <p:nvPicPr>
          <p:cNvPr id="6" name="Content Placeholder 5" descr="A young child at a cafeteria&#10;&#10;Description automatically generated with medium confidence">
            <a:extLst>
              <a:ext uri="{FF2B5EF4-FFF2-40B4-BE49-F238E27FC236}">
                <a16:creationId xmlns:a16="http://schemas.microsoft.com/office/drawing/2014/main" id="{F092CFE3-B9E0-3C0C-D4BC-2EF0020D58E7}"/>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096000" y="1825625"/>
            <a:ext cx="5181600" cy="3308753"/>
          </a:xfrm>
        </p:spPr>
      </p:pic>
    </p:spTree>
    <p:extLst>
      <p:ext uri="{BB962C8B-B14F-4D97-AF65-F5344CB8AC3E}">
        <p14:creationId xmlns:p14="http://schemas.microsoft.com/office/powerpoint/2010/main" val="3983304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E700B7-B714-0466-3A40-126BF50DD4E5}"/>
              </a:ext>
            </a:extLst>
          </p:cNvPr>
          <p:cNvSpPr>
            <a:spLocks noGrp="1"/>
          </p:cNvSpPr>
          <p:nvPr>
            <p:ph type="title"/>
          </p:nvPr>
        </p:nvSpPr>
        <p:spPr/>
        <p:txBody>
          <a:bodyPr/>
          <a:lstStyle/>
          <a:p>
            <a:r>
              <a:rPr lang="en-US"/>
              <a:t>Key Terms</a:t>
            </a:r>
          </a:p>
        </p:txBody>
      </p:sp>
      <p:pic>
        <p:nvPicPr>
          <p:cNvPr id="3" name="Content Placeholder 2" descr="A close-up of a menu">
            <a:extLst>
              <a:ext uri="{FF2B5EF4-FFF2-40B4-BE49-F238E27FC236}">
                <a16:creationId xmlns:a16="http://schemas.microsoft.com/office/drawing/2014/main" id="{C65CFF38-3102-D73E-0064-4CAEF73D48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47950" y="1825625"/>
            <a:ext cx="3696099" cy="4351338"/>
          </a:xfrm>
        </p:spPr>
      </p:pic>
    </p:spTree>
    <p:extLst>
      <p:ext uri="{BB962C8B-B14F-4D97-AF65-F5344CB8AC3E}">
        <p14:creationId xmlns:p14="http://schemas.microsoft.com/office/powerpoint/2010/main" val="8029968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891B0-E135-C630-0A8C-D80B014FD029}"/>
              </a:ext>
            </a:extLst>
          </p:cNvPr>
          <p:cNvSpPr>
            <a:spLocks noGrp="1"/>
          </p:cNvSpPr>
          <p:nvPr>
            <p:ph type="title"/>
          </p:nvPr>
        </p:nvSpPr>
        <p:spPr/>
        <p:txBody>
          <a:bodyPr/>
          <a:lstStyle/>
          <a:p>
            <a:r>
              <a:rPr lang="en-US"/>
              <a:t>Food Items</a:t>
            </a:r>
          </a:p>
        </p:txBody>
      </p:sp>
      <p:sp>
        <p:nvSpPr>
          <p:cNvPr id="3" name="Content Placeholder 2">
            <a:extLst>
              <a:ext uri="{FF2B5EF4-FFF2-40B4-BE49-F238E27FC236}">
                <a16:creationId xmlns:a16="http://schemas.microsoft.com/office/drawing/2014/main" id="{D68617F2-EC10-1C54-90D5-CD4D0891E0F7}"/>
              </a:ext>
            </a:extLst>
          </p:cNvPr>
          <p:cNvSpPr>
            <a:spLocks noGrp="1"/>
          </p:cNvSpPr>
          <p:nvPr>
            <p:ph sz="half" idx="1"/>
          </p:nvPr>
        </p:nvSpPr>
        <p:spPr/>
        <p:txBody>
          <a:bodyPr>
            <a:normAutofit/>
          </a:bodyPr>
          <a:lstStyle/>
          <a:p>
            <a:r>
              <a:rPr lang="en-US" sz="3200"/>
              <a:t>Defines specific food choices</a:t>
            </a:r>
          </a:p>
          <a:p>
            <a:r>
              <a:rPr lang="en-US" sz="3200"/>
              <a:t>Includes multiple component choices</a:t>
            </a:r>
          </a:p>
          <a:p>
            <a:r>
              <a:rPr lang="en-US" sz="3200"/>
              <a:t>Minimum quantities required</a:t>
            </a:r>
          </a:p>
          <a:p>
            <a:r>
              <a:rPr lang="en-US" sz="3200"/>
              <a:t>Example: variety in fruits</a:t>
            </a:r>
          </a:p>
        </p:txBody>
      </p:sp>
      <p:pic>
        <p:nvPicPr>
          <p:cNvPr id="8" name="Content Placeholder 7" descr="A bowl of fruit and sauce">
            <a:extLst>
              <a:ext uri="{FF2B5EF4-FFF2-40B4-BE49-F238E27FC236}">
                <a16:creationId xmlns:a16="http://schemas.microsoft.com/office/drawing/2014/main" id="{9DA3D254-0002-C496-4F82-D33A2D33C3E9}"/>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587331" y="1825625"/>
            <a:ext cx="4351338" cy="4351338"/>
          </a:xfrm>
        </p:spPr>
      </p:pic>
    </p:spTree>
    <p:extLst>
      <p:ext uri="{BB962C8B-B14F-4D97-AF65-F5344CB8AC3E}">
        <p14:creationId xmlns:p14="http://schemas.microsoft.com/office/powerpoint/2010/main" val="11966047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DE427-08AC-00E7-8FC4-71ADAA2A8CCE}"/>
              </a:ext>
            </a:extLst>
          </p:cNvPr>
          <p:cNvSpPr>
            <a:spLocks noGrp="1"/>
          </p:cNvSpPr>
          <p:nvPr>
            <p:ph type="title"/>
          </p:nvPr>
        </p:nvSpPr>
        <p:spPr/>
        <p:txBody>
          <a:bodyPr/>
          <a:lstStyle/>
          <a:p>
            <a:r>
              <a:rPr lang="en-US"/>
              <a:t>Combination Foods</a:t>
            </a:r>
          </a:p>
        </p:txBody>
      </p:sp>
      <p:sp>
        <p:nvSpPr>
          <p:cNvPr id="3" name="Content Placeholder 2">
            <a:extLst>
              <a:ext uri="{FF2B5EF4-FFF2-40B4-BE49-F238E27FC236}">
                <a16:creationId xmlns:a16="http://schemas.microsoft.com/office/drawing/2014/main" id="{06AFCBAB-D679-66FB-A6AD-7DAD39F8A5E2}"/>
              </a:ext>
            </a:extLst>
          </p:cNvPr>
          <p:cNvSpPr>
            <a:spLocks noGrp="1"/>
          </p:cNvSpPr>
          <p:nvPr>
            <p:ph sz="half" idx="1"/>
          </p:nvPr>
        </p:nvSpPr>
        <p:spPr/>
        <p:txBody>
          <a:bodyPr>
            <a:normAutofit/>
          </a:bodyPr>
          <a:lstStyle/>
          <a:p>
            <a:r>
              <a:rPr lang="en-US" sz="3200"/>
              <a:t>Combination items offered</a:t>
            </a:r>
          </a:p>
          <a:p>
            <a:r>
              <a:rPr lang="en-US" sz="3200"/>
              <a:t>Items cannot be separated</a:t>
            </a:r>
          </a:p>
          <a:p>
            <a:r>
              <a:rPr lang="en-US" sz="3200"/>
              <a:t>Yogurt parfait and breakfast burrito</a:t>
            </a:r>
          </a:p>
        </p:txBody>
      </p:sp>
      <p:pic>
        <p:nvPicPr>
          <p:cNvPr id="6" name="Content Placeholder 5" descr="A group of glasses of fruit and yogurt">
            <a:extLst>
              <a:ext uri="{FF2B5EF4-FFF2-40B4-BE49-F238E27FC236}">
                <a16:creationId xmlns:a16="http://schemas.microsoft.com/office/drawing/2014/main" id="{4FEE08F7-A5A4-D316-2D1B-DF4763670709}"/>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749377" y="1374212"/>
            <a:ext cx="4351338" cy="4351338"/>
          </a:xfrm>
        </p:spPr>
      </p:pic>
    </p:spTree>
    <p:extLst>
      <p:ext uri="{BB962C8B-B14F-4D97-AF65-F5344CB8AC3E}">
        <p14:creationId xmlns:p14="http://schemas.microsoft.com/office/powerpoint/2010/main" val="21856650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E413-333C-1C8E-7657-503D1A56E043}"/>
              </a:ext>
            </a:extLst>
          </p:cNvPr>
          <p:cNvSpPr>
            <a:spLocks noGrp="1"/>
          </p:cNvSpPr>
          <p:nvPr>
            <p:ph type="title"/>
          </p:nvPr>
        </p:nvSpPr>
        <p:spPr/>
        <p:txBody>
          <a:bodyPr/>
          <a:lstStyle/>
          <a:p>
            <a:r>
              <a:rPr lang="en-US"/>
              <a:t>Smoothies</a:t>
            </a:r>
          </a:p>
        </p:txBody>
      </p:sp>
      <p:sp>
        <p:nvSpPr>
          <p:cNvPr id="3" name="Content Placeholder 2">
            <a:extLst>
              <a:ext uri="{FF2B5EF4-FFF2-40B4-BE49-F238E27FC236}">
                <a16:creationId xmlns:a16="http://schemas.microsoft.com/office/drawing/2014/main" id="{9AAF58EE-2795-1FBE-3FEE-CA2862AAD5C4}"/>
              </a:ext>
            </a:extLst>
          </p:cNvPr>
          <p:cNvSpPr>
            <a:spLocks noGrp="1"/>
          </p:cNvSpPr>
          <p:nvPr>
            <p:ph sz="half" idx="1"/>
          </p:nvPr>
        </p:nvSpPr>
        <p:spPr/>
        <p:txBody>
          <a:bodyPr vert="horz" lIns="91440" tIns="45720" rIns="91440" bIns="45720" rtlCol="0" anchor="t">
            <a:normAutofit fontScale="92500" lnSpcReduction="20000"/>
          </a:bodyPr>
          <a:lstStyle/>
          <a:p>
            <a:r>
              <a:rPr lang="en-US" sz="3200"/>
              <a:t>May be offered at breakfast</a:t>
            </a:r>
          </a:p>
          <a:p>
            <a:r>
              <a:rPr lang="en-US" sz="3200"/>
              <a:t>Ingredients may include milk, fruits, vegetables, or yogurt that credit toward meal components</a:t>
            </a:r>
          </a:p>
          <a:p>
            <a:r>
              <a:rPr lang="en-US" sz="3200"/>
              <a:t>May meet the OVS 1/2 cup fruit requirement</a:t>
            </a:r>
          </a:p>
          <a:p>
            <a:r>
              <a:rPr lang="en-US" sz="3200"/>
              <a:t>May be considered more than one food item if serving contains minimum amounts</a:t>
            </a:r>
          </a:p>
        </p:txBody>
      </p:sp>
      <p:pic>
        <p:nvPicPr>
          <p:cNvPr id="6" name="Content Placeholder 5" descr="A group of young people in a hallway">
            <a:extLst>
              <a:ext uri="{FF2B5EF4-FFF2-40B4-BE49-F238E27FC236}">
                <a16:creationId xmlns:a16="http://schemas.microsoft.com/office/drawing/2014/main" id="{6609A6DC-B7EA-35AA-F156-54551A0C0583}"/>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72202" y="1701800"/>
            <a:ext cx="5181600" cy="3454400"/>
          </a:xfrm>
        </p:spPr>
      </p:pic>
    </p:spTree>
    <p:extLst>
      <p:ext uri="{BB962C8B-B14F-4D97-AF65-F5344CB8AC3E}">
        <p14:creationId xmlns:p14="http://schemas.microsoft.com/office/powerpoint/2010/main" val="19237132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E052E-CCB9-7FCB-52DC-9992178C5102}"/>
              </a:ext>
            </a:extLst>
          </p:cNvPr>
          <p:cNvSpPr>
            <a:spLocks noGrp="1"/>
          </p:cNvSpPr>
          <p:nvPr>
            <p:ph type="title"/>
          </p:nvPr>
        </p:nvSpPr>
        <p:spPr/>
        <p:txBody>
          <a:bodyPr/>
          <a:lstStyle/>
          <a:p>
            <a:r>
              <a:rPr lang="en-US"/>
              <a:t>Recognize an OVS Reimbursable Meal at Breakfast</a:t>
            </a:r>
          </a:p>
        </p:txBody>
      </p:sp>
      <p:pic>
        <p:nvPicPr>
          <p:cNvPr id="5" name="Content Placeholder 11" descr="activity time">
            <a:extLst>
              <a:ext uri="{FF2B5EF4-FFF2-40B4-BE49-F238E27FC236}">
                <a16:creationId xmlns:a16="http://schemas.microsoft.com/office/drawing/2014/main" id="{00C35E51-80B4-F5AE-2090-D5757874AC0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201236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C38B8-70BB-4B3D-1F26-FF6D2F040653}"/>
              </a:ext>
            </a:extLst>
          </p:cNvPr>
          <p:cNvSpPr>
            <a:spLocks noGrp="1"/>
          </p:cNvSpPr>
          <p:nvPr>
            <p:ph type="title"/>
          </p:nvPr>
        </p:nvSpPr>
        <p:spPr>
          <a:xfrm>
            <a:off x="838200" y="365125"/>
            <a:ext cx="10495547" cy="1345615"/>
          </a:xfrm>
        </p:spPr>
        <p:txBody>
          <a:bodyPr/>
          <a:lstStyle/>
          <a:p>
            <a:r>
              <a:rPr lang="en-US"/>
              <a:t>Recognize an OVS Reimbursable Meal at Breakfast—Answers</a:t>
            </a:r>
          </a:p>
        </p:txBody>
      </p:sp>
      <p:pic>
        <p:nvPicPr>
          <p:cNvPr id="6" name="Content Placeholder 11" descr="activity time">
            <a:extLst>
              <a:ext uri="{FF2B5EF4-FFF2-40B4-BE49-F238E27FC236}">
                <a16:creationId xmlns:a16="http://schemas.microsoft.com/office/drawing/2014/main" id="{EF31A2D5-DEDC-C78F-202F-61AF8D3EDB7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24517386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AF2F9-056D-96E8-CBEC-A4C639825952}"/>
              </a:ext>
            </a:extLst>
          </p:cNvPr>
          <p:cNvSpPr>
            <a:spLocks noGrp="1"/>
          </p:cNvSpPr>
          <p:nvPr>
            <p:ph type="title"/>
          </p:nvPr>
        </p:nvSpPr>
        <p:spPr/>
        <p:txBody>
          <a:bodyPr/>
          <a:lstStyle/>
          <a:p>
            <a:r>
              <a:rPr lang="en-US"/>
              <a:t>SBP Meal—Photo 1</a:t>
            </a:r>
          </a:p>
        </p:txBody>
      </p:sp>
      <p:sp>
        <p:nvSpPr>
          <p:cNvPr id="4" name="Content Placeholder 3">
            <a:extLst>
              <a:ext uri="{FF2B5EF4-FFF2-40B4-BE49-F238E27FC236}">
                <a16:creationId xmlns:a16="http://schemas.microsoft.com/office/drawing/2014/main" id="{B251FE14-5528-1A50-C525-4B56C2E0582D}"/>
              </a:ext>
            </a:extLst>
          </p:cNvPr>
          <p:cNvSpPr>
            <a:spLocks noGrp="1"/>
          </p:cNvSpPr>
          <p:nvPr>
            <p:ph sz="half" idx="2"/>
          </p:nvPr>
        </p:nvSpPr>
        <p:spPr/>
        <p:txBody>
          <a:bodyPr/>
          <a:lstStyle/>
          <a:p>
            <a:pPr marL="0" indent="0">
              <a:buNone/>
            </a:pPr>
            <a:r>
              <a:rPr lang="en-US" dirty="0"/>
              <a:t>Breakfast Potatoes (1 food item each ½ cup serving</a:t>
            </a:r>
          </a:p>
          <a:p>
            <a:r>
              <a:rPr lang="en-US" dirty="0"/>
              <a:t>2–½ cup of combined fruits/vegetables</a:t>
            </a:r>
          </a:p>
          <a:p>
            <a:pPr marL="0" indent="0">
              <a:buNone/>
            </a:pPr>
            <a:r>
              <a:rPr lang="en-US" dirty="0"/>
              <a:t>Banana (1 food item)</a:t>
            </a:r>
          </a:p>
          <a:p>
            <a:r>
              <a:rPr lang="en-US" dirty="0"/>
              <a:t>½ cup of fruits</a:t>
            </a:r>
          </a:p>
        </p:txBody>
      </p:sp>
      <p:sp>
        <p:nvSpPr>
          <p:cNvPr id="3" name="Rectangle 2">
            <a:extLst>
              <a:ext uri="{FF2B5EF4-FFF2-40B4-BE49-F238E27FC236}">
                <a16:creationId xmlns:a16="http://schemas.microsoft.com/office/drawing/2014/main" id="{F75711AF-DB11-9A03-A548-5413C32B0F14}"/>
              </a:ext>
            </a:extLst>
          </p:cNvPr>
          <p:cNvSpPr/>
          <p:nvPr/>
        </p:nvSpPr>
        <p:spPr>
          <a:xfrm>
            <a:off x="1582272" y="4479636"/>
            <a:ext cx="3525437" cy="5769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endParaRPr>
          </a:p>
        </p:txBody>
      </p:sp>
      <p:pic>
        <p:nvPicPr>
          <p:cNvPr id="9" name="Content Placeholder 8" descr="Breakfast Potatoes (1 food item each ½ cup serving&#10;2–½ cup of combined fruits/vegetables&#10;Banana (1 food item)&#10;½ cup of fruits&#10;">
            <a:extLst>
              <a:ext uri="{FF2B5EF4-FFF2-40B4-BE49-F238E27FC236}">
                <a16:creationId xmlns:a16="http://schemas.microsoft.com/office/drawing/2014/main" id="{081BB36D-C379-58BE-7104-5B7412C71477}"/>
              </a:ext>
            </a:extLst>
          </p:cNvPr>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8200" y="2270835"/>
            <a:ext cx="5181600" cy="3460917"/>
          </a:xfrm>
        </p:spPr>
      </p:pic>
    </p:spTree>
    <p:extLst>
      <p:ext uri="{BB962C8B-B14F-4D97-AF65-F5344CB8AC3E}">
        <p14:creationId xmlns:p14="http://schemas.microsoft.com/office/powerpoint/2010/main" val="418850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6D655-AE05-5EAA-FD19-6B04570B19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DBF512-5577-5B11-87AC-621EA6FB56D3}"/>
              </a:ext>
            </a:extLst>
          </p:cNvPr>
          <p:cNvSpPr>
            <a:spLocks noGrp="1"/>
          </p:cNvSpPr>
          <p:nvPr>
            <p:ph type="title"/>
          </p:nvPr>
        </p:nvSpPr>
        <p:spPr/>
        <p:txBody>
          <a:bodyPr/>
          <a:lstStyle/>
          <a:p>
            <a:r>
              <a:rPr lang="en-US" dirty="0"/>
              <a:t>SBP Meal—Photo 1: MEAL!!</a:t>
            </a:r>
          </a:p>
        </p:txBody>
      </p:sp>
      <p:sp>
        <p:nvSpPr>
          <p:cNvPr id="3" name="Rectangle 2">
            <a:extLst>
              <a:ext uri="{FF2B5EF4-FFF2-40B4-BE49-F238E27FC236}">
                <a16:creationId xmlns:a16="http://schemas.microsoft.com/office/drawing/2014/main" id="{2AC6D999-B948-2558-978D-DE04573A3960}"/>
              </a:ext>
            </a:extLst>
          </p:cNvPr>
          <p:cNvSpPr/>
          <p:nvPr/>
        </p:nvSpPr>
        <p:spPr>
          <a:xfrm>
            <a:off x="1582272" y="4479636"/>
            <a:ext cx="3525437" cy="5769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endParaRPr>
          </a:p>
        </p:txBody>
      </p:sp>
      <p:pic>
        <p:nvPicPr>
          <p:cNvPr id="9" name="Content Placeholder 8" descr="Breakfast Potatoes (1 food item each ½ cup serving&#10;2–½ cup of combined fruits/vegetables&#10;Banana (1 food item)&#10;½ cup of fruits&#10;">
            <a:extLst>
              <a:ext uri="{FF2B5EF4-FFF2-40B4-BE49-F238E27FC236}">
                <a16:creationId xmlns:a16="http://schemas.microsoft.com/office/drawing/2014/main" id="{F76B28CC-90FD-9F47-ABCF-1EFD8F30A018}"/>
              </a:ext>
            </a:extLst>
          </p:cNvPr>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8200" y="2270835"/>
            <a:ext cx="5181600" cy="3460917"/>
          </a:xfrm>
        </p:spPr>
      </p:pic>
    </p:spTree>
    <p:extLst>
      <p:ext uri="{BB962C8B-B14F-4D97-AF65-F5344CB8AC3E}">
        <p14:creationId xmlns:p14="http://schemas.microsoft.com/office/powerpoint/2010/main" val="19400577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AF631-4AC3-647E-9206-8429D0425B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8C6C69-E1AD-7BF5-D11C-D3544D505103}"/>
              </a:ext>
            </a:extLst>
          </p:cNvPr>
          <p:cNvSpPr>
            <a:spLocks noGrp="1"/>
          </p:cNvSpPr>
          <p:nvPr>
            <p:ph type="title"/>
          </p:nvPr>
        </p:nvSpPr>
        <p:spPr/>
        <p:txBody>
          <a:bodyPr/>
          <a:lstStyle/>
          <a:p>
            <a:r>
              <a:rPr lang="en-US"/>
              <a:t>SBP Meal—Photo 2</a:t>
            </a:r>
          </a:p>
        </p:txBody>
      </p:sp>
      <p:sp>
        <p:nvSpPr>
          <p:cNvPr id="3" name="Content Placeholder 2" descr="Breakfast Vegetable Quesadilla (2 food items)&#10;½ cup of combined fruits/vegetables&#10;2.5 oz eq combined grains and meats/meat alternates&#10;">
            <a:extLst>
              <a:ext uri="{FF2B5EF4-FFF2-40B4-BE49-F238E27FC236}">
                <a16:creationId xmlns:a16="http://schemas.microsoft.com/office/drawing/2014/main" id="{D9965D39-BF69-2AD3-95E8-14E9375A0D91}"/>
              </a:ext>
            </a:extLst>
          </p:cNvPr>
          <p:cNvSpPr>
            <a:spLocks noGrp="1"/>
          </p:cNvSpPr>
          <p:nvPr>
            <p:ph sz="half" idx="2"/>
          </p:nvPr>
        </p:nvSpPr>
        <p:spPr/>
        <p:txBody>
          <a:bodyPr/>
          <a:lstStyle/>
          <a:p>
            <a:pPr marL="0" indent="0">
              <a:buNone/>
            </a:pPr>
            <a:r>
              <a:rPr lang="en-US" dirty="0"/>
              <a:t>Breakfast Vegetable Quesadilla (2 food items)</a:t>
            </a:r>
          </a:p>
          <a:p>
            <a:r>
              <a:rPr lang="en-US" dirty="0"/>
              <a:t>½ cup of combined fruits/vegetables</a:t>
            </a:r>
          </a:p>
          <a:p>
            <a:r>
              <a:rPr lang="en-US" dirty="0"/>
              <a:t>2.5 oz eq combined grains and meats/meat alternates</a:t>
            </a:r>
          </a:p>
        </p:txBody>
      </p:sp>
      <p:pic>
        <p:nvPicPr>
          <p:cNvPr id="8" name="Content Placeholder 7" descr="A red tray with food on it&#10;&#10;AI-generated content may be incorrect.">
            <a:extLst>
              <a:ext uri="{FF2B5EF4-FFF2-40B4-BE49-F238E27FC236}">
                <a16:creationId xmlns:a16="http://schemas.microsoft.com/office/drawing/2014/main" id="{E18E72ED-BF9E-DC1B-D8DC-786054AE6A76}"/>
              </a:ext>
            </a:extLst>
          </p:cNvPr>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8200" y="2270835"/>
            <a:ext cx="5181600" cy="3460917"/>
          </a:xfrm>
        </p:spPr>
      </p:pic>
    </p:spTree>
    <p:extLst>
      <p:ext uri="{BB962C8B-B14F-4D97-AF65-F5344CB8AC3E}">
        <p14:creationId xmlns:p14="http://schemas.microsoft.com/office/powerpoint/2010/main" val="14648155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63588-E09D-3692-E654-CF372ECBDA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82E8C9-42DF-F158-4BD4-0780A1BF9634}"/>
              </a:ext>
            </a:extLst>
          </p:cNvPr>
          <p:cNvSpPr>
            <a:spLocks noGrp="1"/>
          </p:cNvSpPr>
          <p:nvPr>
            <p:ph type="title"/>
          </p:nvPr>
        </p:nvSpPr>
        <p:spPr/>
        <p:txBody>
          <a:bodyPr/>
          <a:lstStyle/>
          <a:p>
            <a:r>
              <a:rPr lang="en-US" dirty="0"/>
              <a:t>SBP Meal—Photo 2: NO MEAL!</a:t>
            </a:r>
          </a:p>
        </p:txBody>
      </p:sp>
      <p:sp>
        <p:nvSpPr>
          <p:cNvPr id="3" name="Content Placeholder 2" descr="Breakfast Vegetable Quesadilla (2 food items)&#10;½ cup of combined fruits/vegetables&#10;2.5 oz eq combined grains and meats/meat alternates&#10;">
            <a:extLst>
              <a:ext uri="{FF2B5EF4-FFF2-40B4-BE49-F238E27FC236}">
                <a16:creationId xmlns:a16="http://schemas.microsoft.com/office/drawing/2014/main" id="{E7F32347-2D48-384C-4C5C-AE8B2308767F}"/>
              </a:ext>
            </a:extLst>
          </p:cNvPr>
          <p:cNvSpPr>
            <a:spLocks noGrp="1"/>
          </p:cNvSpPr>
          <p:nvPr>
            <p:ph sz="half" idx="2"/>
          </p:nvPr>
        </p:nvSpPr>
        <p:spPr/>
        <p:txBody>
          <a:bodyPr>
            <a:normAutofit fontScale="62500" lnSpcReduction="20000"/>
          </a:bodyPr>
          <a:lstStyle/>
          <a:p>
            <a:pPr marL="0" indent="0">
              <a:buNone/>
            </a:pPr>
            <a:r>
              <a:rPr lang="en-US" dirty="0"/>
              <a:t>The breakfast vegetable quesadilla does contain the required ½ cup of F/V, but it is only 2 food items, and 3 food items are needed for a reimbursable breakfast. While the breakfast vegetable quesadilla is a single menu item, it is being counted as two food items for OVS because it contains a full serving of two meal components: the fruits component and the combined grains and meats/meat alternates component. As a reminder, menu planners have the flexibility to determine how to count food items at breakfast when planning menus. When combination foods, such as this quesadilla, are offered at breakfast, it is important to communicate how many food items are in the combination food and what additional food items a student needs to select for a reimbursable meal. In this scenario, the student could select fruit, potatoes, or milk for a reimbursable meal.</a:t>
            </a:r>
          </a:p>
        </p:txBody>
      </p:sp>
      <p:pic>
        <p:nvPicPr>
          <p:cNvPr id="8" name="Content Placeholder 7" descr="A red tray with food on it&#10;&#10;AI-generated content may be incorrect.">
            <a:extLst>
              <a:ext uri="{FF2B5EF4-FFF2-40B4-BE49-F238E27FC236}">
                <a16:creationId xmlns:a16="http://schemas.microsoft.com/office/drawing/2014/main" id="{5E271FA4-7462-E5FD-E043-67CB8B75A1A4}"/>
              </a:ext>
            </a:extLst>
          </p:cNvPr>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8200" y="2270835"/>
            <a:ext cx="5181600" cy="3460917"/>
          </a:xfrm>
        </p:spPr>
      </p:pic>
    </p:spTree>
    <p:extLst>
      <p:ext uri="{BB962C8B-B14F-4D97-AF65-F5344CB8AC3E}">
        <p14:creationId xmlns:p14="http://schemas.microsoft.com/office/powerpoint/2010/main" val="31582622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FD40C-2308-34DF-87C0-3342966ABF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6BDC1D-53B3-5FB4-F21F-386D6431EA1F}"/>
              </a:ext>
            </a:extLst>
          </p:cNvPr>
          <p:cNvSpPr>
            <a:spLocks noGrp="1"/>
          </p:cNvSpPr>
          <p:nvPr>
            <p:ph type="title"/>
          </p:nvPr>
        </p:nvSpPr>
        <p:spPr/>
        <p:txBody>
          <a:bodyPr/>
          <a:lstStyle/>
          <a:p>
            <a:r>
              <a:rPr lang="en-US"/>
              <a:t>SBP Meal—Photo 3</a:t>
            </a:r>
          </a:p>
        </p:txBody>
      </p:sp>
      <p:sp>
        <p:nvSpPr>
          <p:cNvPr id="3" name="Content Placeholder 2">
            <a:extLst>
              <a:ext uri="{FF2B5EF4-FFF2-40B4-BE49-F238E27FC236}">
                <a16:creationId xmlns:a16="http://schemas.microsoft.com/office/drawing/2014/main" id="{60CCF764-B0C9-9052-7F54-408188AC46B7}"/>
              </a:ext>
            </a:extLst>
          </p:cNvPr>
          <p:cNvSpPr>
            <a:spLocks noGrp="1"/>
          </p:cNvSpPr>
          <p:nvPr>
            <p:ph sz="half" idx="2"/>
          </p:nvPr>
        </p:nvSpPr>
        <p:spPr/>
        <p:txBody>
          <a:bodyPr/>
          <a:lstStyle/>
          <a:p>
            <a:pPr marL="0" indent="0">
              <a:buNone/>
            </a:pPr>
            <a:r>
              <a:rPr lang="en-US" dirty="0"/>
              <a:t>Whole Grain Bagel (2 food items)</a:t>
            </a:r>
          </a:p>
          <a:p>
            <a:r>
              <a:rPr lang="en-US" dirty="0"/>
              <a:t>2 oz eq combined grains and meats/meat alternates</a:t>
            </a:r>
          </a:p>
          <a:p>
            <a:pPr marL="0" indent="0">
              <a:buNone/>
            </a:pPr>
            <a:r>
              <a:rPr lang="en-US" dirty="0"/>
              <a:t>Milk (1 food item)</a:t>
            </a:r>
          </a:p>
          <a:p>
            <a:r>
              <a:rPr lang="en-US" dirty="0"/>
              <a:t>1 cup of milk</a:t>
            </a:r>
          </a:p>
        </p:txBody>
      </p:sp>
      <p:pic>
        <p:nvPicPr>
          <p:cNvPr id="8" name="Content Placeholder 7" descr="Whole Grain Bagel (2 food items)&#10;2 oz eq combined grains and meats/meat alternates&#10;Milk (1 food item)&#10;1 cup of milk&#10;">
            <a:extLst>
              <a:ext uri="{FF2B5EF4-FFF2-40B4-BE49-F238E27FC236}">
                <a16:creationId xmlns:a16="http://schemas.microsoft.com/office/drawing/2014/main" id="{116F55B8-B99D-BBE0-6A77-F5A455887C31}"/>
              </a:ext>
            </a:extLst>
          </p:cNvPr>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backgroundRemoval t="9976" b="90065" l="9981" r="89992">
                        <a14:foregroundMark x1="12004" y1="83239" x2="20852" y2="90630"/>
                        <a14:foregroundMark x1="20852" y1="90630" x2="31346" y2="90630"/>
                        <a14:foregroundMark x1="31346" y1="90630" x2="40896" y2="90226"/>
                        <a14:foregroundMark x1="40896" y1="90226" x2="74427" y2="90872"/>
                        <a14:foregroundMark x1="74427" y1="90872" x2="84300" y2="90065"/>
                        <a14:foregroundMark x1="84300" y1="90065" x2="86134" y2="87561"/>
                      </a14:backgroundRemoval>
                    </a14:imgEffect>
                  </a14:imgLayer>
                </a14:imgProps>
              </a:ext>
              <a:ext uri="{28A0092B-C50C-407E-A947-70E740481C1C}">
                <a14:useLocalDpi xmlns:a14="http://schemas.microsoft.com/office/drawing/2010/main" val="0"/>
              </a:ext>
            </a:extLst>
          </a:blip>
          <a:stretch>
            <a:fillRect/>
          </a:stretch>
        </p:blipFill>
        <p:spPr>
          <a:xfrm>
            <a:off x="838200" y="2270835"/>
            <a:ext cx="5181600" cy="3460917"/>
          </a:xfrm>
        </p:spPr>
      </p:pic>
    </p:spTree>
    <p:extLst>
      <p:ext uri="{BB962C8B-B14F-4D97-AF65-F5344CB8AC3E}">
        <p14:creationId xmlns:p14="http://schemas.microsoft.com/office/powerpoint/2010/main" val="1521618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2D583-68FF-5641-1B4E-B9828E633C61}"/>
              </a:ext>
            </a:extLst>
          </p:cNvPr>
          <p:cNvSpPr>
            <a:spLocks noGrp="1"/>
          </p:cNvSpPr>
          <p:nvPr>
            <p:ph type="title"/>
          </p:nvPr>
        </p:nvSpPr>
        <p:spPr/>
        <p:txBody>
          <a:bodyPr/>
          <a:lstStyle/>
          <a:p>
            <a:r>
              <a:rPr lang="en-US"/>
              <a:t>What Is the Meal Pattern?</a:t>
            </a:r>
          </a:p>
        </p:txBody>
      </p:sp>
      <p:pic>
        <p:nvPicPr>
          <p:cNvPr id="9" name="Content Placeholder 8" descr="USDA NSLP Meal Pattern Chart">
            <a:extLst>
              <a:ext uri="{FF2B5EF4-FFF2-40B4-BE49-F238E27FC236}">
                <a16:creationId xmlns:a16="http://schemas.microsoft.com/office/drawing/2014/main" id="{F27E7496-E2B4-C67C-EE1C-6C7CF273708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913939" y="1825625"/>
            <a:ext cx="3030122" cy="4351338"/>
          </a:xfrm>
          <a:prstGeom prst="rect">
            <a:avLst/>
          </a:prstGeom>
        </p:spPr>
      </p:pic>
      <p:pic>
        <p:nvPicPr>
          <p:cNvPr id="10" name="Content Placeholder 9" descr="USDA SBP Meal Pattern Chart">
            <a:extLst>
              <a:ext uri="{FF2B5EF4-FFF2-40B4-BE49-F238E27FC236}">
                <a16:creationId xmlns:a16="http://schemas.microsoft.com/office/drawing/2014/main" id="{695BEAFC-4153-FCAC-55B2-7CF6D3F44AC4}"/>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182751" y="1825625"/>
            <a:ext cx="3160498" cy="4351338"/>
          </a:xfrm>
          <a:prstGeom prst="rect">
            <a:avLst/>
          </a:prstGeom>
        </p:spPr>
      </p:pic>
    </p:spTree>
    <p:extLst>
      <p:ext uri="{BB962C8B-B14F-4D97-AF65-F5344CB8AC3E}">
        <p14:creationId xmlns:p14="http://schemas.microsoft.com/office/powerpoint/2010/main" val="40487278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F9FD0-161D-D17B-A5E1-A96D714288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CF053F-A797-E6ED-68F2-028C744DF8DE}"/>
              </a:ext>
            </a:extLst>
          </p:cNvPr>
          <p:cNvSpPr>
            <a:spLocks noGrp="1"/>
          </p:cNvSpPr>
          <p:nvPr>
            <p:ph type="title"/>
          </p:nvPr>
        </p:nvSpPr>
        <p:spPr/>
        <p:txBody>
          <a:bodyPr/>
          <a:lstStyle/>
          <a:p>
            <a:r>
              <a:rPr lang="en-US" dirty="0"/>
              <a:t>SBP Meal—Photo 3: NO MEAL!</a:t>
            </a:r>
          </a:p>
        </p:txBody>
      </p:sp>
      <p:sp>
        <p:nvSpPr>
          <p:cNvPr id="3" name="Content Placeholder 2">
            <a:extLst>
              <a:ext uri="{FF2B5EF4-FFF2-40B4-BE49-F238E27FC236}">
                <a16:creationId xmlns:a16="http://schemas.microsoft.com/office/drawing/2014/main" id="{D7AD9B20-B693-A29C-CB12-BEBAD157CD61}"/>
              </a:ext>
            </a:extLst>
          </p:cNvPr>
          <p:cNvSpPr>
            <a:spLocks noGrp="1"/>
          </p:cNvSpPr>
          <p:nvPr>
            <p:ph sz="half" idx="2"/>
          </p:nvPr>
        </p:nvSpPr>
        <p:spPr/>
        <p:txBody>
          <a:bodyPr>
            <a:normAutofit fontScale="77500" lnSpcReduction="20000"/>
          </a:bodyPr>
          <a:lstStyle/>
          <a:p>
            <a:pPr marL="0" indent="0">
              <a:buNone/>
            </a:pPr>
            <a:r>
              <a:rPr lang="en-US" dirty="0"/>
              <a:t>While the student selected 3 food items, they did not select a fruit or vegetable, and as we know by now, a ½ cup of a fruit or vegetable is needed for a reimbursable meal. When large grain items are offered at breakfast, it is important to communicate how many food items the large grain item counts as and what additional food items a student needs to select for a reimbursable meal. In this scenario, if a student selects a bagel, they need to also select an apple for a reimbursable breakfast!</a:t>
            </a:r>
          </a:p>
        </p:txBody>
      </p:sp>
      <p:pic>
        <p:nvPicPr>
          <p:cNvPr id="8" name="Content Placeholder 7" descr="Whole Grain Bagel (2 food items)&#10;2 oz eq combined grains and meats/meat alternates&#10;Milk (1 food item)&#10;1 cup of milk&#10;">
            <a:extLst>
              <a:ext uri="{FF2B5EF4-FFF2-40B4-BE49-F238E27FC236}">
                <a16:creationId xmlns:a16="http://schemas.microsoft.com/office/drawing/2014/main" id="{50E5C81F-4CB7-72C6-0558-452C00BFB060}"/>
              </a:ext>
            </a:extLst>
          </p:cNvPr>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backgroundRemoval t="9976" b="90065" l="9981" r="89992">
                        <a14:foregroundMark x1="12004" y1="83239" x2="20852" y2="90630"/>
                        <a14:foregroundMark x1="20852" y1="90630" x2="31346" y2="90630"/>
                        <a14:foregroundMark x1="31346" y1="90630" x2="40896" y2="90226"/>
                        <a14:foregroundMark x1="40896" y1="90226" x2="74427" y2="90872"/>
                        <a14:foregroundMark x1="74427" y1="90872" x2="84300" y2="90065"/>
                        <a14:foregroundMark x1="84300" y1="90065" x2="86134" y2="87561"/>
                      </a14:backgroundRemoval>
                    </a14:imgEffect>
                  </a14:imgLayer>
                </a14:imgProps>
              </a:ext>
              <a:ext uri="{28A0092B-C50C-407E-A947-70E740481C1C}">
                <a14:useLocalDpi xmlns:a14="http://schemas.microsoft.com/office/drawing/2010/main" val="0"/>
              </a:ext>
            </a:extLst>
          </a:blip>
          <a:stretch>
            <a:fillRect/>
          </a:stretch>
        </p:blipFill>
        <p:spPr>
          <a:xfrm>
            <a:off x="838200" y="2270835"/>
            <a:ext cx="5181600" cy="3460917"/>
          </a:xfrm>
        </p:spPr>
      </p:pic>
    </p:spTree>
    <p:extLst>
      <p:ext uri="{BB962C8B-B14F-4D97-AF65-F5344CB8AC3E}">
        <p14:creationId xmlns:p14="http://schemas.microsoft.com/office/powerpoint/2010/main" val="7310553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4214F-AE1F-F019-ED1C-C80D3AB385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CC231D-D3CF-03F4-BE00-70381097FD6F}"/>
              </a:ext>
            </a:extLst>
          </p:cNvPr>
          <p:cNvSpPr>
            <a:spLocks noGrp="1"/>
          </p:cNvSpPr>
          <p:nvPr>
            <p:ph type="title"/>
          </p:nvPr>
        </p:nvSpPr>
        <p:spPr/>
        <p:txBody>
          <a:bodyPr/>
          <a:lstStyle/>
          <a:p>
            <a:r>
              <a:rPr lang="en-US"/>
              <a:t>SBP Meal—Photo 4</a:t>
            </a:r>
          </a:p>
        </p:txBody>
      </p:sp>
      <p:sp>
        <p:nvSpPr>
          <p:cNvPr id="3" name="Content Placeholder 2">
            <a:extLst>
              <a:ext uri="{FF2B5EF4-FFF2-40B4-BE49-F238E27FC236}">
                <a16:creationId xmlns:a16="http://schemas.microsoft.com/office/drawing/2014/main" id="{4F0772CF-DE76-2709-AD99-21802C0BBFD0}"/>
              </a:ext>
            </a:extLst>
          </p:cNvPr>
          <p:cNvSpPr>
            <a:spLocks noGrp="1"/>
          </p:cNvSpPr>
          <p:nvPr>
            <p:ph sz="half" idx="2"/>
          </p:nvPr>
        </p:nvSpPr>
        <p:spPr/>
        <p:txBody>
          <a:bodyPr/>
          <a:lstStyle/>
          <a:p>
            <a:pPr marL="0" indent="0">
              <a:buNone/>
            </a:pPr>
            <a:r>
              <a:rPr lang="en-US" dirty="0"/>
              <a:t>Hard Boiled Egg (1 food item)</a:t>
            </a:r>
          </a:p>
          <a:p>
            <a:r>
              <a:rPr lang="en-US" dirty="0"/>
              <a:t>1 oz eq combined grains and meats/meat alternates</a:t>
            </a:r>
          </a:p>
          <a:p>
            <a:pPr marL="0" indent="0">
              <a:buNone/>
            </a:pPr>
            <a:r>
              <a:rPr lang="en-US" dirty="0"/>
              <a:t>Apple (1 food item)</a:t>
            </a:r>
          </a:p>
          <a:p>
            <a:r>
              <a:rPr lang="en-US" dirty="0"/>
              <a:t>1 cup of fruits</a:t>
            </a:r>
          </a:p>
          <a:p>
            <a:pPr marL="0" indent="0">
              <a:buNone/>
            </a:pPr>
            <a:r>
              <a:rPr lang="en-US" dirty="0"/>
              <a:t>Milk (1 food item)</a:t>
            </a:r>
          </a:p>
          <a:p>
            <a:r>
              <a:rPr lang="en-US" dirty="0"/>
              <a:t>1 cup of milk</a:t>
            </a:r>
          </a:p>
        </p:txBody>
      </p:sp>
      <p:pic>
        <p:nvPicPr>
          <p:cNvPr id="8" name="Content Placeholder 7" descr="Hard Boiled Egg (1 food item)&#10;1 oz eq combined grains and meats/meat alternates&#10;Apple (1 food item)&#10;1 cup of fruits&#10;Milk (1 food item)&#10;1 cup of milk&#10;">
            <a:extLst>
              <a:ext uri="{FF2B5EF4-FFF2-40B4-BE49-F238E27FC236}">
                <a16:creationId xmlns:a16="http://schemas.microsoft.com/office/drawing/2014/main" id="{A550EB56-9233-FCED-5A81-BB39A3F9D579}"/>
              </a:ext>
            </a:extLst>
          </p:cNvPr>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8200" y="2270835"/>
            <a:ext cx="5181600" cy="3460917"/>
          </a:xfrm>
        </p:spPr>
      </p:pic>
    </p:spTree>
    <p:extLst>
      <p:ext uri="{BB962C8B-B14F-4D97-AF65-F5344CB8AC3E}">
        <p14:creationId xmlns:p14="http://schemas.microsoft.com/office/powerpoint/2010/main" val="19950999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10605-38A3-B668-082F-C6B2DADE16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CF20D3-6B63-8902-8413-A5BD348BF6F3}"/>
              </a:ext>
            </a:extLst>
          </p:cNvPr>
          <p:cNvSpPr>
            <a:spLocks noGrp="1"/>
          </p:cNvSpPr>
          <p:nvPr>
            <p:ph type="title"/>
          </p:nvPr>
        </p:nvSpPr>
        <p:spPr/>
        <p:txBody>
          <a:bodyPr/>
          <a:lstStyle/>
          <a:p>
            <a:r>
              <a:rPr lang="en-US" dirty="0"/>
              <a:t>SBP Meal—Photo 4: MEAL!!</a:t>
            </a:r>
          </a:p>
        </p:txBody>
      </p:sp>
      <p:sp>
        <p:nvSpPr>
          <p:cNvPr id="3" name="Content Placeholder 2">
            <a:extLst>
              <a:ext uri="{FF2B5EF4-FFF2-40B4-BE49-F238E27FC236}">
                <a16:creationId xmlns:a16="http://schemas.microsoft.com/office/drawing/2014/main" id="{C967D6F2-6160-3AEF-931A-253A86959E9E}"/>
              </a:ext>
            </a:extLst>
          </p:cNvPr>
          <p:cNvSpPr>
            <a:spLocks noGrp="1"/>
          </p:cNvSpPr>
          <p:nvPr>
            <p:ph sz="half" idx="2"/>
          </p:nvPr>
        </p:nvSpPr>
        <p:spPr/>
        <p:txBody>
          <a:bodyPr/>
          <a:lstStyle/>
          <a:p>
            <a:pPr marL="0" indent="0">
              <a:buNone/>
            </a:pPr>
            <a:r>
              <a:rPr lang="en-US" dirty="0"/>
              <a:t>Hard Boiled Egg (1 food item)</a:t>
            </a:r>
          </a:p>
          <a:p>
            <a:r>
              <a:rPr lang="en-US" dirty="0"/>
              <a:t>1 oz eq combined grains and meats/meat alternates</a:t>
            </a:r>
          </a:p>
          <a:p>
            <a:pPr marL="0" indent="0">
              <a:buNone/>
            </a:pPr>
            <a:r>
              <a:rPr lang="en-US" dirty="0"/>
              <a:t>Apple (1 food item)</a:t>
            </a:r>
          </a:p>
          <a:p>
            <a:r>
              <a:rPr lang="en-US" dirty="0"/>
              <a:t>1 cup of fruits</a:t>
            </a:r>
          </a:p>
          <a:p>
            <a:pPr marL="0" indent="0">
              <a:buNone/>
            </a:pPr>
            <a:r>
              <a:rPr lang="en-US" dirty="0"/>
              <a:t>Milk (1 food item)</a:t>
            </a:r>
          </a:p>
          <a:p>
            <a:r>
              <a:rPr lang="en-US" dirty="0"/>
              <a:t>1 cup of milk</a:t>
            </a:r>
          </a:p>
        </p:txBody>
      </p:sp>
      <p:pic>
        <p:nvPicPr>
          <p:cNvPr id="8" name="Content Placeholder 7" descr="Hard Boiled Egg (1 food item)&#10;1 oz eq combined grains and meats/meat alternates&#10;Apple (1 food item)&#10;1 cup of fruits&#10;Milk (1 food item)&#10;1 cup of milk&#10;">
            <a:extLst>
              <a:ext uri="{FF2B5EF4-FFF2-40B4-BE49-F238E27FC236}">
                <a16:creationId xmlns:a16="http://schemas.microsoft.com/office/drawing/2014/main" id="{132D647C-7788-D2E4-9BB5-F8348CB5244F}"/>
              </a:ext>
            </a:extLst>
          </p:cNvPr>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8200" y="2270835"/>
            <a:ext cx="5181600" cy="3460917"/>
          </a:xfrm>
        </p:spPr>
      </p:pic>
    </p:spTree>
    <p:extLst>
      <p:ext uri="{BB962C8B-B14F-4D97-AF65-F5344CB8AC3E}">
        <p14:creationId xmlns:p14="http://schemas.microsoft.com/office/powerpoint/2010/main" val="31751637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21C2E-4A47-A52B-D5B6-291656E5D768}"/>
              </a:ext>
            </a:extLst>
          </p:cNvPr>
          <p:cNvSpPr>
            <a:spLocks noGrp="1"/>
          </p:cNvSpPr>
          <p:nvPr>
            <p:ph type="title"/>
          </p:nvPr>
        </p:nvSpPr>
        <p:spPr/>
        <p:txBody>
          <a:bodyPr/>
          <a:lstStyle/>
          <a:p>
            <a:r>
              <a:rPr lang="en-US"/>
              <a:t>OVS Breakfast Wrap Up</a:t>
            </a:r>
          </a:p>
        </p:txBody>
      </p:sp>
      <p:pic>
        <p:nvPicPr>
          <p:cNvPr id="5" name="Content Placeholder 4" descr="A light bulb with arrows around it">
            <a:extLst>
              <a:ext uri="{FF2B5EF4-FFF2-40B4-BE49-F238E27FC236}">
                <a16:creationId xmlns:a16="http://schemas.microsoft.com/office/drawing/2014/main" id="{D1D36363-9EAF-62CE-F651-171AB66F823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33788847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B2CBAA-D750-0FD5-D516-85277E309A06}"/>
              </a:ext>
            </a:extLst>
          </p:cNvPr>
          <p:cNvSpPr>
            <a:spLocks noGrp="1"/>
          </p:cNvSpPr>
          <p:nvPr>
            <p:ph type="title"/>
          </p:nvPr>
        </p:nvSpPr>
        <p:spPr/>
        <p:txBody>
          <a:bodyPr/>
          <a:lstStyle/>
          <a:p>
            <a:r>
              <a:rPr lang="en-US"/>
              <a:t>Training Summary</a:t>
            </a:r>
          </a:p>
        </p:txBody>
      </p:sp>
      <p:sp>
        <p:nvSpPr>
          <p:cNvPr id="5" name="Content Placeholder 4">
            <a:extLst>
              <a:ext uri="{FF2B5EF4-FFF2-40B4-BE49-F238E27FC236}">
                <a16:creationId xmlns:a16="http://schemas.microsoft.com/office/drawing/2014/main" id="{3F9766C4-6E76-06BD-DD49-E5E5A75E7784}"/>
              </a:ext>
            </a:extLst>
          </p:cNvPr>
          <p:cNvSpPr>
            <a:spLocks noGrp="1"/>
          </p:cNvSpPr>
          <p:nvPr>
            <p:ph sz="half" idx="1"/>
          </p:nvPr>
        </p:nvSpPr>
        <p:spPr/>
        <p:txBody>
          <a:bodyPr>
            <a:normAutofit/>
          </a:bodyPr>
          <a:lstStyle/>
          <a:p>
            <a:r>
              <a:rPr lang="en-US" sz="3200"/>
              <a:t>NSLP meal components and OVS requirements</a:t>
            </a:r>
          </a:p>
          <a:p>
            <a:r>
              <a:rPr lang="en-US" sz="3200"/>
              <a:t>SBP meal components and OVS requirements</a:t>
            </a:r>
          </a:p>
          <a:p>
            <a:endParaRPr lang="en-US" sz="3200"/>
          </a:p>
        </p:txBody>
      </p:sp>
      <p:pic>
        <p:nvPicPr>
          <p:cNvPr id="8" name="Content Placeholder 7" descr="A stopwatch with a arrow pointing to the left">
            <a:extLst>
              <a:ext uri="{FF2B5EF4-FFF2-40B4-BE49-F238E27FC236}">
                <a16:creationId xmlns:a16="http://schemas.microsoft.com/office/drawing/2014/main" id="{AB0201B3-F6FA-BF61-E889-F56F02C338D9}"/>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587331" y="1825625"/>
            <a:ext cx="4351338" cy="4351338"/>
          </a:xfrm>
        </p:spPr>
      </p:pic>
    </p:spTree>
    <p:extLst>
      <p:ext uri="{BB962C8B-B14F-4D97-AF65-F5344CB8AC3E}">
        <p14:creationId xmlns:p14="http://schemas.microsoft.com/office/powerpoint/2010/main" val="17137356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E5B50-4559-42DB-C4F2-29D5C28B4056}"/>
              </a:ext>
            </a:extLst>
          </p:cNvPr>
          <p:cNvSpPr>
            <a:spLocks noGrp="1"/>
          </p:cNvSpPr>
          <p:nvPr>
            <p:ph type="title"/>
          </p:nvPr>
        </p:nvSpPr>
        <p:spPr/>
        <p:txBody>
          <a:bodyPr/>
          <a:lstStyle/>
          <a:p>
            <a:r>
              <a:rPr lang="en-US"/>
              <a:t>Questions?</a:t>
            </a:r>
          </a:p>
        </p:txBody>
      </p:sp>
      <p:pic>
        <p:nvPicPr>
          <p:cNvPr id="7" name="Content Placeholder 6" descr="A group of colorful rectangular shapes with question marks">
            <a:extLst>
              <a:ext uri="{FF2B5EF4-FFF2-40B4-BE49-F238E27FC236}">
                <a16:creationId xmlns:a16="http://schemas.microsoft.com/office/drawing/2014/main" id="{AD341F30-834D-F4EE-C2E3-C625A5DEF44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21448061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41A83-00EF-4F36-9C85-59272BF8647B}"/>
              </a:ext>
            </a:extLst>
          </p:cNvPr>
          <p:cNvSpPr>
            <a:spLocks noGrp="1"/>
          </p:cNvSpPr>
          <p:nvPr>
            <p:ph type="title"/>
          </p:nvPr>
        </p:nvSpPr>
        <p:spPr/>
        <p:txBody>
          <a:bodyPr/>
          <a:lstStyle/>
          <a:p>
            <a:r>
              <a:rPr lang="en-US"/>
              <a:t>Post-Assessment</a:t>
            </a:r>
          </a:p>
        </p:txBody>
      </p:sp>
      <p:sp>
        <p:nvSpPr>
          <p:cNvPr id="3" name="Content Placeholder 2">
            <a:extLst>
              <a:ext uri="{FF2B5EF4-FFF2-40B4-BE49-F238E27FC236}">
                <a16:creationId xmlns:a16="http://schemas.microsoft.com/office/drawing/2014/main" id="{93B20A6C-180E-455F-2040-6E3BF7A10C65}"/>
              </a:ext>
            </a:extLst>
          </p:cNvPr>
          <p:cNvSpPr>
            <a:spLocks noGrp="1"/>
          </p:cNvSpPr>
          <p:nvPr>
            <p:ph idx="1"/>
          </p:nvPr>
        </p:nvSpPr>
        <p:spPr/>
        <p:txBody>
          <a:bodyPr>
            <a:normAutofit/>
          </a:bodyPr>
          <a:lstStyle/>
          <a:p>
            <a:r>
              <a:rPr lang="en-US" sz="3200">
                <a:highlight>
                  <a:srgbClr val="FFFF00"/>
                </a:highlight>
              </a:rPr>
              <a:t>Trainer to add QR code to link the post-assessment provided by the Training Team that is unique to each session</a:t>
            </a:r>
          </a:p>
        </p:txBody>
      </p:sp>
    </p:spTree>
    <p:extLst>
      <p:ext uri="{BB962C8B-B14F-4D97-AF65-F5344CB8AC3E}">
        <p14:creationId xmlns:p14="http://schemas.microsoft.com/office/powerpoint/2010/main" val="19093931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483A4E-8021-618D-EC63-7362545FFDCB}"/>
              </a:ext>
            </a:extLst>
          </p:cNvPr>
          <p:cNvSpPr>
            <a:spLocks noGrp="1"/>
          </p:cNvSpPr>
          <p:nvPr>
            <p:ph type="title"/>
          </p:nvPr>
        </p:nvSpPr>
        <p:spPr/>
        <p:txBody>
          <a:bodyPr/>
          <a:lstStyle/>
          <a:p>
            <a:r>
              <a:rPr lang="en-US"/>
              <a:t>Thank You!</a:t>
            </a:r>
          </a:p>
        </p:txBody>
      </p:sp>
      <p:pic>
        <p:nvPicPr>
          <p:cNvPr id="7" name="Content Placeholder 6" descr="A yellow note with black text on it">
            <a:extLst>
              <a:ext uri="{FF2B5EF4-FFF2-40B4-BE49-F238E27FC236}">
                <a16:creationId xmlns:a16="http://schemas.microsoft.com/office/drawing/2014/main" id="{7C8A6203-FB47-D23E-8DFF-57459FA8724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29476324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962216"/>
            <a:ext cx="10515600" cy="1057800"/>
          </a:xfrm>
        </p:spPr>
        <p:txBody>
          <a:bodyPr>
            <a:normAutofit/>
          </a:bodyPr>
          <a:lstStyle/>
          <a:p>
            <a:pPr marL="0" indent="0" algn="ctr">
              <a:buNone/>
            </a:pPr>
            <a:br>
              <a:rPr lang="en-US">
                <a:latin typeface="Arial" panose="020B0604020202020204" pitchFamily="34" charset="0"/>
                <a:cs typeface="Arial" pitchFamily="34" charset="0"/>
              </a:rPr>
            </a:br>
            <a:r>
              <a:rPr lang="en-US">
                <a:latin typeface="Arial" panose="020B0604020202020204" pitchFamily="34" charset="0"/>
                <a:cs typeface="Arial" pitchFamily="34" charset="0"/>
              </a:rPr>
              <a:t>www.theicn.org  |  1-800-321-3054  </a:t>
            </a:r>
            <a:endParaRPr lang="en-US"/>
          </a:p>
        </p:txBody>
      </p:sp>
      <p:sp>
        <p:nvSpPr>
          <p:cNvPr id="6" name="TextBox 5"/>
          <p:cNvSpPr txBox="1"/>
          <p:nvPr/>
        </p:nvSpPr>
        <p:spPr>
          <a:xfrm>
            <a:off x="1" y="3821672"/>
            <a:ext cx="12191999" cy="461665"/>
          </a:xfrm>
          <a:prstGeom prst="rect">
            <a:avLst/>
          </a:prstGeom>
          <a:noFill/>
        </p:spPr>
        <p:txBody>
          <a:bodyPr wrap="square" rtlCol="0">
            <a:spAutoFit/>
          </a:bodyPr>
          <a:lstStyle/>
          <a:p>
            <a:pPr algn="ctr" defTabSz="914400"/>
            <a:r>
              <a:rPr lang="en-US" sz="2400">
                <a:solidFill>
                  <a:prstClr val="black"/>
                </a:solidFill>
                <a:latin typeface="Arial" panose="020B0604020202020204" pitchFamily="34" charset="0"/>
                <a:cs typeface="Arial" panose="020B0604020202020204" pitchFamily="34" charset="0"/>
              </a:rPr>
              <a:t>Follow ICN on Social Media!</a:t>
            </a:r>
          </a:p>
        </p:txBody>
      </p:sp>
      <p:grpSp>
        <p:nvGrpSpPr>
          <p:cNvPr id="7" name="Group 6"/>
          <p:cNvGrpSpPr/>
          <p:nvPr/>
        </p:nvGrpSpPr>
        <p:grpSpPr>
          <a:xfrm>
            <a:off x="627529" y="4407268"/>
            <a:ext cx="11310212" cy="1514924"/>
            <a:chOff x="820584" y="4441195"/>
            <a:chExt cx="11310212" cy="1514924"/>
          </a:xfrm>
        </p:grpSpPr>
        <p:grpSp>
          <p:nvGrpSpPr>
            <p:cNvPr id="8" name="Group 7"/>
            <p:cNvGrpSpPr/>
            <p:nvPr/>
          </p:nvGrpSpPr>
          <p:grpSpPr>
            <a:xfrm>
              <a:off x="820584" y="4441195"/>
              <a:ext cx="8058654" cy="1514924"/>
              <a:chOff x="669333" y="4441195"/>
              <a:chExt cx="8058654" cy="1514924"/>
            </a:xfrm>
          </p:grpSpPr>
          <p:sp>
            <p:nvSpPr>
              <p:cNvPr id="12" name="Rectangle 11"/>
              <p:cNvSpPr/>
              <p:nvPr/>
            </p:nvSpPr>
            <p:spPr>
              <a:xfrm>
                <a:off x="669333" y="5586787"/>
                <a:ext cx="3012363" cy="369332"/>
              </a:xfrm>
              <a:prstGeom prst="rect">
                <a:avLst/>
              </a:prstGeom>
            </p:spPr>
            <p:txBody>
              <a:bodyPr wrap="none">
                <a:spAutoFit/>
              </a:bodyPr>
              <a:lstStyle/>
              <a:p>
                <a:pPr defTabSz="914400"/>
                <a:r>
                  <a:rPr lang="en-US" dirty="0">
                    <a:solidFill>
                      <a:srgbClr val="0070C0"/>
                    </a:solidFill>
                    <a:latin typeface="Arial" panose="020B0604020202020204" pitchFamily="34" charset="0"/>
                    <a:hlinkClick r:id="rId3"/>
                  </a:rPr>
                  <a:t>facebook.com/ichildnutrition</a:t>
                </a:r>
                <a:endParaRPr lang="en-US" dirty="0">
                  <a:solidFill>
                    <a:srgbClr val="0070C0"/>
                  </a:solidFill>
                  <a:latin typeface="Arial" panose="020B0604020202020204" pitchFamily="34" charset="0"/>
                </a:endParaRPr>
              </a:p>
            </p:txBody>
          </p:sp>
          <p:pic>
            <p:nvPicPr>
              <p:cNvPr id="13" name="Picture 1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135" y="4467003"/>
                <a:ext cx="995387" cy="995853"/>
              </a:xfrm>
              <a:prstGeom prst="rect">
                <a:avLst/>
              </a:prstGeom>
            </p:spPr>
          </p:pic>
          <p:sp>
            <p:nvSpPr>
              <p:cNvPr id="14" name="Rectangle 13"/>
              <p:cNvSpPr/>
              <p:nvPr/>
            </p:nvSpPr>
            <p:spPr>
              <a:xfrm>
                <a:off x="3989634" y="5584106"/>
                <a:ext cx="1765227" cy="369332"/>
              </a:xfrm>
              <a:prstGeom prst="rect">
                <a:avLst/>
              </a:prstGeom>
            </p:spPr>
            <p:txBody>
              <a:bodyPr wrap="none">
                <a:spAutoFit/>
              </a:bodyPr>
              <a:lstStyle/>
              <a:p>
                <a:pPr defTabSz="914400"/>
                <a:r>
                  <a:rPr lang="en-US" dirty="0">
                    <a:solidFill>
                      <a:prstClr val="black"/>
                    </a:solidFill>
                    <a:latin typeface="Arial" panose="020B0604020202020204" pitchFamily="34" charset="0"/>
                    <a:hlinkClick r:id="rId5"/>
                  </a:rPr>
                  <a:t>@ichildnutrition</a:t>
                </a:r>
                <a:endParaRPr lang="en-US" dirty="0">
                  <a:solidFill>
                    <a:prstClr val="black"/>
                  </a:solidFill>
                  <a:latin typeface="Arial" panose="020B0604020202020204" pitchFamily="34" charset="0"/>
                </a:endParaRPr>
              </a:p>
            </p:txBody>
          </p:sp>
          <p:pic>
            <p:nvPicPr>
              <p:cNvPr id="15" name="Picture 10" descr="http://3835642c2693476aa717-d4b78efce91b9730bcca725cf9bb0b37.r51.cf1.rackcdn.com/Multi-Color_Logo_thumbnail200.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7713" y="4441195"/>
                <a:ext cx="1077184" cy="107718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350413" y="5584106"/>
                <a:ext cx="2377574" cy="369332"/>
              </a:xfrm>
              <a:prstGeom prst="rect">
                <a:avLst/>
              </a:prstGeom>
            </p:spPr>
            <p:txBody>
              <a:bodyPr wrap="none">
                <a:spAutoFit/>
              </a:bodyPr>
              <a:lstStyle/>
              <a:p>
                <a:pPr defTabSz="914400"/>
                <a:r>
                  <a:rPr lang="en-US" dirty="0">
                    <a:solidFill>
                      <a:prstClr val="black"/>
                    </a:solidFill>
                    <a:latin typeface="Arial" panose="020B0604020202020204" pitchFamily="34" charset="0"/>
                    <a:hlinkClick r:id="rId6"/>
                  </a:rPr>
                  <a:t>instagram.com/theicn</a:t>
                </a:r>
                <a:endParaRPr lang="en-US" dirty="0">
                  <a:solidFill>
                    <a:prstClr val="black"/>
                  </a:solidFill>
                  <a:latin typeface="Arial" panose="020B0604020202020204" pitchFamily="34" charset="0"/>
                </a:endParaRPr>
              </a:p>
            </p:txBody>
          </p:sp>
        </p:grpSp>
        <p:grpSp>
          <p:nvGrpSpPr>
            <p:cNvPr id="9" name="Group 8"/>
            <p:cNvGrpSpPr/>
            <p:nvPr/>
          </p:nvGrpSpPr>
          <p:grpSpPr>
            <a:xfrm>
              <a:off x="8806936" y="4467003"/>
              <a:ext cx="3323860" cy="1455267"/>
              <a:chOff x="8081010" y="4684315"/>
              <a:chExt cx="3051603" cy="1455267"/>
            </a:xfrm>
          </p:grpSpPr>
          <p:pic>
            <p:nvPicPr>
              <p:cNvPr id="10" name="Picture 9">
                <a:hlinkClick r:id="rId8"/>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9152827" y="4684315"/>
                <a:ext cx="988952" cy="982500"/>
              </a:xfrm>
              <a:prstGeom prst="rect">
                <a:avLst/>
              </a:prstGeom>
            </p:spPr>
          </p:pic>
          <p:sp>
            <p:nvSpPr>
              <p:cNvPr id="11" name="Rectangle 10"/>
              <p:cNvSpPr/>
              <p:nvPr/>
            </p:nvSpPr>
            <p:spPr>
              <a:xfrm>
                <a:off x="8081010" y="5770250"/>
                <a:ext cx="3051603" cy="369332"/>
              </a:xfrm>
              <a:prstGeom prst="rect">
                <a:avLst/>
              </a:prstGeom>
            </p:spPr>
            <p:txBody>
              <a:bodyPr wrap="square">
                <a:spAutoFit/>
              </a:bodyPr>
              <a:lstStyle/>
              <a:p>
                <a:pPr algn="ctr"/>
                <a:r>
                  <a:rPr lang="en-US" dirty="0">
                    <a:latin typeface="Arial" panose="020B0604020202020204" pitchFamily="34" charset="0"/>
                    <a:hlinkClick r:id="rId8"/>
                  </a:rPr>
                  <a:t>linkedin.com/company/theicn</a:t>
                </a:r>
                <a:endParaRPr lang="en-US" sz="2400" dirty="0">
                  <a:latin typeface="Arial" panose="020B0604020202020204" pitchFamily="34" charset="0"/>
                </a:endParaRPr>
              </a:p>
            </p:txBody>
          </p:sp>
        </p:grpSp>
      </p:grpSp>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4276670" y="4433075"/>
            <a:ext cx="1101571" cy="1085935"/>
          </a:xfrm>
          <a:prstGeom prst="rect">
            <a:avLst/>
          </a:prstGeom>
        </p:spPr>
      </p:pic>
      <p:sp>
        <p:nvSpPr>
          <p:cNvPr id="2" name="Rectangle 1">
            <a:extLst>
              <a:ext uri="{FF2B5EF4-FFF2-40B4-BE49-F238E27FC236}">
                <a16:creationId xmlns:a16="http://schemas.microsoft.com/office/drawing/2014/main" id="{2707E125-29F6-0EA6-071A-6ED7895F47D0}"/>
              </a:ext>
            </a:extLst>
          </p:cNvPr>
          <p:cNvSpPr/>
          <p:nvPr/>
        </p:nvSpPr>
        <p:spPr>
          <a:xfrm>
            <a:off x="0" y="6448566"/>
            <a:ext cx="12192000" cy="409433"/>
          </a:xfrm>
          <a:prstGeom prst="rect">
            <a:avLst/>
          </a:prstGeom>
          <a:solidFill>
            <a:srgbClr val="93C849"/>
          </a:solidFill>
          <a:ln>
            <a:solidFill>
              <a:srgbClr val="99CB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4" name="Picture 3" descr="ICN Logo&#10;">
            <a:extLst>
              <a:ext uri="{FF2B5EF4-FFF2-40B4-BE49-F238E27FC236}">
                <a16:creationId xmlns:a16="http://schemas.microsoft.com/office/drawing/2014/main" id="{A4D02584-92D0-4033-5572-AF0E7779A4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85718" y="1570416"/>
            <a:ext cx="6896823" cy="1242061"/>
          </a:xfrm>
          <a:prstGeom prst="rect">
            <a:avLst/>
          </a:prstGeom>
        </p:spPr>
      </p:pic>
    </p:spTree>
    <p:extLst>
      <p:ext uri="{BB962C8B-B14F-4D97-AF65-F5344CB8AC3E}">
        <p14:creationId xmlns:p14="http://schemas.microsoft.com/office/powerpoint/2010/main" val="26595545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359fd41-1f3b-406b-a6e6-039cfe34975a">
      <Terms xmlns="http://schemas.microsoft.com/office/infopath/2007/PartnerControls"/>
    </lcf76f155ced4ddcb4097134ff3c332f>
    <TaxCatchAll xmlns="73fb875a-8af9-4255-b008-0995492d31cd" xsi:nil="true"/>
    <Deliverable xmlns="a359fd41-1f3b-406b-a6e6-039cfe34975a">true</Deliverabl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53BD512B5FB7949ACC2D9636751D959" ma:contentTypeVersion="17" ma:contentTypeDescription="Create a new document." ma:contentTypeScope="" ma:versionID="98c0bf0fb9e29f9d964691686461caa8">
  <xsd:schema xmlns:xsd="http://www.w3.org/2001/XMLSchema" xmlns:xs="http://www.w3.org/2001/XMLSchema" xmlns:p="http://schemas.microsoft.com/office/2006/metadata/properties" xmlns:ns2="a359fd41-1f3b-406b-a6e6-039cfe34975a" xmlns:ns3="7af30975-90a3-4148-a901-fa13ab955e22" xmlns:ns4="73fb875a-8af9-4255-b008-0995492d31cd" targetNamespace="http://schemas.microsoft.com/office/2006/metadata/properties" ma:root="true" ma:fieldsID="cbce6ea2980ef7a4c57f99f17c3a1c24" ns2:_="" ns3:_="" ns4:_="">
    <xsd:import namespace="a359fd41-1f3b-406b-a6e6-039cfe34975a"/>
    <xsd:import namespace="7af30975-90a3-4148-a901-fa13ab955e22"/>
    <xsd:import namespace="73fb875a-8af9-4255-b008-0995492d31c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Deliverable"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59fd41-1f3b-406b-a6e6-039cfe3497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Deliverable" ma:index="15" nillable="true" ma:displayName="Deliverable" ma:default="1" ma:format="Dropdown" ma:internalName="Deliverable">
      <xsd:simpleType>
        <xsd:restriction base="dms:Boolea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ff62593-b918-4deb-ac08-0d74ac0cc7e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f30975-90a3-4148-a901-fa13ab955e2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fb875a-8af9-4255-b008-0995492d31c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d8a9ffd1-7361-4a30-8bc9-2d1729500a66}" ma:internalName="TaxCatchAll" ma:showField="CatchAllData" ma:web="7af30975-90a3-4148-a901-fa13ab955e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07F6C7-D5C8-4BBE-8CAC-6A252996071C}">
  <ds:schemaRefs>
    <ds:schemaRef ds:uri="http://purl.org/dc/dcmitype/"/>
    <ds:schemaRef ds:uri="http://schemas.microsoft.com/office/2006/documentManagement/types"/>
    <ds:schemaRef ds:uri="http://purl.org/dc/elements/1.1/"/>
    <ds:schemaRef ds:uri="http://www.w3.org/XML/1998/namespace"/>
    <ds:schemaRef ds:uri="a359fd41-1f3b-406b-a6e6-039cfe34975a"/>
    <ds:schemaRef ds:uri="http://schemas.microsoft.com/office/2006/metadata/properties"/>
    <ds:schemaRef ds:uri="http://schemas.microsoft.com/office/infopath/2007/PartnerControls"/>
    <ds:schemaRef ds:uri="http://purl.org/dc/terms/"/>
    <ds:schemaRef ds:uri="http://schemas.openxmlformats.org/package/2006/metadata/core-properties"/>
    <ds:schemaRef ds:uri="73fb875a-8af9-4255-b008-0995492d31cd"/>
    <ds:schemaRef ds:uri="7af30975-90a3-4148-a901-fa13ab955e22"/>
  </ds:schemaRefs>
</ds:datastoreItem>
</file>

<file path=customXml/itemProps2.xml><?xml version="1.0" encoding="utf-8"?>
<ds:datastoreItem xmlns:ds="http://schemas.openxmlformats.org/officeDocument/2006/customXml" ds:itemID="{165ADDA2-3098-467A-885F-06B58DFC33D0}">
  <ds:schemaRefs>
    <ds:schemaRef ds:uri="73fb875a-8af9-4255-b008-0995492d31cd"/>
    <ds:schemaRef ds:uri="7af30975-90a3-4148-a901-fa13ab955e22"/>
    <ds:schemaRef ds:uri="a359fd41-1f3b-406b-a6e6-039cfe3497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D5D2AEC-76D1-492B-A05A-8D3203B019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348</TotalTime>
  <Words>2851</Words>
  <Application>Microsoft Macintosh PowerPoint</Application>
  <PresentationFormat>Widescreen</PresentationFormat>
  <Paragraphs>355</Paragraphs>
  <Slides>98</Slides>
  <Notes>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98</vt:i4>
      </vt:variant>
    </vt:vector>
  </HeadingPairs>
  <TitlesOfParts>
    <vt:vector size="104" baseType="lpstr">
      <vt:lpstr>Arial</vt:lpstr>
      <vt:lpstr>Calibri</vt:lpstr>
      <vt:lpstr>Courier New</vt:lpstr>
      <vt:lpstr>Wingdings</vt:lpstr>
      <vt:lpstr>Office Theme</vt:lpstr>
      <vt:lpstr>1_Office Theme</vt:lpstr>
      <vt:lpstr>PowerPoint Presentation</vt:lpstr>
      <vt:lpstr>Identifying Reimbursable School Meals</vt:lpstr>
      <vt:lpstr>Icebreaker: My Favorite School Meal</vt:lpstr>
      <vt:lpstr>Pre-Assessment</vt:lpstr>
      <vt:lpstr>Reimbursable School Meals</vt:lpstr>
      <vt:lpstr>Learning Objectives</vt:lpstr>
      <vt:lpstr>Ground Rules</vt:lpstr>
      <vt:lpstr>Key Terms</vt:lpstr>
      <vt:lpstr>What Is the Meal Pattern?</vt:lpstr>
      <vt:lpstr>Meal Components</vt:lpstr>
      <vt:lpstr>Based on update: The Dietary Guidelines for Americans (DGA’s)</vt:lpstr>
      <vt:lpstr>Lesson 1: Reimbursable School Meals—Lunch</vt:lpstr>
      <vt:lpstr>Reimbursable School Meals—Lunch</vt:lpstr>
      <vt:lpstr>NSLP Meal Components Overview</vt:lpstr>
      <vt:lpstr>Grade Groups</vt:lpstr>
      <vt:lpstr>Role of the Menu Planner</vt:lpstr>
      <vt:lpstr>Menu Choices</vt:lpstr>
      <vt:lpstr>Recall NSLP Meal Components</vt:lpstr>
      <vt:lpstr>Recall NSLP Meal Components—Answers</vt:lpstr>
      <vt:lpstr>Meal Components Expanded</vt:lpstr>
      <vt:lpstr>Fruits Component for the NSLP</vt:lpstr>
      <vt:lpstr>Creditable Types of Fruits</vt:lpstr>
      <vt:lpstr>Fruits Component Requirements—NSLP</vt:lpstr>
      <vt:lpstr>Crediting Specific to Fruits: Juice</vt:lpstr>
      <vt:lpstr>Crediting Specific to Fruits: Dried Fruit</vt:lpstr>
      <vt:lpstr>Vegetables Component for the NSLP</vt:lpstr>
      <vt:lpstr>Creditable Types of Vegetables</vt:lpstr>
      <vt:lpstr>Vegetables Component Requirements—NSLP</vt:lpstr>
      <vt:lpstr>Crediting Specific to Vegetables: Beans, Peas, and Lentils</vt:lpstr>
      <vt:lpstr>Crediting Specific to Vegetables: Juice</vt:lpstr>
      <vt:lpstr>Crediting Specific to Vegetables:  In Lieu of Grains</vt:lpstr>
      <vt:lpstr>Grains Component for the NSLP</vt:lpstr>
      <vt:lpstr>Creditable Types of Grains</vt:lpstr>
      <vt:lpstr>Grains Component Requirements—NSLP</vt:lpstr>
      <vt:lpstr>Crediting Specific to Grains: Whole Grain-Rich Criteria</vt:lpstr>
      <vt:lpstr>Meats/Meat Alternates Component for the NSLP</vt:lpstr>
      <vt:lpstr>Creditable Types of Meats/Meat Alternates</vt:lpstr>
      <vt:lpstr>Meats/Meat Alternates Component Requirements—NSLP</vt:lpstr>
      <vt:lpstr>Crediting Specific to M/MA: Updates</vt:lpstr>
      <vt:lpstr>Crediting Specific: Combination Foods</vt:lpstr>
      <vt:lpstr>Fluid Milk Component for the NSLP</vt:lpstr>
      <vt:lpstr>Creditable Types of Fluid Milk</vt:lpstr>
      <vt:lpstr>Nondairy Milk Substitutes</vt:lpstr>
      <vt:lpstr>SFA Offers Nondairy Beverages To All Students</vt:lpstr>
      <vt:lpstr>Fluid Milk Component Requirements—NSLP</vt:lpstr>
      <vt:lpstr>Non-Reimbursable Item: Offering Water</vt:lpstr>
      <vt:lpstr>Offer Versus Serve (OVS) Concept</vt:lpstr>
      <vt:lpstr>OVS Benefits</vt:lpstr>
      <vt:lpstr>Planned, Offered, and Selected</vt:lpstr>
      <vt:lpstr>OVS at Lunch</vt:lpstr>
      <vt:lpstr>“Extra” Foods, Extra Calories</vt:lpstr>
      <vt:lpstr>Fruit and Vegetable Components for Lunch</vt:lpstr>
      <vt:lpstr>Selecting Additional Fruits and Vegetables</vt:lpstr>
      <vt:lpstr>Recognize an OVS Reimbursable Meal at Lunch</vt:lpstr>
      <vt:lpstr>Recognize an OVS Reimbursable Meal at Lunch— Answers</vt:lpstr>
      <vt:lpstr>NSLP Meal—Photo 1</vt:lpstr>
      <vt:lpstr>NSLP Meal—Photo 1: NO MEAL!</vt:lpstr>
      <vt:lpstr>NSLP Meal—Photo 2</vt:lpstr>
      <vt:lpstr>NSLP Meal—Photo 2: NO MEAL!</vt:lpstr>
      <vt:lpstr>NSLP Meal—Photo 3</vt:lpstr>
      <vt:lpstr>NSLP Meal—Photo 3: NO MEAL!</vt:lpstr>
      <vt:lpstr>NSLP Meal—Photo 4</vt:lpstr>
      <vt:lpstr>NSLP Meal—Photo 4: NO MEAL!</vt:lpstr>
      <vt:lpstr>NSLP Meal—Photo 5</vt:lpstr>
      <vt:lpstr>NSLP Meal—Photo 5: NO MEAL!</vt:lpstr>
      <vt:lpstr>OVS Lunch Wrap Up</vt:lpstr>
      <vt:lpstr>Lesson 2: Reimbursable School Meals—Breakfast</vt:lpstr>
      <vt:lpstr>Reimbursable School Meals—Breakfast</vt:lpstr>
      <vt:lpstr>SBP Meal Components Overview</vt:lpstr>
      <vt:lpstr>Recall SBP Meal Components</vt:lpstr>
      <vt:lpstr>Fill-in-the-Blanks Breakfast Meal Component ANSWERS</vt:lpstr>
      <vt:lpstr>Meal Component Requirements—SBP</vt:lpstr>
      <vt:lpstr>Fluid Milk Component Requirements—SBP</vt:lpstr>
      <vt:lpstr>Fruits Component Requirements—SBP</vt:lpstr>
      <vt:lpstr>Fruits Component: Vegetable Substitutions</vt:lpstr>
      <vt:lpstr>Combined Grains and M/MA Component Requirements—SBP</vt:lpstr>
      <vt:lpstr>Meal Components for OVS Breakfast</vt:lpstr>
      <vt:lpstr>OVS at Breakfast</vt:lpstr>
      <vt:lpstr>OVS Breakfast Choices</vt:lpstr>
      <vt:lpstr>Food Items</vt:lpstr>
      <vt:lpstr>Combination Foods</vt:lpstr>
      <vt:lpstr>Smoothies</vt:lpstr>
      <vt:lpstr>Recognize an OVS Reimbursable Meal at Breakfast</vt:lpstr>
      <vt:lpstr>Recognize an OVS Reimbursable Meal at Breakfast—Answers</vt:lpstr>
      <vt:lpstr>SBP Meal—Photo 1</vt:lpstr>
      <vt:lpstr>SBP Meal—Photo 1: MEAL!!</vt:lpstr>
      <vt:lpstr>SBP Meal—Photo 2</vt:lpstr>
      <vt:lpstr>SBP Meal—Photo 2: NO MEAL!</vt:lpstr>
      <vt:lpstr>SBP Meal—Photo 3</vt:lpstr>
      <vt:lpstr>SBP Meal—Photo 3: NO MEAL!</vt:lpstr>
      <vt:lpstr>SBP Meal—Photo 4</vt:lpstr>
      <vt:lpstr>SBP Meal—Photo 4: MEAL!!</vt:lpstr>
      <vt:lpstr>OVS Breakfast Wrap Up</vt:lpstr>
      <vt:lpstr>Training Summary</vt:lpstr>
      <vt:lpstr>Questions?</vt:lpstr>
      <vt:lpstr>Post-Assessment</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Shauna Cliett</cp:lastModifiedBy>
  <cp:revision>11</cp:revision>
  <dcterms:created xsi:type="dcterms:W3CDTF">2024-11-27T13:36:21Z</dcterms:created>
  <dcterms:modified xsi:type="dcterms:W3CDTF">2026-05-11T19:22:46Z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0x010100253BD512B5FB7949ACC2D9636751D959</vt:lpwstr>
  </property>
</Properties>
</file>