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3" r:id="rId1"/>
  </p:sldMasterIdLst>
  <p:notesMasterIdLst>
    <p:notesMasterId r:id="rId49"/>
  </p:notesMasterIdLst>
  <p:handoutMasterIdLst>
    <p:handoutMasterId r:id="rId50"/>
  </p:handoutMasterIdLst>
  <p:sldIdLst>
    <p:sldId id="440" r:id="rId2"/>
    <p:sldId id="448" r:id="rId3"/>
    <p:sldId id="538" r:id="rId4"/>
    <p:sldId id="537" r:id="rId5"/>
    <p:sldId id="446" r:id="rId6"/>
    <p:sldId id="447" r:id="rId7"/>
    <p:sldId id="449" r:id="rId8"/>
    <p:sldId id="524" r:id="rId9"/>
    <p:sldId id="482" r:id="rId10"/>
    <p:sldId id="483" r:id="rId11"/>
    <p:sldId id="476" r:id="rId12"/>
    <p:sldId id="540" r:id="rId13"/>
    <p:sldId id="539" r:id="rId14"/>
    <p:sldId id="454" r:id="rId15"/>
    <p:sldId id="455" r:id="rId16"/>
    <p:sldId id="527" r:id="rId17"/>
    <p:sldId id="543" r:id="rId18"/>
    <p:sldId id="452" r:id="rId19"/>
    <p:sldId id="525" r:id="rId20"/>
    <p:sldId id="456" r:id="rId21"/>
    <p:sldId id="458" r:id="rId22"/>
    <p:sldId id="457" r:id="rId23"/>
    <p:sldId id="459" r:id="rId24"/>
    <p:sldId id="460" r:id="rId25"/>
    <p:sldId id="461" r:id="rId26"/>
    <p:sldId id="464" r:id="rId27"/>
    <p:sldId id="529" r:id="rId28"/>
    <p:sldId id="531" r:id="rId29"/>
    <p:sldId id="530" r:id="rId30"/>
    <p:sldId id="466" r:id="rId31"/>
    <p:sldId id="544" r:id="rId32"/>
    <p:sldId id="532" r:id="rId33"/>
    <p:sldId id="533" r:id="rId34"/>
    <p:sldId id="467" r:id="rId35"/>
    <p:sldId id="534" r:id="rId36"/>
    <p:sldId id="535" r:id="rId37"/>
    <p:sldId id="465" r:id="rId38"/>
    <p:sldId id="468" r:id="rId39"/>
    <p:sldId id="541" r:id="rId40"/>
    <p:sldId id="536" r:id="rId41"/>
    <p:sldId id="473" r:id="rId42"/>
    <p:sldId id="474" r:id="rId43"/>
    <p:sldId id="478" r:id="rId44"/>
    <p:sldId id="486" r:id="rId45"/>
    <p:sldId id="487" r:id="rId46"/>
    <p:sldId id="369" r:id="rId47"/>
    <p:sldId id="528" r:id="rId48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99"/>
    <a:srgbClr val="0033CC"/>
    <a:srgbClr val="2DA2BF"/>
    <a:srgbClr val="009E4F"/>
    <a:srgbClr val="FFCC00"/>
    <a:srgbClr val="DAB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87200" autoAdjust="0"/>
  </p:normalViewPr>
  <p:slideViewPr>
    <p:cSldViewPr>
      <p:cViewPr varScale="1">
        <p:scale>
          <a:sx n="101" d="100"/>
          <a:sy n="101" d="100"/>
        </p:scale>
        <p:origin x="1920" y="102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972" y="10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2002" cy="4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487" tIns="43744" rIns="87487" bIns="4374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6566" y="1"/>
            <a:ext cx="3012002" cy="4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487" tIns="43744" rIns="87487" bIns="437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3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3357"/>
            <a:ext cx="3012002" cy="4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487" tIns="43744" rIns="87487" bIns="4374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Institute of Child Nutrition</a:t>
            </a:r>
            <a:endParaRPr lang="en-US" dirty="0"/>
          </a:p>
        </p:txBody>
      </p:sp>
      <p:sp>
        <p:nvSpPr>
          <p:cNvPr id="233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6566" y="8773357"/>
            <a:ext cx="3012002" cy="4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487" tIns="43744" rIns="87487" bIns="437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E586C75-22DE-4EE6-A273-A04E07961A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231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2002" cy="4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t" anchorCtr="0" compatLnSpc="1">
            <a:prstTxWarp prst="textNoShape">
              <a:avLst/>
            </a:prstTxWarp>
          </a:bodyPr>
          <a:lstStyle>
            <a:lvl1pPr algn="l" defTabSz="924991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566" y="1"/>
            <a:ext cx="3012002" cy="4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t" anchorCtr="0" compatLnSpc="1">
            <a:prstTxWarp prst="textNoShape">
              <a:avLst/>
            </a:prstTxWarp>
          </a:bodyPr>
          <a:lstStyle>
            <a:lvl1pPr algn="r" defTabSz="924991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3738"/>
            <a:ext cx="46164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10" y="4387443"/>
            <a:ext cx="5559456" cy="415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3357"/>
            <a:ext cx="3012002" cy="4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b" anchorCtr="0" compatLnSpc="1">
            <a:prstTxWarp prst="textNoShape">
              <a:avLst/>
            </a:prstTxWarp>
          </a:bodyPr>
          <a:lstStyle>
            <a:lvl1pPr algn="l" defTabSz="924991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566" y="8773357"/>
            <a:ext cx="3012002" cy="4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b" anchorCtr="0" compatLnSpc="1">
            <a:prstTxWarp prst="textNoShape">
              <a:avLst/>
            </a:prstTxWarp>
          </a:bodyPr>
          <a:lstStyle>
            <a:lvl1pPr algn="r" defTabSz="924991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3A075B6-5EB2-4766-A41D-0BE418B968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90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EA47C8-8747-4D3A-B916-18479C55A38D}" type="slidenum">
              <a:rPr lang="en-US" smtClean="0">
                <a:latin typeface="Arial" pitchFamily="34" charset="0"/>
              </a:rPr>
              <a:pPr>
                <a:defRPr/>
              </a:pPr>
              <a:t>1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65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7701CA-18FA-471A-8ABE-806CE97123DF}" type="slidenum">
              <a:rPr lang="en-US" smtClean="0">
                <a:latin typeface="Arial" pitchFamily="34" charset="0"/>
              </a:rPr>
              <a:pPr>
                <a:defRPr/>
              </a:pPr>
              <a:t>2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0868" indent="-230868" eaLnBrk="1" hangingPunct="1">
              <a:defRPr/>
            </a:pPr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987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5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118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A20A57-5E28-4BCD-B7E7-703939C7AA39}" type="slidenum">
              <a:rPr lang="en-US" smtClean="0">
                <a:latin typeface="Arial" pitchFamily="34" charset="0"/>
              </a:rPr>
              <a:pPr>
                <a:defRPr/>
              </a:pPr>
              <a:t>6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860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E84FF6-E2BE-403E-BD72-6907FD0FB276}" type="slidenum">
              <a:rPr lang="en-US" smtClean="0">
                <a:latin typeface="Arial" pitchFamily="34" charset="0"/>
              </a:rPr>
              <a:pPr>
                <a:defRPr/>
              </a:pPr>
              <a:t>7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0106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726665-5EDE-4ECC-9295-1E0DDFF4F41A}" type="slidenum">
              <a:rPr lang="en-US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3273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="1" i="1" dirty="0" smtClean="0"/>
              <a:t>*NOTE: This slide includes animation that depicts the 25 foot spread of aerosolized particles.  </a:t>
            </a:r>
            <a:endParaRPr lang="en-US" i="1" dirty="0" smtClean="0"/>
          </a:p>
          <a:p>
            <a:pPr eaLnBrk="1" hangingPunct="1"/>
            <a:endParaRPr lang="en-US" b="1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EAEC7C-CD2E-4E6B-BC54-D23905C628B6}" type="slidenum">
              <a:rPr lang="en-US" smtClean="0">
                <a:latin typeface="Arial" pitchFamily="34" charset="0"/>
              </a:rPr>
              <a:pPr>
                <a:defRPr/>
              </a:pPr>
              <a:t>9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940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01D9FF-4E94-44FE-ACD5-E8E9769B8611}" type="slidenum">
              <a:rPr lang="en-US" smtClean="0">
                <a:latin typeface="Arial" pitchFamily="34" charset="0"/>
              </a:rPr>
              <a:pPr>
                <a:defRPr/>
              </a:pPr>
              <a:t>10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743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E572C-C397-4D31-8BBE-1536649604FA}" type="slidenum">
              <a:rPr lang="en-US" smtClean="0">
                <a:latin typeface="Arial" pitchFamily="34" charset="0"/>
              </a:rPr>
              <a:pPr>
                <a:defRPr/>
              </a:pPr>
              <a:t>11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88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i="1" dirty="0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46C6F8-0B4C-433A-ADCB-0BCEE2D251DB}" type="slidenum">
              <a:rPr lang="en-US" smtClean="0">
                <a:latin typeface="Arial" pitchFamily="34" charset="0"/>
              </a:rPr>
              <a:pPr>
                <a:defRPr/>
              </a:pPr>
              <a:t>14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5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31201F-DBD8-48A6-9D92-CD3438818636}" type="slidenum">
              <a:rPr lang="en-US" smtClean="0">
                <a:latin typeface="Arial" pitchFamily="34" charset="0"/>
              </a:rPr>
              <a:pPr>
                <a:defRPr/>
              </a:pPr>
              <a:t>15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416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EE3555-C517-48FE-82EB-E00E2AA1947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40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0FD9B6-88E0-4E77-992A-36A5DBC73221}" type="slidenum">
              <a:rPr lang="en-US" smtClean="0">
                <a:latin typeface="Arial" pitchFamily="34" charset="0"/>
              </a:rPr>
              <a:pPr>
                <a:defRPr/>
              </a:pPr>
              <a:t>18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943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="1" i="1" dirty="0" smtClean="0"/>
              <a:t>*Note: This slide is animated.  The answers (check marks) enter each time you click next (slide advance).</a:t>
            </a:r>
          </a:p>
          <a:p>
            <a:endParaRPr lang="en-US" b="1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B98703-A79F-470F-9299-972A33BFE84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879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u="sng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AD9F-B6B5-4AEA-A7F8-F2C49E614C76}" type="slidenum">
              <a:rPr lang="en-US" smtClean="0">
                <a:latin typeface="Arial" pitchFamily="34" charset="0"/>
              </a:rPr>
              <a:pPr>
                <a:defRPr/>
              </a:pPr>
              <a:t>20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535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E51EBB-A370-4D00-8CF1-9DA68A8BED8A}" type="slidenum">
              <a:rPr lang="en-US" smtClean="0">
                <a:latin typeface="Arial" pitchFamily="34" charset="0"/>
              </a:rPr>
              <a:pPr>
                <a:defRPr/>
              </a:pPr>
              <a:t>21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377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98BF28-171A-4FEC-902D-9C28430572E2}" type="slidenum">
              <a:rPr lang="en-US" smtClean="0">
                <a:latin typeface="Arial" pitchFamily="34" charset="0"/>
              </a:rPr>
              <a:pPr>
                <a:defRPr/>
              </a:pPr>
              <a:t>22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00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2B277-791B-4AC9-83E4-BD5048981575}" type="slidenum">
              <a:rPr lang="en-US" smtClean="0">
                <a:latin typeface="Arial" pitchFamily="34" charset="0"/>
              </a:rPr>
              <a:pPr>
                <a:defRPr/>
              </a:pPr>
              <a:t>23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144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i="1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61C4D3-B946-4106-8408-F211AFF3F5AB}" type="slidenum">
              <a:rPr lang="en-US" smtClean="0">
                <a:latin typeface="Arial" pitchFamily="34" charset="0"/>
              </a:rPr>
              <a:pPr>
                <a:defRPr/>
              </a:pPr>
              <a:t>24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46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06DCDD-8348-438C-80A3-F038C6069D05}" type="slidenum">
              <a:rPr lang="en-US" smtClean="0">
                <a:latin typeface="Arial" pitchFamily="34" charset="0"/>
              </a:rPr>
              <a:pPr>
                <a:defRPr/>
              </a:pPr>
              <a:t>25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2579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dirty="0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343BF-B6C9-49F3-A6A9-4876780B4A3C}" type="slidenum">
              <a:rPr lang="en-US" smtClean="0">
                <a:latin typeface="Arial" pitchFamily="34" charset="0"/>
              </a:rPr>
              <a:pPr>
                <a:defRPr/>
              </a:pPr>
              <a:t>26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094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dirty="0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343BF-B6C9-49F3-A6A9-4876780B4A3C}" type="slidenum">
              <a:rPr lang="en-US" smtClean="0">
                <a:latin typeface="Arial" pitchFamily="34" charset="0"/>
              </a:rPr>
              <a:pPr>
                <a:defRPr/>
              </a:pPr>
              <a:t>28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331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 dirty="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19BC52-00CF-4DD7-84FC-4E31F6BD539A}" type="slidenum">
              <a:rPr lang="en-US" smtClean="0">
                <a:latin typeface="Arial" pitchFamily="34" charset="0"/>
              </a:rPr>
              <a:pPr>
                <a:defRPr/>
              </a:pPr>
              <a:t>30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805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99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10831" indent="-273396" defTabSz="92499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093585" indent="-218717" defTabSz="92499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31019" indent="-218717" defTabSz="92499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68453" indent="-218717" defTabSz="92499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05887" indent="-218717" defTabSz="92499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843321" indent="-218717" defTabSz="92499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280754" indent="-218717" defTabSz="92499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718188" indent="-218717" defTabSz="92499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BCE41DB-C087-490F-A622-F8F5AB03E6EF}" type="slidenum">
              <a:rPr lang="en-US" altLang="en-US" sz="130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40952088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979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dirty="0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343BF-B6C9-49F3-A6A9-4876780B4A3C}" type="slidenum">
              <a:rPr lang="en-US" smtClean="0">
                <a:latin typeface="Arial" pitchFamily="34" charset="0"/>
              </a:rPr>
              <a:pPr>
                <a:defRPr/>
              </a:pPr>
              <a:t>33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4532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CD9009-DA7A-4341-93D7-243CB4F44E95}" type="slidenum">
              <a:rPr lang="en-US" smtClean="0">
                <a:latin typeface="Arial" pitchFamily="34" charset="0"/>
              </a:rPr>
              <a:pPr>
                <a:defRPr/>
              </a:pPr>
              <a:t>34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0247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dirty="0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343BF-B6C9-49F3-A6A9-4876780B4A3C}" type="slidenum">
              <a:rPr lang="en-US" smtClean="0">
                <a:latin typeface="Arial" pitchFamily="34" charset="0"/>
              </a:rPr>
              <a:pPr>
                <a:defRPr/>
              </a:pPr>
              <a:t>36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2588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A3ADA-4526-42E3-AF08-0FD1C6F4EDC4}" type="slidenum">
              <a:rPr lang="en-US" smtClean="0">
                <a:latin typeface="Arial" pitchFamily="34" charset="0"/>
              </a:rPr>
              <a:pPr>
                <a:defRPr/>
              </a:pPr>
              <a:t>37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882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F146B4-F566-485C-8866-4332014DB2E8}" type="slidenum">
              <a:rPr lang="en-US" smtClean="0">
                <a:latin typeface="Arial" pitchFamily="34" charset="0"/>
              </a:rPr>
              <a:pPr>
                <a:defRPr/>
              </a:pPr>
              <a:t>38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574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F77E93-8F86-4CB2-8831-3BAE087CAF84}" type="slidenum">
              <a:rPr lang="en-US" smtClean="0">
                <a:latin typeface="Arial" pitchFamily="34" charset="0"/>
              </a:rPr>
              <a:pPr>
                <a:defRPr/>
              </a:pPr>
              <a:t>41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7059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1661D8-F7A7-432C-9715-9B5D8CDB9EAC}" type="slidenum">
              <a:rPr lang="en-US" smtClean="0">
                <a:latin typeface="Arial" pitchFamily="34" charset="0"/>
              </a:rPr>
              <a:pPr>
                <a:defRPr/>
              </a:pPr>
              <a:t>42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6378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B5BAE8-74C7-4082-9C52-170FDCF34B41}" type="slidenum">
              <a:rPr lang="en-US" smtClean="0">
                <a:latin typeface="Arial" pitchFamily="34" charset="0"/>
              </a:rPr>
              <a:pPr>
                <a:defRPr/>
              </a:pPr>
              <a:t>43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662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BC9C74-9D80-4F6C-B206-AD2EFFB43822}" type="slidenum">
              <a:rPr lang="en-US" smtClean="0">
                <a:latin typeface="Arial" pitchFamily="34" charset="0"/>
              </a:rPr>
              <a:pPr>
                <a:defRPr/>
              </a:pPr>
              <a:t>44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9882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FD4F2-6A90-45BB-A964-E5A41AF4A429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2933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2D51DA-913F-4120-9526-B9FB6A5F788D}" type="slidenum">
              <a:rPr lang="en-US" smtClean="0">
                <a:latin typeface="Arial" pitchFamily="34" charset="0"/>
              </a:rPr>
              <a:pPr>
                <a:defRPr/>
              </a:pPr>
              <a:t>46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0478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4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2174E-6519-4F42-A676-6A699C85BA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121" y="5943600"/>
            <a:ext cx="771464" cy="75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5DC27-401E-41E1-AD3D-7F81557B70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034A3-1022-4432-B9A4-BFCB952252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121" y="5943600"/>
            <a:ext cx="771464" cy="75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AA8B3-4313-46B0-AD9A-5D80C6A1F8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121" y="5943600"/>
            <a:ext cx="771464" cy="75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A0267-AAD2-4C52-8678-87A8D41382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5A060-3A43-45E4-99F2-8438481294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336" y="6026927"/>
            <a:ext cx="771464" cy="75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52B4C-468F-4DAC-B570-7C6E4B3DDA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026927"/>
            <a:ext cx="771464" cy="75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1" name="Freeform 2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A617-43B8-43B4-A61B-3B66DE1C31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121" y="5943600"/>
            <a:ext cx="771464" cy="75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FEF9E-50F5-466A-87DC-7D5501B40C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AFD5F-366F-45F8-9308-EC7560A0CB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3058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CBA87-B20B-443F-BF20-D1B4911796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121" y="5943600"/>
            <a:ext cx="771464" cy="75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fld id="{E69203F8-F868-48EE-9399-C0231F3A23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0" r:id="rId2"/>
    <p:sldLayoutId id="2147484106" r:id="rId3"/>
    <p:sldLayoutId id="2147484101" r:id="rId4"/>
    <p:sldLayoutId id="2147484102" r:id="rId5"/>
    <p:sldLayoutId id="2147484103" r:id="rId6"/>
    <p:sldLayoutId id="2147484107" r:id="rId7"/>
    <p:sldLayoutId id="2147484108" r:id="rId8"/>
    <p:sldLayoutId id="2147484109" r:id="rId9"/>
    <p:sldLayoutId id="2147484104" r:id="rId10"/>
    <p:sldLayoutId id="2147484110" r:id="rId11"/>
    <p:sldLayoutId id="21474841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762000" y="2133600"/>
            <a:ext cx="7772400" cy="1524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400" b="1" dirty="0" smtClean="0">
                <a:solidFill>
                  <a:schemeClr val="bg1"/>
                </a:solidFill>
              </a:rPr>
              <a:t>Norovirus in Schools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body" idx="1"/>
          </p:nvPr>
        </p:nvSpPr>
        <p:spPr>
          <a:xfrm>
            <a:off x="1415626" y="2717799"/>
            <a:ext cx="6417734" cy="939801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>
                <a:solidFill>
                  <a:schemeClr val="bg1"/>
                </a:solidFill>
              </a:rPr>
              <a:t>Everyone Plays a P.A.R.T. </a:t>
            </a:r>
          </a:p>
        </p:txBody>
      </p:sp>
      <p:pic>
        <p:nvPicPr>
          <p:cNvPr id="13330" name="Picture 18" descr="C:\Users\Jamie-HSF\Desktop\Pending Projects\NFSMI-VIDEO Script\photos\jpeg files\Norovirus_06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8200" y="203200"/>
            <a:ext cx="1981200" cy="154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32" name="Picture 20" descr="C:\Users\Jamie-HSF\Desktop\Pending Projects\NFSMI-VIDEO Script\photos\jpeg files\Norovirus_11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2400" y="228600"/>
            <a:ext cx="2046288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34" name="Picture 22" descr="C:\Users\Jamie-HSF\Desktop\Pending Projects\NFSMI-VIDEO Script\photos\jpeg files\Norovirus_12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58000" y="228600"/>
            <a:ext cx="19812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38" name="Picture 2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438400" y="228600"/>
            <a:ext cx="19812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04" y="5257800"/>
            <a:ext cx="6105992" cy="1066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72439" y="44196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baseline="30000" dirty="0">
                <a:latin typeface="+mj-lt"/>
              </a:rPr>
              <a:t>Key Area: 2</a:t>
            </a:r>
          </a:p>
          <a:p>
            <a:pPr algn="ctr"/>
            <a:r>
              <a:rPr lang="en-US" sz="2400" b="1" baseline="30000" dirty="0">
                <a:latin typeface="+mj-lt"/>
              </a:rPr>
              <a:t>USDA Professional Standard: 2600</a:t>
            </a:r>
            <a:endParaRPr lang="en-US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ChangeArrowheads="1"/>
          </p:cNvSpPr>
          <p:nvPr/>
        </p:nvSpPr>
        <p:spPr bwMode="auto">
          <a:xfrm>
            <a:off x="3903663" y="2600325"/>
            <a:ext cx="2528887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Clr>
                <a:srgbClr val="66FF33"/>
              </a:buClr>
              <a:buSzPct val="75000"/>
              <a:buFont typeface="Wingdings" pitchFamily="2" charset="2"/>
              <a:buNone/>
            </a:pPr>
            <a:endParaRPr lang="en-US" sz="1200" dirty="0">
              <a:solidFill>
                <a:schemeClr val="tx2"/>
              </a:solidFill>
              <a:latin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66FF33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1267" name="Rectangle 8"/>
          <p:cNvSpPr>
            <a:spLocks noChangeArrowheads="1"/>
          </p:cNvSpPr>
          <p:nvPr/>
        </p:nvSpPr>
        <p:spPr bwMode="auto">
          <a:xfrm>
            <a:off x="6338888" y="2598738"/>
            <a:ext cx="2805112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Clr>
                <a:srgbClr val="66FF33"/>
              </a:buClr>
              <a:buSzPct val="75000"/>
              <a:buFont typeface="Wingdings" pitchFamily="2" charset="2"/>
              <a:buNone/>
            </a:pPr>
            <a:endParaRPr lang="en-US" sz="12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409037" name="Rectangle 13"/>
          <p:cNvSpPr>
            <a:spLocks noGrp="1" noChangeArrowheads="1"/>
          </p:cNvSpPr>
          <p:nvPr>
            <p:ph idx="1"/>
          </p:nvPr>
        </p:nvSpPr>
        <p:spPr>
          <a:xfrm>
            <a:off x="742950" y="2514600"/>
            <a:ext cx="7772400" cy="4343400"/>
          </a:xfrm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Describe why norovirus is a concern in Child Nutrition settings</a:t>
            </a:r>
            <a:endParaRPr lang="en-US" sz="2800" strike="sngStrike" dirty="0" smtClean="0">
              <a:solidFill>
                <a:schemeClr val="tx1"/>
              </a:solidFill>
            </a:endParaRPr>
          </a:p>
          <a:p>
            <a:pPr marL="621792" lvl="1" indent="-274320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are the </a:t>
            </a:r>
            <a:r>
              <a:rPr lang="en-US" dirty="0" smtClean="0">
                <a:solidFill>
                  <a:schemeClr val="tx1"/>
                </a:solidFill>
              </a:rPr>
              <a:t>symptoms?</a:t>
            </a:r>
          </a:p>
          <a:p>
            <a:pPr marL="621792" lvl="1" indent="-274320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chemeClr val="tx1"/>
                </a:solidFill>
              </a:rPr>
              <a:t>How is it transmitted?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800" dirty="0" smtClean="0">
              <a:solidFill>
                <a:schemeClr val="tx1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Describe </a:t>
            </a:r>
            <a:r>
              <a:rPr lang="en-US" dirty="0" smtClean="0">
                <a:solidFill>
                  <a:schemeClr val="tx1"/>
                </a:solidFill>
              </a:rPr>
              <a:t>norovirus control</a:t>
            </a:r>
            <a:endParaRPr lang="en-US" strike="sngStrike" dirty="0" smtClean="0">
              <a:solidFill>
                <a:schemeClr val="tx1"/>
              </a:solidFill>
            </a:endParaRPr>
          </a:p>
          <a:p>
            <a:pPr marL="621792" lvl="1" indent="-274320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b="1" u="sng" dirty="0" smtClean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revention</a:t>
            </a:r>
            <a:endParaRPr lang="en-US" strike="sngStrike" dirty="0" smtClean="0">
              <a:solidFill>
                <a:schemeClr val="tx1"/>
              </a:solidFill>
            </a:endParaRPr>
          </a:p>
          <a:p>
            <a:pPr marL="621792" lvl="1" indent="-274320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b="1" u="sng" dirty="0" smtClean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ssemble a Body Fluid Cleanup Kit</a:t>
            </a:r>
          </a:p>
          <a:p>
            <a:pPr marL="621792" lvl="1" indent="-274320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b="1" u="sng" dirty="0" smtClean="0">
                <a:solidFill>
                  <a:schemeClr val="tx1"/>
                </a:solidFill>
              </a:rPr>
              <a:t>R</a:t>
            </a:r>
            <a:r>
              <a:rPr lang="en-US" dirty="0" smtClean="0">
                <a:solidFill>
                  <a:schemeClr val="tx1"/>
                </a:solidFill>
              </a:rPr>
              <a:t>espond to an incident</a:t>
            </a:r>
          </a:p>
          <a:p>
            <a:pPr marL="621792" lvl="1" indent="-274320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b="1" u="sng" dirty="0" smtClean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otal cleanup </a:t>
            </a:r>
            <a:endParaRPr lang="en-US" dirty="0">
              <a:solidFill>
                <a:schemeClr val="tx1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Goals for Today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2537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chemeClr val="bg1"/>
                </a:solidFill>
              </a:rPr>
              <a:t>Everyone Plays a P.A.R.T. </a:t>
            </a:r>
            <a:r>
              <a:rPr lang="en-US" sz="3200" b="1" dirty="0" smtClean="0">
                <a:solidFill>
                  <a:schemeClr val="bg1"/>
                </a:solidFill>
              </a:rPr>
              <a:t>in Norovirus Control 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Norovirus Updated .wmv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8770" y="1219200"/>
            <a:ext cx="8676630" cy="4876800"/>
          </a:xfrm>
        </p:spPr>
      </p:pic>
    </p:spTree>
    <p:extLst>
      <p:ext uri="{BB962C8B-B14F-4D97-AF65-F5344CB8AC3E}">
        <p14:creationId xmlns:p14="http://schemas.microsoft.com/office/powerpoint/2010/main" val="36598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1538" y="2590800"/>
            <a:ext cx="7408862" cy="34512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What mistakes were made?</a:t>
            </a:r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533401"/>
            <a:ext cx="8229600" cy="914400"/>
          </a:xfrm>
        </p:spPr>
        <p:txBody>
          <a:bodyPr/>
          <a:lstStyle/>
          <a:p>
            <a:r>
              <a:rPr lang="en-US" dirty="0"/>
              <a:t>Video </a:t>
            </a:r>
            <a:r>
              <a:rPr lang="en-US" dirty="0" smtClean="0"/>
              <a:t>Viewing Guide –Norovirus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76600"/>
            <a:ext cx="48006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877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iStock_000010752852Larg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684444"/>
            <a:ext cx="3200400" cy="2173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762000" y="2438400"/>
            <a:ext cx="7543800" cy="3962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Leading cause of foodborne illnesses </a:t>
            </a:r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More than 50% of all food-related outbreaks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Survives at least a week on surfaces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Very resistant to routine cleaning and sanitizers</a:t>
            </a:r>
            <a:endParaRPr lang="en-US" sz="2800" strike="sngStrike" dirty="0" smtClean="0">
              <a:solidFill>
                <a:schemeClr val="tx1"/>
              </a:solidFill>
            </a:endParaRPr>
          </a:p>
        </p:txBody>
      </p:sp>
      <p:sp>
        <p:nvSpPr>
          <p:cNvPr id="133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Why is Norovirus a Concern?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1"/>
          <p:cNvSpPr>
            <a:spLocks noGrp="1"/>
          </p:cNvSpPr>
          <p:nvPr>
            <p:ph idx="1"/>
          </p:nvPr>
        </p:nvSpPr>
        <p:spPr>
          <a:xfrm>
            <a:off x="287338" y="2362200"/>
            <a:ext cx="7408862" cy="3451225"/>
          </a:xfrm>
        </p:spPr>
        <p:txBody>
          <a:bodyPr rtlCol="0"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Nausea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Vomiting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Diarrhea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Abdominal cramps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Onset – 12 to 48 hours after exposure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Duration - 1 to 3 days</a:t>
            </a:r>
          </a:p>
        </p:txBody>
      </p:sp>
      <p:sp>
        <p:nvSpPr>
          <p:cNvPr id="14339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Norovirus Symptoms</a:t>
            </a:r>
          </a:p>
        </p:txBody>
      </p:sp>
      <p:pic>
        <p:nvPicPr>
          <p:cNvPr id="17416" name="Picture 8" descr="C:\Users\Jamie-HSF\Desktop\Pending Projects\NFSMI-VIDEO Script\photos\jpeg files\Norovirus_09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19533" y="5113020"/>
            <a:ext cx="2114867" cy="1665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8" name="Picture 10" descr="C:\Users\Jamie-HSF\Desktop\Pending Projects\NFSMI-VIDEO Script\photos\jpeg files\Norovirus_095.JPG"/>
          <p:cNvPicPr>
            <a:picLocks noChangeAspect="1" noChangeArrowheads="1"/>
          </p:cNvPicPr>
          <p:nvPr/>
        </p:nvPicPr>
        <p:blipFill>
          <a:blip r:embed="rId4" cstate="email"/>
          <a:srcRect r="-94"/>
          <a:stretch>
            <a:fillRect/>
          </a:stretch>
        </p:blipFill>
        <p:spPr bwMode="auto">
          <a:xfrm>
            <a:off x="6321901" y="1737359"/>
            <a:ext cx="2136299" cy="1640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20" name="Picture 12" descr="C:\Users\Jamie-HSF\Desktop\Pending Projects\NFSMI-VIDEO Script\photos\jpeg files\Norovirus_22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21901" y="3512819"/>
            <a:ext cx="2136299" cy="1647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iStock_000010752852Larg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736196"/>
            <a:ext cx="3124200" cy="212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ontent Placeholder 1"/>
          <p:cNvSpPr>
            <a:spLocks noGrp="1"/>
          </p:cNvSpPr>
          <p:nvPr>
            <p:ph idx="1"/>
          </p:nvPr>
        </p:nvSpPr>
        <p:spPr>
          <a:xfrm>
            <a:off x="685800" y="2667000"/>
            <a:ext cx="7594600" cy="3733800"/>
          </a:xfrm>
        </p:spPr>
        <p:txBody>
          <a:bodyPr rtlCol="0">
            <a:normAutofit fontScale="55000" lnSpcReduction="20000"/>
          </a:bodyPr>
          <a:lstStyle/>
          <a:p>
            <a:pPr marL="342900" indent="-342900" eaLnBrk="1" hangingPunct="1">
              <a:buClrTx/>
              <a:buSzTx/>
              <a:buFontTx/>
              <a:buChar char="•"/>
              <a:defRPr/>
            </a:pPr>
            <a:r>
              <a:rPr lang="en-US" sz="4500" kern="0" dirty="0">
                <a:solidFill>
                  <a:srgbClr val="000000"/>
                </a:solidFill>
              </a:rPr>
              <a:t>About 1 Trillion viral particles per gram of feces </a:t>
            </a:r>
            <a:endParaRPr lang="en-US" sz="4500" i="1" kern="0" dirty="0">
              <a:solidFill>
                <a:srgbClr val="000000"/>
              </a:solidFill>
            </a:endParaRPr>
          </a:p>
          <a:p>
            <a:pPr marL="342900" indent="-342900" eaLnBrk="1" hangingPunct="1">
              <a:buClrTx/>
              <a:buSzTx/>
              <a:buFontTx/>
              <a:buChar char="•"/>
              <a:defRPr/>
            </a:pPr>
            <a:endParaRPr lang="en-US" sz="4500" kern="0" dirty="0">
              <a:solidFill>
                <a:srgbClr val="000000"/>
              </a:solidFill>
            </a:endParaRPr>
          </a:p>
          <a:p>
            <a:pPr marL="342900" indent="-342900" eaLnBrk="1" hangingPunct="1">
              <a:buClrTx/>
              <a:buSzTx/>
              <a:buFontTx/>
              <a:buChar char="•"/>
              <a:defRPr/>
            </a:pPr>
            <a:r>
              <a:rPr lang="en-US" sz="4500" kern="0" dirty="0">
                <a:solidFill>
                  <a:srgbClr val="000000"/>
                </a:solidFill>
              </a:rPr>
              <a:t>About </a:t>
            </a:r>
            <a:r>
              <a:rPr lang="en-US" sz="4500" kern="0" dirty="0" smtClean="0">
                <a:solidFill>
                  <a:srgbClr val="000000"/>
                </a:solidFill>
              </a:rPr>
              <a:t>300,000 </a:t>
            </a:r>
            <a:r>
              <a:rPr lang="en-US" sz="4500" kern="0" dirty="0">
                <a:solidFill>
                  <a:srgbClr val="000000"/>
                </a:solidFill>
              </a:rPr>
              <a:t>virus particles in one projectile vomiting incident </a:t>
            </a:r>
          </a:p>
          <a:p>
            <a:pPr marL="342900" indent="-342900" eaLnBrk="1" hangingPunct="1">
              <a:buClrTx/>
              <a:buSzTx/>
              <a:buFontTx/>
              <a:buChar char="•"/>
              <a:defRPr/>
            </a:pPr>
            <a:endParaRPr lang="en-US" sz="4500" kern="0" dirty="0">
              <a:solidFill>
                <a:srgbClr val="000000"/>
              </a:solidFill>
            </a:endParaRPr>
          </a:p>
          <a:p>
            <a:pPr marL="342900" indent="-342900" eaLnBrk="1" hangingPunct="1">
              <a:buClrTx/>
              <a:buSzTx/>
              <a:buFontTx/>
              <a:buChar char="•"/>
              <a:defRPr/>
            </a:pPr>
            <a:r>
              <a:rPr lang="en-US" sz="4500" kern="0" dirty="0" smtClean="0">
                <a:solidFill>
                  <a:srgbClr val="000000"/>
                </a:solidFill>
              </a:rPr>
              <a:t>About </a:t>
            </a:r>
            <a:r>
              <a:rPr lang="en-US" sz="4500" kern="0" dirty="0">
                <a:solidFill>
                  <a:srgbClr val="000000"/>
                </a:solidFill>
              </a:rPr>
              <a:t>18 viral particles </a:t>
            </a:r>
            <a:r>
              <a:rPr lang="en-US" sz="4500" kern="0" dirty="0" smtClean="0">
                <a:solidFill>
                  <a:srgbClr val="000000"/>
                </a:solidFill>
              </a:rPr>
              <a:t>to </a:t>
            </a:r>
            <a:r>
              <a:rPr lang="en-US" sz="4500" kern="0" dirty="0">
                <a:solidFill>
                  <a:srgbClr val="000000"/>
                </a:solidFill>
              </a:rPr>
              <a:t>make you sick</a:t>
            </a:r>
          </a:p>
          <a:p>
            <a:pPr marL="342900" indent="-342900" eaLnBrk="1" hangingPunct="1">
              <a:buClrTx/>
              <a:buSzTx/>
              <a:buFontTx/>
              <a:buChar char="•"/>
              <a:defRPr/>
            </a:pPr>
            <a:endParaRPr lang="en-US" kern="0" dirty="0">
              <a:solidFill>
                <a:srgbClr val="000000"/>
              </a:solidFill>
            </a:endParaRPr>
          </a:p>
          <a:p>
            <a:pPr marL="342900" indent="-342900" eaLnBrk="1" hangingPunct="1">
              <a:buClr>
                <a:srgbClr val="2DA2BF"/>
              </a:buClr>
              <a:buSzTx/>
              <a:buFont typeface="Symbol" pitchFamily="18" charset="2"/>
              <a:buNone/>
              <a:defRPr/>
            </a:pPr>
            <a:r>
              <a:rPr lang="en-US" kern="0" dirty="0">
                <a:solidFill>
                  <a:srgbClr val="FF0000"/>
                </a:solidFill>
              </a:rPr>
              <a:t>	</a:t>
            </a:r>
            <a:endParaRPr lang="en-US" kern="0" dirty="0" smtClean="0">
              <a:solidFill>
                <a:srgbClr val="FF0000"/>
              </a:solidFill>
              <a:latin typeface="Microsoft Sans Serif"/>
            </a:endParaRPr>
          </a:p>
          <a:p>
            <a:pPr marL="342900" indent="-342900" eaLnBrk="1" hangingPunct="1">
              <a:buClr>
                <a:srgbClr val="2DA2BF"/>
              </a:buClr>
              <a:buSzTx/>
              <a:buFont typeface="Symbol" pitchFamily="18" charset="2"/>
              <a:buNone/>
              <a:defRPr/>
            </a:pPr>
            <a:endParaRPr lang="en-US" sz="1400" i="1" kern="0" dirty="0">
              <a:solidFill>
                <a:srgbClr val="FF0000"/>
              </a:solidFill>
              <a:latin typeface="Microsoft Sans Serif"/>
            </a:endParaRPr>
          </a:p>
          <a:p>
            <a:pPr marL="342900" indent="-342900" eaLnBrk="1" hangingPunct="1">
              <a:buClr>
                <a:srgbClr val="2DA2BF"/>
              </a:buClr>
              <a:buSzTx/>
              <a:buFont typeface="Symbol" pitchFamily="18" charset="2"/>
              <a:buNone/>
              <a:defRPr/>
            </a:pPr>
            <a:endParaRPr lang="en-US" sz="1400" i="1" kern="0" dirty="0" smtClean="0">
              <a:solidFill>
                <a:srgbClr val="FF0000"/>
              </a:solidFill>
              <a:latin typeface="Microsoft Sans Serif"/>
            </a:endParaRPr>
          </a:p>
          <a:p>
            <a:pPr marL="342900" indent="-342900" eaLnBrk="1" hangingPunct="1">
              <a:buClr>
                <a:srgbClr val="2DA2BF"/>
              </a:buClr>
              <a:buSzTx/>
              <a:buFont typeface="Symbol" pitchFamily="18" charset="2"/>
              <a:buNone/>
              <a:defRPr/>
            </a:pPr>
            <a:r>
              <a:rPr lang="en-US" sz="2100" i="1" kern="0" dirty="0" smtClean="0">
                <a:solidFill>
                  <a:srgbClr val="000000"/>
                </a:solidFill>
                <a:latin typeface="Microsoft Sans Serif"/>
              </a:rPr>
              <a:t>2013 FDA </a:t>
            </a:r>
            <a:r>
              <a:rPr lang="en-US" sz="2100" i="1" kern="0" dirty="0">
                <a:solidFill>
                  <a:srgbClr val="000000"/>
                </a:solidFill>
                <a:latin typeface="Microsoft Sans Serif"/>
              </a:rPr>
              <a:t>Food Code</a:t>
            </a:r>
            <a:endParaRPr lang="en-US" sz="2100" kern="0" dirty="0">
              <a:solidFill>
                <a:srgbClr val="000000"/>
              </a:solidFill>
              <a:latin typeface="Microsoft Sans Serif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						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Highly Contagious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Norovirus Transmission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514600"/>
            <a:ext cx="3951287" cy="411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In stool or vomit of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infected people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Transmission through</a:t>
            </a:r>
          </a:p>
          <a:p>
            <a:pPr lvl="1" indent="-274320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chemeClr val="tx1"/>
                </a:solidFill>
              </a:rPr>
              <a:t>Person to person</a:t>
            </a:r>
          </a:p>
          <a:p>
            <a:pPr lvl="1" indent="-274320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chemeClr val="tx1"/>
                </a:solidFill>
              </a:rPr>
              <a:t>Food </a:t>
            </a:r>
            <a:endParaRPr lang="en-US" strike="sngStrike" dirty="0" smtClean="0">
              <a:solidFill>
                <a:schemeClr val="tx1"/>
              </a:solidFill>
            </a:endParaRPr>
          </a:p>
          <a:p>
            <a:pPr lvl="1" indent="-274320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chemeClr val="tx1"/>
                </a:solidFill>
              </a:rPr>
              <a:t>Water</a:t>
            </a:r>
          </a:p>
          <a:p>
            <a:pPr lvl="1" indent="-274320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chemeClr val="tx1"/>
                </a:solidFill>
              </a:rPr>
              <a:t>Environmental surfaces </a:t>
            </a:r>
          </a:p>
          <a:p>
            <a:pPr lvl="1" indent="-274320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chemeClr val="tx1"/>
                </a:solidFill>
              </a:rPr>
              <a:t>Air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8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6388" name="Content Placeholder 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76997960"/>
              </p:ext>
            </p:extLst>
          </p:nvPr>
        </p:nvGraphicFramePr>
        <p:xfrm>
          <a:off x="4648200" y="2133600"/>
          <a:ext cx="4495800" cy="4674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9" name="Worksheet" r:id="rId5" imgW="3838559" imgH="4019581" progId="Excel.Sheet.8">
                  <p:embed/>
                </p:oleObj>
              </mc:Choice>
              <mc:Fallback>
                <p:oleObj name="Worksheet" r:id="rId5" imgW="3838559" imgH="4019581" progId="Excel.Sheet.8">
                  <p:embed/>
                  <p:pic>
                    <p:nvPicPr>
                      <p:cNvPr id="0" name="Content Placeholder 1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133600"/>
                        <a:ext cx="4495800" cy="467439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5181600" y="5867400"/>
            <a:ext cx="3276600" cy="4572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Hall 2012 Preliminary CDC Data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648200" y="2438400"/>
            <a:ext cx="0" cy="4191000"/>
          </a:xfrm>
          <a:prstGeom prst="line">
            <a:avLst/>
          </a:prstGeom>
          <a:ln w="317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3" cstate="print"/>
          <a:srcRect l="9460"/>
          <a:stretch>
            <a:fillRect/>
          </a:stretch>
        </p:blipFill>
        <p:spPr bwMode="auto">
          <a:xfrm>
            <a:off x="2514600" y="6096000"/>
            <a:ext cx="5105400" cy="7096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17411" name="Picture 6" descr="cafeteria.jpg"/>
          <p:cNvPicPr>
            <a:picLocks noChangeAspect="1"/>
          </p:cNvPicPr>
          <p:nvPr/>
        </p:nvPicPr>
        <p:blipFill>
          <a:blip r:embed="rId4" cstate="print"/>
          <a:srcRect b="4501"/>
          <a:stretch>
            <a:fillRect/>
          </a:stretch>
        </p:blipFill>
        <p:spPr bwMode="auto">
          <a:xfrm>
            <a:off x="882650" y="1219200"/>
            <a:ext cx="7378700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4662" name="Oval 6"/>
          <p:cNvSpPr>
            <a:spLocks noChangeArrowheads="1"/>
          </p:cNvSpPr>
          <p:nvPr/>
        </p:nvSpPr>
        <p:spPr bwMode="auto">
          <a:xfrm>
            <a:off x="7418388" y="2208213"/>
            <a:ext cx="231775" cy="176212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US" dirty="0"/>
          </a:p>
        </p:txBody>
      </p:sp>
      <p:sp>
        <p:nvSpPr>
          <p:cNvPr id="17413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252537"/>
          </a:xfrm>
        </p:spPr>
        <p:txBody>
          <a:bodyPr/>
          <a:lstStyle/>
          <a:p>
            <a:pPr eaLnBrk="1" hangingPunct="1"/>
            <a:r>
              <a:rPr lang="en-US" dirty="0" smtClean="0"/>
              <a:t>Transmission by Air: 25 feet</a:t>
            </a:r>
          </a:p>
        </p:txBody>
      </p:sp>
      <p:sp>
        <p:nvSpPr>
          <p:cNvPr id="8" name="Rectangle 7"/>
          <p:cNvSpPr/>
          <p:nvPr/>
        </p:nvSpPr>
        <p:spPr>
          <a:xfrm>
            <a:off x="8077200" y="5181600"/>
            <a:ext cx="7620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2514600" y="2208213"/>
            <a:ext cx="3886200" cy="3330575"/>
          </a:xfrm>
          <a:prstGeom prst="ellipse">
            <a:avLst/>
          </a:prstGeom>
          <a:solidFill>
            <a:srgbClr val="00FF00">
              <a:alpha val="50195"/>
            </a:srgb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6174 C 0.00052 0.1059 0.00173 0.15006 0.00173 0.19422 C 0.00173 0.30497 0.03281 0.36255 -0.04792 0.36856 C -0.06372 0.36971 -0.07986 0.36994 -0.09566 0.37064 C -0.10833 0.36971 -0.12188 0.37249 -0.13351 0.36648 C -0.14636 0.35977 -0.1467 0.34174 -0.1625 0.33549 C -0.16754 0.32601 -0.17518 0.31607 -0.17969 0.30636 C -0.18438 0.29596 -0.18611 0.2881 -0.19323 0.27931 C -0.19531 0.26914 -0.19653 0.26497 -0.20191 0.25642 C -0.20434 0.24786 -0.21007 0.2333 -0.21563 0.22752 C -0.225 0.21734 -0.23854 0.21457 -0.24983 0.20879 C -0.25851 0.20463 -0.26476 0.19908 -0.27379 0.1963 C -0.29827 0.19931 -0.32361 0.20162 -0.3474 0.19237 C -0.34861 0.19029 -0.35052 0.18613 -0.35052 0.18636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17346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00" y="1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4662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6" descr="C:\Users\Jamie-HSF\Desktop\Pending Projects\NFSMI-VIDEO Script\photos\Norovirus_02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95984" y="4114800"/>
            <a:ext cx="2224215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Content Placeholder 1"/>
          <p:cNvSpPr>
            <a:spLocks noGrp="1"/>
          </p:cNvSpPr>
          <p:nvPr>
            <p:ph idx="1"/>
          </p:nvPr>
        </p:nvSpPr>
        <p:spPr>
          <a:xfrm>
            <a:off x="457200" y="2514600"/>
            <a:ext cx="7408862" cy="3451225"/>
          </a:xfrm>
        </p:spPr>
        <p:txBody>
          <a:bodyPr/>
          <a:lstStyle/>
          <a:p>
            <a:pPr eaLnBrk="1" hangingPunct="1"/>
            <a:r>
              <a:rPr lang="en-US" sz="2800" b="1" u="sng" dirty="0" smtClean="0">
                <a:solidFill>
                  <a:schemeClr val="tx1"/>
                </a:solidFill>
              </a:rPr>
              <a:t>P</a:t>
            </a:r>
            <a:r>
              <a:rPr lang="en-US" sz="2800" dirty="0" smtClean="0">
                <a:solidFill>
                  <a:schemeClr val="tx1"/>
                </a:solidFill>
              </a:rPr>
              <a:t>revent through good personal hygiene </a:t>
            </a:r>
          </a:p>
          <a:p>
            <a:pPr eaLnBrk="1" hangingPunct="1"/>
            <a:endParaRPr lang="en-US" sz="12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800" b="1" u="sng" dirty="0" smtClean="0">
                <a:solidFill>
                  <a:schemeClr val="tx1"/>
                </a:solidFill>
              </a:rPr>
              <a:t>A</a:t>
            </a:r>
            <a:r>
              <a:rPr lang="en-US" sz="2800" dirty="0" smtClean="0">
                <a:solidFill>
                  <a:schemeClr val="tx1"/>
                </a:solidFill>
              </a:rPr>
              <a:t>ssemble a </a:t>
            </a:r>
            <a:r>
              <a:rPr lang="en-US" sz="2800" b="1" i="1" dirty="0" smtClean="0">
                <a:solidFill>
                  <a:schemeClr val="tx1"/>
                </a:solidFill>
              </a:rPr>
              <a:t>Body-Fluid Cleanup Kit</a:t>
            </a:r>
          </a:p>
          <a:p>
            <a:pPr eaLnBrk="1" hangingPunct="1"/>
            <a:endParaRPr lang="en-US" sz="12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800" b="1" u="sng" dirty="0" smtClean="0">
                <a:solidFill>
                  <a:schemeClr val="tx1"/>
                </a:solidFill>
              </a:rPr>
              <a:t>R</a:t>
            </a:r>
            <a:r>
              <a:rPr lang="en-US" sz="2800" dirty="0" smtClean="0">
                <a:solidFill>
                  <a:schemeClr val="tx1"/>
                </a:solidFill>
              </a:rPr>
              <a:t>espond correctly to a vomiting incident </a:t>
            </a:r>
          </a:p>
          <a:p>
            <a:pPr eaLnBrk="1" hangingPunct="1"/>
            <a:endParaRPr lang="en-US" sz="12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800" b="1" u="sng" dirty="0" smtClean="0">
                <a:solidFill>
                  <a:schemeClr val="tx1"/>
                </a:solidFill>
              </a:rPr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otal cleanup after an incident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1843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Everyone Plays a P.A.R.T.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/>
          <p:cNvSpPr>
            <a:spLocks noGrp="1"/>
          </p:cNvSpPr>
          <p:nvPr>
            <p:ph idx="1"/>
          </p:nvPr>
        </p:nvSpPr>
        <p:spPr>
          <a:xfrm>
            <a:off x="871538" y="2644775"/>
            <a:ext cx="7408862" cy="3451225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Use frequent, appropriate handwashing.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 smtClean="0"/>
              <a:t>P</a:t>
            </a:r>
            <a:r>
              <a:rPr lang="en-US" dirty="0" smtClean="0"/>
              <a:t>revent</a:t>
            </a:r>
            <a:endParaRPr lang="en-US" strike="sngStrike" dirty="0"/>
          </a:p>
        </p:txBody>
      </p:sp>
      <p:pic>
        <p:nvPicPr>
          <p:cNvPr id="21512" name="Picture 8" descr="C:\Users\Jamie-HSF\Desktop\Pending Projects\NFSMI-VIDEO Script\photos\Norovirus_187.JPG"/>
          <p:cNvPicPr>
            <a:picLocks noChangeAspect="1" noChangeArrowheads="1"/>
          </p:cNvPicPr>
          <p:nvPr/>
        </p:nvPicPr>
        <p:blipFill>
          <a:blip r:embed="rId3" cstate="email">
            <a:lum bright="10000" contrast="10000"/>
          </a:blip>
          <a:srcRect/>
          <a:stretch>
            <a:fillRect/>
          </a:stretch>
        </p:blipFill>
        <p:spPr bwMode="auto">
          <a:xfrm>
            <a:off x="4648200" y="3581400"/>
            <a:ext cx="32004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3" name="Picture 9" descr="C:\Users\Jamie-HSF\Desktop\Pending Projects\NFSMI-VIDEO Script\photos\Norovirus_182.JPG"/>
          <p:cNvPicPr>
            <a:picLocks noChangeAspect="1" noChangeArrowheads="1"/>
          </p:cNvPicPr>
          <p:nvPr/>
        </p:nvPicPr>
        <p:blipFill>
          <a:blip r:embed="rId4" cstate="email">
            <a:lum bright="10000" contrast="10000"/>
          </a:blip>
          <a:srcRect/>
          <a:stretch>
            <a:fillRect/>
          </a:stretch>
        </p:blipFill>
        <p:spPr bwMode="auto">
          <a:xfrm>
            <a:off x="990600" y="3581400"/>
            <a:ext cx="32004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2863"/>
            <a:ext cx="8229600" cy="1252537"/>
          </a:xfrm>
        </p:spPr>
        <p:txBody>
          <a:bodyPr/>
          <a:lstStyle/>
          <a:p>
            <a:r>
              <a:rPr lang="en-US" dirty="0" smtClean="0"/>
              <a:t>Wash Your Hands</a:t>
            </a:r>
            <a:endParaRPr lang="en-US" dirty="0"/>
          </a:p>
        </p:txBody>
      </p:sp>
      <p:pic>
        <p:nvPicPr>
          <p:cNvPr id="4" name="Wash Your Hands.wmv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1095092"/>
            <a:ext cx="8763000" cy="4924708"/>
          </a:xfrm>
        </p:spPr>
      </p:pic>
    </p:spTree>
    <p:extLst>
      <p:ext uri="{BB962C8B-B14F-4D97-AF65-F5344CB8AC3E}">
        <p14:creationId xmlns:p14="http://schemas.microsoft.com/office/powerpoint/2010/main" val="44529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1538" y="2438400"/>
            <a:ext cx="7408862" cy="34512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When do you wash your hands?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</a:t>
            </a:r>
            <a:r>
              <a:rPr lang="en-US" dirty="0" smtClean="0"/>
              <a:t>Viewing Guide –</a:t>
            </a:r>
            <a:br>
              <a:rPr lang="en-US" dirty="0" smtClean="0"/>
            </a:br>
            <a:r>
              <a:rPr lang="en-US" dirty="0" smtClean="0"/>
              <a:t>Wash Your Hands</a:t>
            </a:r>
            <a:endParaRPr lang="en-US" dirty="0"/>
          </a:p>
        </p:txBody>
      </p:sp>
      <p:pic>
        <p:nvPicPr>
          <p:cNvPr id="4" name="Picture 3" descr="P:\Graphics\Pictures\Summer Meals Food Safety Kit\DSC_00514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00400"/>
            <a:ext cx="52578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706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"/>
          <p:cNvSpPr>
            <a:spLocks noGrp="1"/>
          </p:cNvSpPr>
          <p:nvPr>
            <p:ph idx="1"/>
          </p:nvPr>
        </p:nvSpPr>
        <p:spPr>
          <a:xfrm>
            <a:off x="381000" y="2514600"/>
            <a:ext cx="8305800" cy="3451225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Do not use bare hand contact with ready-to-eat foods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 smtClean="0"/>
              <a:t>P</a:t>
            </a:r>
            <a:r>
              <a:rPr lang="en-US" dirty="0" smtClean="0"/>
              <a:t>revent</a:t>
            </a:r>
            <a:endParaRPr lang="en-US" strike="sngStrike" dirty="0"/>
          </a:p>
        </p:txBody>
      </p:sp>
      <p:pic>
        <p:nvPicPr>
          <p:cNvPr id="23560" name="Picture 8" descr="C:\Users\Jamie-HSF\Desktop\Pending Projects\NFSMI-VIDEO Script\photos\Norovirus_108.JPG"/>
          <p:cNvPicPr>
            <a:picLocks noChangeAspect="1" noChangeArrowheads="1"/>
          </p:cNvPicPr>
          <p:nvPr/>
        </p:nvPicPr>
        <p:blipFill>
          <a:blip r:embed="rId3" cstate="email">
            <a:lum bright="10000" contrast="10000"/>
          </a:blip>
          <a:srcRect/>
          <a:stretch>
            <a:fillRect/>
          </a:stretch>
        </p:blipFill>
        <p:spPr bwMode="auto">
          <a:xfrm>
            <a:off x="685800" y="3733800"/>
            <a:ext cx="32766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1" name="Picture 9" descr="C:\Users\Jamie-HSF\Desktop\Pending Projects\NFSMI-VIDEO Script\photos\Norovirus_113.JPG"/>
          <p:cNvPicPr>
            <a:picLocks noChangeAspect="1" noChangeArrowheads="1"/>
          </p:cNvPicPr>
          <p:nvPr/>
        </p:nvPicPr>
        <p:blipFill>
          <a:blip r:embed="rId4" cstate="email">
            <a:lum contrast="10000"/>
          </a:blip>
          <a:srcRect/>
          <a:stretch>
            <a:fillRect/>
          </a:stretch>
        </p:blipFill>
        <p:spPr bwMode="auto">
          <a:xfrm>
            <a:off x="4724400" y="3657600"/>
            <a:ext cx="3224213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>
          <a:xfrm>
            <a:off x="457200" y="3754438"/>
            <a:ext cx="4040188" cy="3941762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Vomiting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Diarrhea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Jaundice (yellowing) 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Sore throat with fever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 smtClean="0"/>
              <a:t>P</a:t>
            </a:r>
            <a:r>
              <a:rPr lang="en-US" dirty="0" smtClean="0"/>
              <a:t>revent</a:t>
            </a:r>
            <a:endParaRPr lang="en-US" strike="sngStrike" dirty="0"/>
          </a:p>
        </p:txBody>
      </p:sp>
      <p:sp>
        <p:nvSpPr>
          <p:cNvPr id="22532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4267200" y="3754438"/>
            <a:ext cx="4041775" cy="3941762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Cuts &amp; infected wounds on the hands, wrists, or exposed portions of the arms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A current or recent exposure to a foodborne illness </a:t>
            </a:r>
          </a:p>
          <a:p>
            <a:pPr eaLnBrk="1" hangingPunct="1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533400" y="2066925"/>
            <a:ext cx="3486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65125" indent="-255588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en-US" sz="2800" dirty="0">
                <a:solidFill>
                  <a:srgbClr val="000000"/>
                </a:solidFill>
                <a:latin typeface="Lucida Sans Unicode" pitchFamily="34" charset="0"/>
              </a:rPr>
              <a:t>Report symptoms:</a:t>
            </a:r>
          </a:p>
        </p:txBody>
      </p:sp>
      <p:pic>
        <p:nvPicPr>
          <p:cNvPr id="7" name="Picture 8" descr="C:\Users\Jamie-HSF\Desktop\Pending Projects\NFSMI-VIDEO Script\photos\jpeg files\Norovirus_09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38400" y="2590800"/>
            <a:ext cx="1257300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2" descr="C:\Users\Jamie-HSF\Desktop\Pending Projects\NFSMI-VIDEO Script\photos\jpeg files\Norovirus_22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14400" y="2590800"/>
            <a:ext cx="1284288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3" name="Picture 7" descr="C:\Users\Jamie-HSF\Desktop\Pending Projects\NFSMI-VIDEO Script\photos\Norovirus_099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86200" y="2590800"/>
            <a:ext cx="1371600" cy="1001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5" name="Picture 9" descr="C:\Users\Jamie-HSF\Desktop\Pending Projects\NFSMI-VIDEO Script\photos\Norovirus_10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956425" y="2590800"/>
            <a:ext cx="1273175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6" name="Picture 10" descr="C:\Users\Jamie-HSF\Desktop\Pending Projects\NFSMI-VIDEO Script\photos\Norovirus_10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432425" y="2590800"/>
            <a:ext cx="1295400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1"/>
          </p:nvPr>
        </p:nvSpPr>
        <p:spPr>
          <a:xfrm>
            <a:off x="533400" y="2362200"/>
            <a:ext cx="7408862" cy="3451225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sz="2800" b="1" dirty="0" smtClean="0">
                <a:solidFill>
                  <a:schemeClr val="tx1"/>
                </a:solidFill>
              </a:rPr>
              <a:t>Exclude:</a:t>
            </a:r>
            <a:r>
              <a:rPr lang="en-US" sz="2800" dirty="0" smtClean="0">
                <a:solidFill>
                  <a:schemeClr val="tx1"/>
                </a:solidFill>
              </a:rPr>
              <a:t> cannot come to work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800" b="1" dirty="0" smtClean="0">
                <a:solidFill>
                  <a:schemeClr val="tx1"/>
                </a:solidFill>
              </a:rPr>
              <a:t>Restrict:</a:t>
            </a:r>
            <a:r>
              <a:rPr lang="en-US" sz="2800" dirty="0" smtClean="0">
                <a:solidFill>
                  <a:schemeClr val="tx1"/>
                </a:solidFill>
              </a:rPr>
              <a:t> to limit the activities so that the foodservice employee does not work with exposed food</a:t>
            </a:r>
          </a:p>
        </p:txBody>
      </p:sp>
      <p:sp>
        <p:nvSpPr>
          <p:cNvPr id="2355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P</a:t>
            </a:r>
            <a:r>
              <a:rPr lang="en-US" dirty="0" smtClean="0"/>
              <a:t>revent</a:t>
            </a:r>
          </a:p>
        </p:txBody>
      </p:sp>
      <p:pic>
        <p:nvPicPr>
          <p:cNvPr id="23556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799" y="4038600"/>
            <a:ext cx="254350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Symbol" pitchFamily="18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FDA “three legged stool” for norovirus protection: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Effective </a:t>
            </a:r>
            <a:r>
              <a:rPr lang="en-US" dirty="0" err="1" smtClean="0">
                <a:solidFill>
                  <a:schemeClr val="tx1"/>
                </a:solidFill>
              </a:rPr>
              <a:t>handwashing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No bare hand contact with ready-to-eat foods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Employee health and wellness program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98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FDA “Three-Legged Stool”</a:t>
            </a:r>
          </a:p>
        </p:txBody>
      </p:sp>
    </p:spTree>
    <p:extLst>
      <p:ext uri="{BB962C8B-B14F-4D97-AF65-F5344CB8AC3E}">
        <p14:creationId xmlns:p14="http://schemas.microsoft.com/office/powerpoint/2010/main" val="414122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C:\Users\Jamie-HSF\Desktop\Pending Projects\NFSMI-VIDEO Script\photos\Norovirus_027.JPG"/>
          <p:cNvPicPr>
            <a:picLocks noChangeAspect="1" noChangeArrowheads="1"/>
          </p:cNvPicPr>
          <p:nvPr/>
        </p:nvPicPr>
        <p:blipFill>
          <a:blip r:embed="rId3" cstate="email">
            <a:lum bright="10000" contrast="10000"/>
          </a:blip>
          <a:srcRect/>
          <a:stretch>
            <a:fillRect/>
          </a:stretch>
        </p:blipFill>
        <p:spPr bwMode="auto">
          <a:xfrm>
            <a:off x="5794744" y="4191000"/>
            <a:ext cx="3349256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79" name="Content Placeholder 1"/>
          <p:cNvSpPr>
            <a:spLocks noGrp="1"/>
          </p:cNvSpPr>
          <p:nvPr>
            <p:ph idx="1"/>
          </p:nvPr>
        </p:nvSpPr>
        <p:spPr>
          <a:xfrm>
            <a:off x="228600" y="2514600"/>
            <a:ext cx="7408862" cy="3451225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Identify the components of a Body Fluid Cleanup Kit</a:t>
            </a:r>
          </a:p>
          <a:p>
            <a:pPr marL="303213" lvl="1" indent="0" eaLnBrk="1" hangingPunct="1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tx1"/>
                </a:solidFill>
              </a:rPr>
              <a:t>Which components are for Personal Protection Equipment (PPE)?</a:t>
            </a:r>
          </a:p>
          <a:p>
            <a:pPr lvl="1" eaLnBrk="1" hangingPunct="1"/>
            <a:r>
              <a:rPr lang="en-US" sz="2400" dirty="0" smtClean="0">
                <a:solidFill>
                  <a:schemeClr val="tx1"/>
                </a:solidFill>
              </a:rPr>
              <a:t>Which components are for cleaning?</a:t>
            </a:r>
          </a:p>
          <a:p>
            <a:pPr lvl="1" eaLnBrk="1" hangingPunct="1"/>
            <a:endParaRPr lang="en-US" sz="2400" dirty="0" smtClean="0">
              <a:solidFill>
                <a:schemeClr val="tx1"/>
              </a:solidFill>
            </a:endParaRPr>
          </a:p>
          <a:p>
            <a:pPr lvl="1" eaLnBrk="1" hangingPunct="1"/>
            <a:endParaRPr lang="en-US" sz="2800" dirty="0" smtClean="0">
              <a:solidFill>
                <a:schemeClr val="tx1"/>
              </a:solidFill>
            </a:endParaRPr>
          </a:p>
          <a:p>
            <a:pPr lvl="1" eaLnBrk="1" hangingPunct="1"/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2458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Challenge….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/>
              <a:tblGrid>
                <a:gridCol w="6262487"/>
                <a:gridCol w="1344706"/>
                <a:gridCol w="1536807"/>
              </a:tblGrid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Items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PPE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Cleaning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Bucket and/or spray bottle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endParaRPr lang="en-US" sz="2000" b="1" dirty="0" smtClean="0">
                        <a:solidFill>
                          <a:srgbClr val="000099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Disposable gown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Effective disinfectant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Facemask with face/eye shield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Gloves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Paper towels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Plastic garbage bag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Sand, cat </a:t>
                      </a: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litter, </a:t>
                      </a: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or commercial absorbent powder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Scoop, small </a:t>
                      </a: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shovel, </a:t>
                      </a: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or dustpan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Shoe covers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65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077200" y="609600"/>
            <a:ext cx="506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477000" y="1219200"/>
            <a:ext cx="506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477000" y="2286000"/>
            <a:ext cx="506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077200" y="1752600"/>
            <a:ext cx="506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427788" y="2895600"/>
            <a:ext cx="5064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077200" y="3429000"/>
            <a:ext cx="506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077200" y="3911600"/>
            <a:ext cx="506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077200" y="4572000"/>
            <a:ext cx="506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104188" y="5715000"/>
            <a:ext cx="5064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477000" y="6273800"/>
            <a:ext cx="506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  <a:sym typeface="Wingdings" pitchFamily="2" charset="2"/>
              </a:rPr>
              <a:t></a:t>
            </a:r>
            <a:endParaRPr lang="en-US" sz="32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2"/>
          <p:cNvSpPr>
            <a:spLocks noGrp="1"/>
          </p:cNvSpPr>
          <p:nvPr>
            <p:ph type="title"/>
          </p:nvPr>
        </p:nvSpPr>
        <p:spPr>
          <a:xfrm>
            <a:off x="457200" y="652463"/>
            <a:ext cx="8229600" cy="1252537"/>
          </a:xfrm>
        </p:spPr>
        <p:txBody>
          <a:bodyPr/>
          <a:lstStyle/>
          <a:p>
            <a:pPr eaLnBrk="1" hangingPunct="1"/>
            <a:r>
              <a:rPr lang="en-US" u="sng" dirty="0" smtClean="0"/>
              <a:t>A</a:t>
            </a:r>
            <a:r>
              <a:rPr lang="en-US" dirty="0"/>
              <a:t>ssemble – Personal Protective Equipment </a:t>
            </a:r>
            <a:br>
              <a:rPr lang="en-US" dirty="0"/>
            </a:br>
            <a:endParaRPr lang="en-US" dirty="0" smtClean="0"/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457200" y="5410200"/>
            <a:ext cx="48768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56032"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defRPr/>
            </a:pPr>
            <a:endParaRPr lang="en-US" sz="2700" b="1" dirty="0">
              <a:latin typeface="+mn-lt"/>
              <a:cs typeface="+mn-cs"/>
            </a:endParaRPr>
          </a:p>
        </p:txBody>
      </p:sp>
      <p:pic>
        <p:nvPicPr>
          <p:cNvPr id="26637" name="Picture 13" descr="C:\Users\Jamie-HSF\Desktop\Pending Projects\NFSMI-VIDEO Script\photos\Norovirus_00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4147" y="4457224"/>
            <a:ext cx="2378908" cy="1721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38" name="Picture 14" descr="C:\Users\Jamie-HSF\Desktop\Pending Projects\NFSMI-VIDEO Script\photos\Norovirus_00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4147" y="2438400"/>
            <a:ext cx="2183960" cy="1691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39" name="Picture 15" descr="C:\Users\Jamie-HSF\Desktop\Pending Projects\NFSMI-VIDEO Script\photos\Norovirus_00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36253" y="4457224"/>
            <a:ext cx="2355974" cy="1937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40" name="Picture 16" descr="C:\Users\Jamie-HSF\Desktop\Pending Projects\NFSMI-VIDEO Script\photos\Norovirus_00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96000" y="2438400"/>
            <a:ext cx="2396227" cy="178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ontent Placeholder 4"/>
          <p:cNvSpPr txBox="1">
            <a:spLocks/>
          </p:cNvSpPr>
          <p:nvPr/>
        </p:nvSpPr>
        <p:spPr bwMode="auto">
          <a:xfrm>
            <a:off x="2813054" y="2439352"/>
            <a:ext cx="3240653" cy="434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20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Disposable facemask with face shield or goggles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Disposable </a:t>
            </a:r>
            <a:r>
              <a:rPr lang="en-US" dirty="0" smtClean="0">
                <a:solidFill>
                  <a:schemeClr val="tx1"/>
                </a:solidFill>
              </a:rPr>
              <a:t>gown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Disposable shoe </a:t>
            </a:r>
            <a:r>
              <a:rPr lang="en-US" dirty="0" smtClean="0">
                <a:solidFill>
                  <a:schemeClr val="tx1"/>
                </a:solidFill>
              </a:rPr>
              <a:t>covers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Disposable</a:t>
            </a:r>
            <a:r>
              <a:rPr lang="en-US" dirty="0">
                <a:solidFill>
                  <a:schemeClr val="tx1"/>
                </a:solidFill>
              </a:rPr>
              <a:t>, nonabsorbent, medical grade </a:t>
            </a:r>
            <a:r>
              <a:rPr lang="en-US" dirty="0" smtClean="0">
                <a:solidFill>
                  <a:schemeClr val="tx1"/>
                </a:solidFill>
              </a:rPr>
              <a:t>gloves</a:t>
            </a:r>
            <a:endParaRPr lang="en-US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6"/>
          <p:cNvSpPr>
            <a:spLocks noGrp="1"/>
          </p:cNvSpPr>
          <p:nvPr>
            <p:ph idx="1"/>
          </p:nvPr>
        </p:nvSpPr>
        <p:spPr>
          <a:xfrm>
            <a:off x="533400" y="2364105"/>
            <a:ext cx="7620000" cy="4524375"/>
          </a:xfrm>
        </p:spPr>
        <p:txBody>
          <a:bodyPr/>
          <a:lstStyle/>
          <a:p>
            <a:pPr marL="365125" indent="-255588" eaLnBrk="1" hangingPunct="1">
              <a:buFont typeface="Wingdings 3" pitchFamily="18" charset="2"/>
              <a:buChar char=""/>
            </a:pPr>
            <a:r>
              <a:rPr lang="en-US" dirty="0" smtClean="0">
                <a:solidFill>
                  <a:schemeClr val="tx1"/>
                </a:solidFill>
              </a:rPr>
              <a:t>Bucket and spray bottle</a:t>
            </a:r>
          </a:p>
          <a:p>
            <a:pPr marL="365125" indent="-255588" eaLnBrk="1" hangingPunct="1">
              <a:buFont typeface="Wingdings 3" pitchFamily="18" charset="2"/>
              <a:buChar char=""/>
            </a:pPr>
            <a:r>
              <a:rPr lang="en-US" dirty="0" smtClean="0">
                <a:solidFill>
                  <a:schemeClr val="tx1"/>
                </a:solidFill>
              </a:rPr>
              <a:t>Paper towels</a:t>
            </a:r>
          </a:p>
          <a:p>
            <a:pPr marL="365125" indent="-255588" eaLnBrk="1" hangingPunct="1">
              <a:buFont typeface="Wingdings 3" pitchFamily="18" charset="2"/>
              <a:buChar char=""/>
            </a:pPr>
            <a:r>
              <a:rPr lang="en-US" dirty="0" smtClean="0">
                <a:solidFill>
                  <a:schemeClr val="tx1"/>
                </a:solidFill>
              </a:rPr>
              <a:t>Designated, disposable mop head</a:t>
            </a:r>
          </a:p>
          <a:p>
            <a:pPr marL="365125" indent="-255588" eaLnBrk="1" hangingPunct="1">
              <a:buFont typeface="Wingdings 3" pitchFamily="18" charset="2"/>
              <a:buChar char=""/>
            </a:pPr>
            <a:r>
              <a:rPr lang="en-US" dirty="0" smtClean="0">
                <a:solidFill>
                  <a:schemeClr val="tx1"/>
                </a:solidFill>
              </a:rPr>
              <a:t>Plastic garbage bag &amp;  twist-ties</a:t>
            </a:r>
          </a:p>
          <a:p>
            <a:pPr marL="365125" indent="-255588" eaLnBrk="1" hangingPunct="1">
              <a:buFont typeface="Wingdings 3" pitchFamily="18" charset="2"/>
              <a:buChar char=""/>
            </a:pPr>
            <a:r>
              <a:rPr lang="en-US" dirty="0" smtClean="0">
                <a:solidFill>
                  <a:schemeClr val="tx1"/>
                </a:solidFill>
              </a:rPr>
              <a:t>Disposable scoop, small shovel, or dustpan</a:t>
            </a:r>
          </a:p>
          <a:p>
            <a:pPr marL="365125" indent="-255588" eaLnBrk="1" hangingPunct="1">
              <a:buFont typeface="Wingdings 3" pitchFamily="18" charset="2"/>
              <a:buChar char=""/>
            </a:pPr>
            <a:r>
              <a:rPr lang="en-US" dirty="0" smtClean="0">
                <a:solidFill>
                  <a:schemeClr val="tx1"/>
                </a:solidFill>
              </a:rPr>
              <a:t>Sand, cat litter, or absorbent powder</a:t>
            </a:r>
          </a:p>
        </p:txBody>
      </p:sp>
      <p:sp>
        <p:nvSpPr>
          <p:cNvPr id="2765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A</a:t>
            </a:r>
            <a:r>
              <a:rPr lang="en-US" dirty="0"/>
              <a:t>ssemble – Cleaning </a:t>
            </a:r>
            <a:r>
              <a:rPr lang="en-US" dirty="0" smtClean="0"/>
              <a:t>Supplies</a:t>
            </a:r>
          </a:p>
        </p:txBody>
      </p:sp>
      <p:pic>
        <p:nvPicPr>
          <p:cNvPr id="27660" name="Picture 12" descr="C:\Users\Jamie-HSF\Desktop\Pending Projects\NFSMI-VIDEO Script\photos\Norovirus_106.JPG"/>
          <p:cNvPicPr>
            <a:picLocks noChangeAspect="1" noChangeArrowheads="1"/>
          </p:cNvPicPr>
          <p:nvPr/>
        </p:nvPicPr>
        <p:blipFill>
          <a:blip r:embed="rId3" cstate="email">
            <a:lum contrast="10000"/>
          </a:blip>
          <a:srcRect/>
          <a:stretch>
            <a:fillRect/>
          </a:stretch>
        </p:blipFill>
        <p:spPr bwMode="auto">
          <a:xfrm>
            <a:off x="4724400" y="5365750"/>
            <a:ext cx="16764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61" name="Picture 13" descr="C:\Users\Jamie-HSF\Desktop\Pending Projects\NFSMI-VIDEO Script\photos\Norovirus_009.JPG"/>
          <p:cNvPicPr>
            <a:picLocks noChangeAspect="1" noChangeArrowheads="1"/>
          </p:cNvPicPr>
          <p:nvPr/>
        </p:nvPicPr>
        <p:blipFill>
          <a:blip r:embed="rId4" cstate="email">
            <a:lum contrast="10000"/>
          </a:blip>
          <a:srcRect/>
          <a:stretch>
            <a:fillRect/>
          </a:stretch>
        </p:blipFill>
        <p:spPr bwMode="auto">
          <a:xfrm>
            <a:off x="2485858" y="5313045"/>
            <a:ext cx="1781342" cy="1271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62" name="Picture 14" descr="C:\Users\Jamie-HSF\Desktop\Pending Projects\NFSMI-VIDEO Script\photos\Norovirus_01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705600" y="5290820"/>
            <a:ext cx="1716836" cy="1294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6" cstate="email">
            <a:lum bright="10000"/>
          </a:blip>
          <a:srcRect/>
          <a:stretch>
            <a:fillRect/>
          </a:stretch>
        </p:blipFill>
        <p:spPr bwMode="auto">
          <a:xfrm>
            <a:off x="429688" y="5290820"/>
            <a:ext cx="1791224" cy="1294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1" name="Picture 9" descr="C:\Users\Jamie-HSF\Desktop\Pending Projects\NFSMI-VIDEO Script\photos\Norovirus_03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4242808"/>
            <a:ext cx="3124200" cy="2630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75" name="Content Placeholder 7"/>
          <p:cNvSpPr>
            <a:spLocks noGrp="1"/>
          </p:cNvSpPr>
          <p:nvPr>
            <p:ph idx="1"/>
          </p:nvPr>
        </p:nvSpPr>
        <p:spPr>
          <a:xfrm>
            <a:off x="457200" y="2514600"/>
            <a:ext cx="7408862" cy="3451225"/>
          </a:xfrm>
        </p:spPr>
        <p:txBody>
          <a:bodyPr/>
          <a:lstStyle/>
          <a:p>
            <a:pPr eaLnBrk="1" hangingPunct="1"/>
            <a:endParaRPr lang="en-US" sz="8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EPA-registered effective against norovirus on EPA website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Chlorine bleach (8.25% concentration)</a:t>
            </a:r>
          </a:p>
          <a:p>
            <a:pPr lvl="1" eaLnBrk="1" hangingPunct="1"/>
            <a:r>
              <a:rPr lang="en-US" sz="3200" dirty="0" smtClean="0">
                <a:solidFill>
                  <a:schemeClr val="tx1"/>
                </a:solidFill>
              </a:rPr>
              <a:t>5,000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parts per million =</a:t>
            </a:r>
          </a:p>
          <a:p>
            <a:pPr lvl="1" eaLnBrk="1" hangingPunct="1"/>
            <a:r>
              <a:rPr lang="en-US" sz="3200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cup bleach per 1 gallon of water</a:t>
            </a:r>
          </a:p>
          <a:p>
            <a:pPr eaLnBrk="1" hangingPunct="1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867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A</a:t>
            </a:r>
            <a:r>
              <a:rPr lang="en-US" dirty="0"/>
              <a:t>ssemble – </a:t>
            </a:r>
            <a:r>
              <a:rPr lang="en-US" dirty="0" smtClean="0"/>
              <a:t>Disinfectants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381000" y="2280574"/>
            <a:ext cx="7408862" cy="3451225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Remove individuals within 25 feet.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Wash hands.</a:t>
            </a:r>
          </a:p>
        </p:txBody>
      </p:sp>
      <p:sp>
        <p:nvSpPr>
          <p:cNvPr id="296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R</a:t>
            </a:r>
            <a:r>
              <a:rPr lang="en-US" dirty="0"/>
              <a:t>espond – Stop </a:t>
            </a:r>
            <a:r>
              <a:rPr lang="en-US" dirty="0" smtClean="0"/>
              <a:t>All Operations</a:t>
            </a:r>
          </a:p>
        </p:txBody>
      </p:sp>
      <p:pic>
        <p:nvPicPr>
          <p:cNvPr id="29706" name="Picture 10" descr="C:\Users\Jamie-HSF\Desktop\Pending Projects\NFSMI-VIDEO Script\photos\Norovirus_18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11220" y="3589505"/>
            <a:ext cx="3279881" cy="2810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2000" y="3589504"/>
            <a:ext cx="3200400" cy="2810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R</a:t>
            </a:r>
            <a:r>
              <a:rPr lang="en-US" dirty="0"/>
              <a:t>espond – Put on Personal Protective </a:t>
            </a:r>
            <a:r>
              <a:rPr lang="en-US" dirty="0" smtClean="0"/>
              <a:t>Equipment</a:t>
            </a:r>
          </a:p>
        </p:txBody>
      </p:sp>
      <p:pic>
        <p:nvPicPr>
          <p:cNvPr id="30732" name="Picture 12" descr="C:\Users\Jamie-HSF\Desktop\Pending Projects\NFSMI-VIDEO Script\photos\Norovirus_07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6613" y="4495800"/>
            <a:ext cx="2555875" cy="1814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34" name="Picture 14" descr="C:\Users\Jamie-HSF\Desktop\Pending Projects\NFSMI-VIDEO Script\photos\Norovirus_06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00200" y="2438400"/>
            <a:ext cx="2579688" cy="183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35" name="Picture 15" descr="C:\Users\Jamie-HSF\Desktop\Pending Projects\NFSMI-VIDEO Script\photos\Norovirus_06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11688" y="2441575"/>
            <a:ext cx="2590800" cy="1835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36" name="Picture 16" descr="C:\Users\Jamie-HSF\Desktop\Pending Projects\NFSMI-VIDEO Script\photos\Norovirus_075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600200" y="4444683"/>
            <a:ext cx="2590800" cy="1835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R</a:t>
            </a:r>
            <a:r>
              <a:rPr lang="en-US" dirty="0" smtClean="0"/>
              <a:t>espond – Cover and Remove Waste</a:t>
            </a:r>
          </a:p>
        </p:txBody>
      </p:sp>
      <p:pic>
        <p:nvPicPr>
          <p:cNvPr id="31752" name="Picture 8" descr="C:\Users\Jamie-HSF\Desktop\Pending Projects\NFSMI-VIDEO Script\photos\Norovirus_29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2795" y="2895600"/>
            <a:ext cx="2486927" cy="2625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3" name="Picture 9" descr="C:\Users\Jamie-HSF\Desktop\Pending Projects\NFSMI-VIDEO Script\photos\Norovirus_35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61472" y="2895600"/>
            <a:ext cx="2501127" cy="2625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0" descr="C:\Users\Jamie-HSF\Desktop\Pending Projects\NFSMI-VIDEO Script\photos\Norovirus_32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36920" y="3142862"/>
            <a:ext cx="2971800" cy="2130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Wash Hands </a:t>
            </a:r>
            <a:r>
              <a:rPr lang="en-US" dirty="0"/>
              <a:t>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Change Gloves</a:t>
            </a:r>
          </a:p>
        </p:txBody>
      </p:sp>
      <p:pic>
        <p:nvPicPr>
          <p:cNvPr id="34828" name="Picture 12" descr="C:\Users\Jamie-HSF\Desktop\Pending Projects\NFSMI-VIDEO Script\photos\Norovirus_05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07280" y="4414896"/>
            <a:ext cx="2930251" cy="2209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9" name="Picture 13" descr="C:\Users\Jamie-HSF\Desktop\Pending Projects\NFSMI-VIDEO Script\photos\Norovirus_04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00200" y="2286000"/>
            <a:ext cx="3028328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30" name="Picture 14" descr="C:\Users\Jamie-HSF\Desktop\Pending Projects\NFSMI-VIDEO Script\photos\Norovirus_04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876800" y="2286000"/>
            <a:ext cx="2911602" cy="2066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31" name="Picture 15" descr="C:\Users\Jamie-HSF\Desktop\Pending Projects\NFSMI-VIDEO Script\photos\Norovirus_046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660326" y="4459258"/>
            <a:ext cx="2908075" cy="2164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</a:t>
            </a:r>
            <a:r>
              <a:rPr lang="en-US" dirty="0" smtClean="0"/>
              <a:t>espond – Clean Area</a:t>
            </a:r>
            <a:endParaRPr lang="en-US" dirty="0"/>
          </a:p>
        </p:txBody>
      </p:sp>
      <p:pic>
        <p:nvPicPr>
          <p:cNvPr id="4" name="Picture 9" descr="C:\Users\Jamie-HSF\Desktop\Pending Projects\NFSMI-VIDEO Script\photos\Norovirus_33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00600" y="2971801"/>
            <a:ext cx="3897312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1" descr="C:\Users\Jamie-HSF\Desktop\Pending Projects\NFSMI-VIDEO Script\photos\Norovirus_32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4546" y="2971800"/>
            <a:ext cx="4004536" cy="2667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036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Wash </a:t>
            </a:r>
            <a:r>
              <a:rPr lang="en-US" dirty="0"/>
              <a:t>Hands and Change Gloves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276600"/>
            <a:ext cx="40005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95600"/>
            <a:ext cx="3198328" cy="3428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791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16175"/>
            <a:ext cx="8077200" cy="3451225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Mix a fresh </a:t>
            </a:r>
            <a:r>
              <a:rPr lang="en-US" sz="2800" dirty="0" smtClean="0">
                <a:solidFill>
                  <a:schemeClr val="tx1"/>
                </a:solidFill>
              </a:rPr>
              <a:t>disinfectant at recommended concentration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Transfer </a:t>
            </a:r>
            <a:r>
              <a:rPr lang="en-US" sz="2800" dirty="0">
                <a:solidFill>
                  <a:schemeClr val="tx1"/>
                </a:solidFill>
              </a:rPr>
              <a:t>solution to a labelled spray </a:t>
            </a:r>
            <a:r>
              <a:rPr lang="en-US" sz="2800" dirty="0" smtClean="0">
                <a:solidFill>
                  <a:schemeClr val="tx1"/>
                </a:solidFill>
              </a:rPr>
              <a:t>bottle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</a:t>
            </a:r>
            <a:r>
              <a:rPr lang="en-US" dirty="0" smtClean="0"/>
              <a:t>espond – Mix Disinfectant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4038600"/>
            <a:ext cx="328542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5" name="Picture 4" descr="P:\Graphics\Pictures\Norovirus jpeg files\Norovirus_0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10000"/>
            <a:ext cx="1981199" cy="2950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866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1"/>
          <p:cNvSpPr>
            <a:spLocks noGrp="1"/>
          </p:cNvSpPr>
          <p:nvPr>
            <p:ph idx="1"/>
          </p:nvPr>
        </p:nvSpPr>
        <p:spPr>
          <a:xfrm>
            <a:off x="381000" y="2514600"/>
            <a:ext cx="7408862" cy="3451225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Disinfect immediate area &amp; </a:t>
            </a:r>
            <a:r>
              <a:rPr lang="en-US" sz="2800" dirty="0">
                <a:solidFill>
                  <a:schemeClr val="tx1"/>
                </a:solidFill>
              </a:rPr>
              <a:t>adjacent 25 foot area</a:t>
            </a:r>
            <a:r>
              <a:rPr lang="en-US" sz="2800" strike="sngStrike" dirty="0">
                <a:solidFill>
                  <a:schemeClr val="tx1"/>
                </a:solidFill>
              </a:rPr>
              <a:t>-</a:t>
            </a:r>
          </a:p>
          <a:p>
            <a:pPr lvl="1" indent="-274320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>
                <a:solidFill>
                  <a:schemeClr val="tx1"/>
                </a:solidFill>
              </a:rPr>
              <a:t>Include food contact </a:t>
            </a:r>
            <a:r>
              <a:rPr lang="en-US" sz="2400" dirty="0" smtClean="0">
                <a:solidFill>
                  <a:schemeClr val="tx1"/>
                </a:solidFill>
              </a:rPr>
              <a:t>surfaces</a:t>
            </a:r>
          </a:p>
          <a:p>
            <a:pPr lvl="1" indent="-274320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High touch surfaces </a:t>
            </a:r>
            <a:endParaRPr lang="en-US" sz="2400" dirty="0">
              <a:solidFill>
                <a:schemeClr val="tx1"/>
              </a:solidFill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584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R</a:t>
            </a:r>
            <a:r>
              <a:rPr lang="en-US" dirty="0" smtClean="0"/>
              <a:t>espond </a:t>
            </a:r>
            <a:r>
              <a:rPr lang="en-US" dirty="0"/>
              <a:t>– </a:t>
            </a:r>
            <a:r>
              <a:rPr lang="en-US" dirty="0" smtClean="0"/>
              <a:t>Disinfect</a:t>
            </a:r>
          </a:p>
        </p:txBody>
      </p:sp>
      <p:pic>
        <p:nvPicPr>
          <p:cNvPr id="35847" name="Picture 7" descr="C:\Users\Jamie-HSF\Desktop\Pending Projects\NFSMI-VIDEO Script\photos\Norovirus_35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5000" y="3048000"/>
            <a:ext cx="2286000" cy="3621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52537"/>
          </a:xfrm>
        </p:spPr>
        <p:txBody>
          <a:bodyPr/>
          <a:lstStyle/>
          <a:p>
            <a:pPr eaLnBrk="1" hangingPunct="1"/>
            <a:r>
              <a:rPr lang="en-US" altLang="en-US" u="sng" dirty="0" smtClean="0"/>
              <a:t>R</a:t>
            </a:r>
            <a:r>
              <a:rPr lang="en-US" altLang="en-US" dirty="0" smtClean="0"/>
              <a:t>espond </a:t>
            </a:r>
            <a:r>
              <a:rPr lang="en-US" dirty="0"/>
              <a:t>–</a:t>
            </a:r>
            <a:r>
              <a:rPr lang="en-US" altLang="en-US" dirty="0" smtClean="0"/>
              <a:t> </a:t>
            </a:r>
            <a:r>
              <a:rPr lang="en-US" altLang="en-US" dirty="0"/>
              <a:t>Disinfect </a:t>
            </a:r>
            <a:r>
              <a:rPr lang="en-US" altLang="en-US" dirty="0" smtClean="0"/>
              <a:t>High Touch </a:t>
            </a:r>
            <a:r>
              <a:rPr lang="en-US" altLang="en-US" dirty="0"/>
              <a:t>S</a:t>
            </a:r>
            <a:r>
              <a:rPr lang="en-US" altLang="en-US" dirty="0" smtClean="0"/>
              <a:t>urfaces</a:t>
            </a:r>
          </a:p>
        </p:txBody>
      </p:sp>
      <p:pic>
        <p:nvPicPr>
          <p:cNvPr id="4" name="Picture 8" descr="C:\Users\Jamie-HSF\Desktop\Pending Projects\NFSMI-VIDEO Script\photos\Norovirus_19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28800" y="2667000"/>
            <a:ext cx="5244739" cy="4051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427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514600"/>
            <a:ext cx="5638800" cy="3451225"/>
          </a:xfrm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Rinse surfaces with clean water, and paper towels and/or a disposable mop head.</a:t>
            </a:r>
          </a:p>
          <a:p>
            <a:pPr lvl="0"/>
            <a:r>
              <a:rPr lang="en-US" sz="2800" dirty="0">
                <a:solidFill>
                  <a:schemeClr val="tx1"/>
                </a:solidFill>
              </a:rPr>
              <a:t>Allow surfaces to air dry.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</a:t>
            </a:r>
            <a:r>
              <a:rPr lang="en-US" dirty="0" smtClean="0"/>
              <a:t>espond </a:t>
            </a:r>
            <a:r>
              <a:rPr lang="en-US" dirty="0"/>
              <a:t>– </a:t>
            </a:r>
            <a:r>
              <a:rPr lang="en-US" dirty="0" smtClean="0"/>
              <a:t>Rinse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0"/>
            <a:ext cx="3017520" cy="4556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656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Wash Hands </a:t>
            </a:r>
            <a:r>
              <a:rPr lang="en-US" dirty="0"/>
              <a:t>and </a:t>
            </a:r>
            <a:r>
              <a:rPr lang="en-US" dirty="0" smtClean="0"/>
              <a:t>Change Gloves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71800"/>
            <a:ext cx="4134885" cy="2756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971800"/>
            <a:ext cx="4134886" cy="2756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226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1"/>
          <p:cNvSpPr>
            <a:spLocks noGrp="1"/>
          </p:cNvSpPr>
          <p:nvPr>
            <p:ph idx="1"/>
          </p:nvPr>
        </p:nvSpPr>
        <p:spPr>
          <a:xfrm>
            <a:off x="457200" y="2438400"/>
            <a:ext cx="7408862" cy="34512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Chemical disinfectant or steam </a:t>
            </a:r>
            <a:r>
              <a:rPr lang="en-US" sz="2800" dirty="0">
                <a:solidFill>
                  <a:schemeClr val="tx1"/>
                </a:solidFill>
              </a:rPr>
              <a:t>clean for a minimum of 5 minutes at 170 °F.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3686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R</a:t>
            </a:r>
            <a:r>
              <a:rPr lang="en-US" dirty="0"/>
              <a:t>espond - Disinfect </a:t>
            </a:r>
            <a:r>
              <a:rPr lang="en-US" dirty="0" smtClean="0"/>
              <a:t>Cloth </a:t>
            </a:r>
            <a:r>
              <a:rPr lang="en-US" dirty="0"/>
              <a:t>S</a:t>
            </a:r>
            <a:r>
              <a:rPr lang="en-US" dirty="0" smtClean="0"/>
              <a:t>urfaces</a:t>
            </a:r>
          </a:p>
        </p:txBody>
      </p:sp>
      <p:pic>
        <p:nvPicPr>
          <p:cNvPr id="36870" name="Picture 6" descr="C:\Users\Jamie-HSF\Desktop\Pending Projects\NFSMI-VIDEO Script\photos\Norovirus_13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6000" y="3429000"/>
            <a:ext cx="4815840" cy="3232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Dispose of exposed foods within 25 feet.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</a:t>
            </a:r>
            <a:r>
              <a:rPr lang="en-US" dirty="0" smtClean="0"/>
              <a:t>espond – </a:t>
            </a:r>
            <a:r>
              <a:rPr lang="en-US" dirty="0"/>
              <a:t>Dispose of </a:t>
            </a:r>
            <a:r>
              <a:rPr lang="en-US" dirty="0" smtClean="0"/>
              <a:t>Exposed Foods </a:t>
            </a:r>
            <a:endParaRPr lang="en-US" dirty="0"/>
          </a:p>
        </p:txBody>
      </p:sp>
      <p:pic>
        <p:nvPicPr>
          <p:cNvPr id="4" name="Picture 11" descr="C:\Users\Jamie-HSF\Desktop\Pending Projects\NFSMI-VIDEO Script\photos\Norovirus_21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19400" y="3276600"/>
            <a:ext cx="3810000" cy="317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2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Wash Hands </a:t>
            </a:r>
            <a:r>
              <a:rPr lang="en-US" dirty="0"/>
              <a:t>and Change Gloves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5" y="2743200"/>
            <a:ext cx="42291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097" y="2743200"/>
            <a:ext cx="4124303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515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R</a:t>
            </a:r>
            <a:r>
              <a:rPr lang="en-US" dirty="0"/>
              <a:t>espond - Disinfect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Non-disposable Tools</a:t>
            </a:r>
          </a:p>
        </p:txBody>
      </p:sp>
      <p:pic>
        <p:nvPicPr>
          <p:cNvPr id="37896" name="Picture 8" descr="C:\Users\Jamie-HSF\Desktop\Pending Projects\NFSMI-VIDEO Script\photos\Norovirus_36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2667000"/>
            <a:ext cx="3930855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7" name="Picture 9" descr="C:\Users\Jamie-HSF\Desktop\Pending Projects\NFSMI-VIDEO Script\photos\Norovirus_36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24400" y="2667000"/>
            <a:ext cx="3929054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R</a:t>
            </a:r>
            <a:r>
              <a:rPr lang="en-US" dirty="0"/>
              <a:t>espond - Remove </a:t>
            </a:r>
            <a:r>
              <a:rPr lang="en-US" dirty="0" smtClean="0"/>
              <a:t>PPE</a:t>
            </a:r>
          </a:p>
        </p:txBody>
      </p:sp>
      <p:pic>
        <p:nvPicPr>
          <p:cNvPr id="38924" name="Picture 12" descr="C:\Users\Jamie-HSF\Desktop\Pending Projects\NFSMI-VIDEO Script\photos\Norovirus_27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73476" y="4736056"/>
            <a:ext cx="2930075" cy="1969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5" name="Picture 13" descr="C:\Users\Jamie-HSF\Desktop\Pending Projects\NFSMI-VIDEO Script\photos\Norovirus_28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48208" y="4736057"/>
            <a:ext cx="2954317" cy="1969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6" name="Picture 14" descr="C:\Users\Jamie-HSF\Desktop\Pending Projects\NFSMI-VIDEO Script\photos\Norovirus_26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373475" y="2725376"/>
            <a:ext cx="2930077" cy="1977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7" name="Picture 15" descr="C:\Users\Jamie-HSF\Desktop\Pending Projects\NFSMI-VIDEO Script\photos\Norovirus_27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572000" y="2771741"/>
            <a:ext cx="2895600" cy="193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797175"/>
            <a:ext cx="5410200" cy="34512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Dispose of garbage bag(s) in designated area.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</a:t>
            </a:r>
            <a:r>
              <a:rPr lang="en-US" dirty="0" smtClean="0"/>
              <a:t>espond - Disposal</a:t>
            </a:r>
            <a:endParaRPr lang="en-US" dirty="0"/>
          </a:p>
        </p:txBody>
      </p:sp>
      <p:pic>
        <p:nvPicPr>
          <p:cNvPr id="4" name="Picture 3" descr="P:\Graphics\Pictures\Norovirus jpeg files\Norovirus_28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639377"/>
            <a:ext cx="2686050" cy="4029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004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1538" y="2514600"/>
            <a:ext cx="7408862" cy="3451225"/>
          </a:xfrm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Wash hands, arms and face with soap and </a:t>
            </a:r>
            <a:r>
              <a:rPr lang="en-US" sz="2800" dirty="0" smtClean="0">
                <a:solidFill>
                  <a:schemeClr val="tx1"/>
                </a:solidFill>
              </a:rPr>
              <a:t>water. </a:t>
            </a:r>
          </a:p>
          <a:p>
            <a:pPr lvl="0"/>
            <a:r>
              <a:rPr lang="en-US" sz="2800" dirty="0" smtClean="0">
                <a:solidFill>
                  <a:schemeClr val="tx1"/>
                </a:solidFill>
              </a:rPr>
              <a:t>Put </a:t>
            </a:r>
            <a:r>
              <a:rPr lang="en-US" sz="2800" dirty="0">
                <a:solidFill>
                  <a:schemeClr val="tx1"/>
                </a:solidFill>
              </a:rPr>
              <a:t>on clean clothing, if necessary.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</a:t>
            </a:r>
            <a:r>
              <a:rPr lang="en-US" dirty="0" smtClean="0"/>
              <a:t>espond – Wash Up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962400"/>
            <a:ext cx="38862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77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1"/>
          <p:cNvSpPr>
            <a:spLocks noGrp="1"/>
          </p:cNvSpPr>
          <p:nvPr>
            <p:ph idx="1"/>
          </p:nvPr>
        </p:nvSpPr>
        <p:spPr>
          <a:xfrm>
            <a:off x="871538" y="2514600"/>
            <a:ext cx="7408862" cy="3451225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Wash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Rinse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Sanitize (routine)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Air dry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3993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T</a:t>
            </a:r>
            <a:r>
              <a:rPr lang="en-US" dirty="0" smtClean="0"/>
              <a:t>otal Cleanup</a:t>
            </a:r>
          </a:p>
        </p:txBody>
      </p:sp>
      <p:pic>
        <p:nvPicPr>
          <p:cNvPr id="39945" name="Picture 9" descr="C:\Users\Jamie-HSF\Desktop\Pending Projects\NFSMI-VIDEO Script\photos\Norovirus_20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61057" y="4511040"/>
            <a:ext cx="2600503" cy="2042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6" name="Picture 10" descr="C:\Users\Jamie-HSF\Desktop\Pending Projects\NFSMI-VIDEO Script\photos\Norovirus_2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61057" y="2554429"/>
            <a:ext cx="2600503" cy="2038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1"/>
          <p:cNvSpPr>
            <a:spLocks noGrp="1"/>
          </p:cNvSpPr>
          <p:nvPr>
            <p:ph idx="1"/>
          </p:nvPr>
        </p:nvSpPr>
        <p:spPr>
          <a:xfrm>
            <a:off x="228600" y="2514600"/>
            <a:ext cx="7408862" cy="3451225"/>
          </a:xfrm>
        </p:spPr>
        <p:txBody>
          <a:bodyPr/>
          <a:lstStyle/>
          <a:p>
            <a:pPr eaLnBrk="1" hangingPunct="1"/>
            <a:r>
              <a:rPr lang="en-US" sz="2800" b="1" u="sng" dirty="0" smtClean="0">
                <a:solidFill>
                  <a:schemeClr val="tx1"/>
                </a:solidFill>
              </a:rPr>
              <a:t>P</a:t>
            </a:r>
            <a:r>
              <a:rPr lang="en-US" sz="2800" dirty="0" smtClean="0">
                <a:solidFill>
                  <a:schemeClr val="tx1"/>
                </a:solidFill>
              </a:rPr>
              <a:t>revent through good personal hygiene 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800" b="1" u="sng" dirty="0" smtClean="0">
                <a:solidFill>
                  <a:schemeClr val="tx1"/>
                </a:solidFill>
              </a:rPr>
              <a:t>A</a:t>
            </a:r>
            <a:r>
              <a:rPr lang="en-US" sz="2800" dirty="0" smtClean="0">
                <a:solidFill>
                  <a:schemeClr val="tx1"/>
                </a:solidFill>
              </a:rPr>
              <a:t>ssemble a </a:t>
            </a:r>
            <a:r>
              <a:rPr lang="en-US" sz="2800" smtClean="0">
                <a:solidFill>
                  <a:schemeClr val="tx1"/>
                </a:solidFill>
              </a:rPr>
              <a:t>Body Fluid </a:t>
            </a:r>
            <a:r>
              <a:rPr lang="en-US" sz="2800" dirty="0" smtClean="0">
                <a:solidFill>
                  <a:schemeClr val="tx1"/>
                </a:solidFill>
              </a:rPr>
              <a:t>Cleanup Kit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800" b="1" u="sng" dirty="0" smtClean="0">
                <a:solidFill>
                  <a:schemeClr val="tx1"/>
                </a:solidFill>
              </a:rPr>
              <a:t>R</a:t>
            </a:r>
            <a:r>
              <a:rPr lang="en-US" sz="2800" dirty="0" smtClean="0">
                <a:solidFill>
                  <a:schemeClr val="tx1"/>
                </a:solidFill>
              </a:rPr>
              <a:t>espond correctly to a vomiting incident 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800" b="1" u="sng" dirty="0" smtClean="0">
                <a:solidFill>
                  <a:schemeClr val="tx1"/>
                </a:solidFill>
              </a:rPr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otal cleanup after an incident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4096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Everyone Plays a P.A.R.T. </a:t>
            </a:r>
          </a:p>
        </p:txBody>
      </p:sp>
      <p:pic>
        <p:nvPicPr>
          <p:cNvPr id="39940" name="Picture 6" descr="C:\Users\Jamie-HSF\Desktop\Pending Projects\NFSMI-VIDEO Script\photos\Norovirus_02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34200" y="4038600"/>
            <a:ext cx="22860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1"/>
          <p:cNvSpPr>
            <a:spLocks noGrp="1"/>
          </p:cNvSpPr>
          <p:nvPr>
            <p:ph idx="1"/>
          </p:nvPr>
        </p:nvSpPr>
        <p:spPr>
          <a:xfrm>
            <a:off x="871538" y="2514600"/>
            <a:ext cx="7408862" cy="3451225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Self-check 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Post-Assessment</a:t>
            </a:r>
          </a:p>
          <a:p>
            <a:pPr eaLnBrk="1" hangingPunct="1">
              <a:buFont typeface="Wingdings 3" pitchFamily="18" charset="2"/>
              <a:buNone/>
            </a:pP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4198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Knowledge Challenge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Content Placeholder 1"/>
          <p:cNvSpPr>
            <a:spLocks noGrp="1"/>
          </p:cNvSpPr>
          <p:nvPr>
            <p:ph idx="1"/>
          </p:nvPr>
        </p:nvSpPr>
        <p:spPr>
          <a:xfrm>
            <a:off x="457200" y="2103438"/>
            <a:ext cx="8153400" cy="4525962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www.theicn.org/norovirus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4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–Minute Video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Online </a:t>
            </a:r>
            <a:r>
              <a:rPr lang="en-US" dirty="0" smtClean="0">
                <a:solidFill>
                  <a:schemeClr val="tx1"/>
                </a:solidFill>
              </a:rPr>
              <a:t>course</a:t>
            </a:r>
            <a:endParaRPr lang="en-US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Tool kit</a:t>
            </a:r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Standard </a:t>
            </a:r>
            <a:r>
              <a:rPr lang="en-US" dirty="0" smtClean="0">
                <a:solidFill>
                  <a:schemeClr val="tx1"/>
                </a:solidFill>
              </a:rPr>
              <a:t>Operating </a:t>
            </a:r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rocedures</a:t>
            </a:r>
            <a:endParaRPr lang="en-US" dirty="0">
              <a:solidFill>
                <a:schemeClr val="tx1"/>
              </a:solidFill>
            </a:endParaRPr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Fact sheets</a:t>
            </a:r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Mini posters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Employee </a:t>
            </a:r>
            <a:r>
              <a:rPr lang="en-US" dirty="0">
                <a:solidFill>
                  <a:schemeClr val="tx1"/>
                </a:solidFill>
              </a:rPr>
              <a:t>Health </a:t>
            </a:r>
            <a:r>
              <a:rPr lang="en-US" dirty="0" smtClean="0">
                <a:solidFill>
                  <a:schemeClr val="tx1"/>
                </a:solidFill>
              </a:rPr>
              <a:t>&amp; </a:t>
            </a:r>
            <a:r>
              <a:rPr lang="en-US" dirty="0">
                <a:solidFill>
                  <a:schemeClr val="tx1"/>
                </a:solidFill>
              </a:rPr>
              <a:t>Personal </a:t>
            </a:r>
            <a:r>
              <a:rPr lang="en-US" dirty="0" smtClean="0">
                <a:solidFill>
                  <a:schemeClr val="tx1"/>
                </a:solidFill>
              </a:rPr>
              <a:t>Hygiene </a:t>
            </a:r>
            <a:r>
              <a:rPr lang="en-US" dirty="0">
                <a:solidFill>
                  <a:schemeClr val="tx1"/>
                </a:solidFill>
              </a:rPr>
              <a:t>  </a:t>
            </a:r>
            <a:endParaRPr lang="en-US" dirty="0" smtClean="0">
              <a:solidFill>
                <a:schemeClr val="tx1"/>
              </a:solidFill>
            </a:endParaRPr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http://</a:t>
            </a:r>
            <a:r>
              <a:rPr lang="en-US" dirty="0" smtClean="0">
                <a:solidFill>
                  <a:schemeClr val="tx1"/>
                </a:solidFill>
              </a:rPr>
              <a:t>theicn.org/employeehealth</a:t>
            </a:r>
          </a:p>
        </p:txBody>
      </p:sp>
      <p:sp>
        <p:nvSpPr>
          <p:cNvPr id="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Resources from ICN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8237">
            <a:off x="5172755" y="2915255"/>
            <a:ext cx="3237231" cy="2323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6" descr="Cover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8675" y="3429000"/>
            <a:ext cx="20161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304800" y="2438400"/>
            <a:ext cx="5603875" cy="4530725"/>
          </a:xfrm>
        </p:spPr>
        <p:txBody>
          <a:bodyPr/>
          <a:lstStyle/>
          <a:p>
            <a:pPr eaLnBrk="1" hangingPunct="1"/>
            <a:r>
              <a:rPr lang="en-US" i="1" dirty="0" smtClean="0">
                <a:solidFill>
                  <a:schemeClr val="tx1"/>
                </a:solidFill>
                <a:cs typeface="Arial" charset="0"/>
              </a:rPr>
              <a:t>The Stomach Bug Book</a:t>
            </a:r>
            <a:endParaRPr lang="en-US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/>
            <a:endParaRPr lang="en-US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  <a:cs typeface="Arial" charset="0"/>
              </a:rPr>
              <a:t>Available online at http://www.fns.usda.gov/fns/safety/pdf/stomach_bug_book.pdf</a:t>
            </a:r>
          </a:p>
          <a:p>
            <a:pPr eaLnBrk="1" hangingPunct="1"/>
            <a:endParaRPr lang="en-US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  <a:cs typeface="Arial" charset="0"/>
              </a:rPr>
              <a:t>Hardcopies available from NEA </a:t>
            </a:r>
            <a:r>
              <a:rPr lang="en-US" dirty="0">
                <a:solidFill>
                  <a:schemeClr val="tx1"/>
                </a:solidFill>
              </a:rPr>
              <a:t>http://neahealthyfutures.org/wpcproduct/stomach-bug-book-english/</a:t>
            </a:r>
            <a:endParaRPr lang="en-US" dirty="0" smtClean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440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Resources</a:t>
            </a:r>
            <a:endParaRPr lang="en-US" sz="3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990600"/>
            <a:ext cx="2103438" cy="327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3"/>
          <p:cNvSpPr>
            <a:spLocks noGrp="1" noChangeArrowheads="1"/>
          </p:cNvSpPr>
          <p:nvPr>
            <p:ph idx="1"/>
          </p:nvPr>
        </p:nvSpPr>
        <p:spPr>
          <a:xfrm>
            <a:off x="871538" y="2514600"/>
            <a:ext cx="7408862" cy="3451225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Questions?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ICN Evaluation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ICN Roster</a:t>
            </a:r>
          </a:p>
          <a:p>
            <a:pPr eaLnBrk="1" hangingPunct="1"/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Training Wrap-Up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817" y="914400"/>
            <a:ext cx="7772400" cy="1322908"/>
          </a:xfrm>
        </p:spPr>
        <p:txBody>
          <a:bodyPr/>
          <a:lstStyle/>
          <a:p>
            <a:pPr algn="ctr"/>
            <a:r>
              <a:rPr lang="en-US" sz="6600" dirty="0"/>
              <a:t>Thank You!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199" y="3743338"/>
            <a:ext cx="6376835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2000" dirty="0" smtClean="0">
                <a:solidFill>
                  <a:srgbClr val="000000"/>
                </a:solidFill>
              </a:rPr>
              <a:t>The </a:t>
            </a:r>
            <a:r>
              <a:rPr lang="en-US" altLang="en-US" sz="2000" dirty="0">
                <a:solidFill>
                  <a:srgbClr val="000000"/>
                </a:solidFill>
              </a:rPr>
              <a:t>University of </a:t>
            </a:r>
            <a:r>
              <a:rPr lang="en-US" altLang="en-US" sz="2000" dirty="0" smtClean="0">
                <a:solidFill>
                  <a:srgbClr val="000000"/>
                </a:solidFill>
              </a:rPr>
              <a:t>Mississippi</a:t>
            </a:r>
          </a:p>
          <a:p>
            <a:pPr algn="ctr">
              <a:spcBef>
                <a:spcPct val="0"/>
              </a:spcBef>
            </a:pPr>
            <a:r>
              <a:rPr lang="en-US" altLang="en-US" sz="2000" dirty="0" smtClean="0">
                <a:solidFill>
                  <a:srgbClr val="000000"/>
                </a:solidFill>
              </a:rPr>
              <a:t>School of Applied Sciences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altLang="en-US" sz="2000" b="1" i="1" dirty="0" smtClean="0">
                <a:solidFill>
                  <a:srgbClr val="000000"/>
                </a:solidFill>
              </a:rPr>
              <a:t>www.theicn.org</a:t>
            </a:r>
            <a:endParaRPr lang="en-US" altLang="en-US" sz="2000" b="1" i="1" dirty="0">
              <a:solidFill>
                <a:srgbClr val="00000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altLang="en-US" sz="2000" b="1" i="1" dirty="0">
                <a:solidFill>
                  <a:srgbClr val="000000"/>
                </a:solidFill>
              </a:rPr>
              <a:t>800-321-3054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799" y="2133600"/>
            <a:ext cx="6464235" cy="1609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509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8215</TotalTime>
  <Words>878</Words>
  <Application>Microsoft Office PowerPoint</Application>
  <PresentationFormat>On-screen Show (4:3)</PresentationFormat>
  <Paragraphs>255</Paragraphs>
  <Slides>47</Slides>
  <Notes>37</Notes>
  <HiddenSlides>0</HiddenSlides>
  <MMClips>2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Arial</vt:lpstr>
      <vt:lpstr>Calibri</vt:lpstr>
      <vt:lpstr>Candara</vt:lpstr>
      <vt:lpstr>Lucida Sans Unicode</vt:lpstr>
      <vt:lpstr>Microsoft Sans Serif</vt:lpstr>
      <vt:lpstr>Symbol</vt:lpstr>
      <vt:lpstr>Times New Roman</vt:lpstr>
      <vt:lpstr>Verdana</vt:lpstr>
      <vt:lpstr>Wingdings</vt:lpstr>
      <vt:lpstr>Wingdings 3</vt:lpstr>
      <vt:lpstr>Waveform</vt:lpstr>
      <vt:lpstr>Worksheet</vt:lpstr>
      <vt:lpstr>Norovirus in Schools</vt:lpstr>
      <vt:lpstr>Goals for Today</vt:lpstr>
      <vt:lpstr>Everyone Plays a P.A.R.T. in Norovirus Control </vt:lpstr>
      <vt:lpstr>Video Viewing Guide –Norovirus</vt:lpstr>
      <vt:lpstr>Why is Norovirus a Concern?</vt:lpstr>
      <vt:lpstr>Norovirus Symptoms</vt:lpstr>
      <vt:lpstr>Highly Contagious</vt:lpstr>
      <vt:lpstr>Norovirus Transmission</vt:lpstr>
      <vt:lpstr>Transmission by Air: 25 feet</vt:lpstr>
      <vt:lpstr>Everyone Plays a P.A.R.T. </vt:lpstr>
      <vt:lpstr>Prevent</vt:lpstr>
      <vt:lpstr>Wash Your Hands</vt:lpstr>
      <vt:lpstr>Video Viewing Guide – Wash Your Hands</vt:lpstr>
      <vt:lpstr>Prevent</vt:lpstr>
      <vt:lpstr>Prevent</vt:lpstr>
      <vt:lpstr>Prevent</vt:lpstr>
      <vt:lpstr>FDA “Three-Legged Stool”</vt:lpstr>
      <vt:lpstr>A Challenge….</vt:lpstr>
      <vt:lpstr>PowerPoint Presentation</vt:lpstr>
      <vt:lpstr>Assemble – Personal Protective Equipment  </vt:lpstr>
      <vt:lpstr>Assemble – Cleaning Supplies</vt:lpstr>
      <vt:lpstr>Assemble – Disinfectants</vt:lpstr>
      <vt:lpstr>Respond – Stop All Operations</vt:lpstr>
      <vt:lpstr>Respond – Put on Personal Protective Equipment</vt:lpstr>
      <vt:lpstr>Respond – Cover and Remove Waste</vt:lpstr>
      <vt:lpstr>Wash Hands and  Change Gloves</vt:lpstr>
      <vt:lpstr>Respond – Clean Area</vt:lpstr>
      <vt:lpstr>Wash Hands and Change Gloves</vt:lpstr>
      <vt:lpstr>Respond – Mix Disinfectant</vt:lpstr>
      <vt:lpstr>Respond – Disinfect</vt:lpstr>
      <vt:lpstr>Respond – Disinfect High Touch Surfaces</vt:lpstr>
      <vt:lpstr>Respond – Rinse</vt:lpstr>
      <vt:lpstr>Wash Hands and Change Gloves</vt:lpstr>
      <vt:lpstr>Respond - Disinfect Cloth Surfaces</vt:lpstr>
      <vt:lpstr>Respond – Dispose of Exposed Foods </vt:lpstr>
      <vt:lpstr>Wash Hands and Change Gloves</vt:lpstr>
      <vt:lpstr>Respond - Disinfect  Non-disposable Tools</vt:lpstr>
      <vt:lpstr>Respond - Remove PPE</vt:lpstr>
      <vt:lpstr>Respond - Disposal</vt:lpstr>
      <vt:lpstr>Respond – Wash Up</vt:lpstr>
      <vt:lpstr>Total Cleanup</vt:lpstr>
      <vt:lpstr>Everyone Plays a P.A.R.T. </vt:lpstr>
      <vt:lpstr>Knowledge Challenge</vt:lpstr>
      <vt:lpstr>Resources from ICN</vt:lpstr>
      <vt:lpstr>Resources</vt:lpstr>
      <vt:lpstr>Training Wrap-Up</vt:lpstr>
      <vt:lpstr>Thank You!</vt:lpstr>
    </vt:vector>
  </TitlesOfParts>
  <Company>NFSMI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NFSMI</dc:creator>
  <cp:lastModifiedBy>Johnathan Bishop</cp:lastModifiedBy>
  <cp:revision>344</cp:revision>
  <cp:lastPrinted>2017-08-09T16:27:32Z</cp:lastPrinted>
  <dcterms:created xsi:type="dcterms:W3CDTF">2005-08-18T19:21:52Z</dcterms:created>
  <dcterms:modified xsi:type="dcterms:W3CDTF">2017-10-18T17:34:57Z</dcterms:modified>
</cp:coreProperties>
</file>