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90" r:id="rId2"/>
    <p:sldMasterId id="2147483693" r:id="rId3"/>
    <p:sldMasterId id="2147483673" r:id="rId4"/>
  </p:sldMasterIdLst>
  <p:notesMasterIdLst>
    <p:notesMasterId r:id="rId82"/>
  </p:notesMasterIdLst>
  <p:handoutMasterIdLst>
    <p:handoutMasterId r:id="rId83"/>
  </p:handoutMasterIdLst>
  <p:sldIdLst>
    <p:sldId id="256" r:id="rId5"/>
    <p:sldId id="292" r:id="rId6"/>
    <p:sldId id="412" r:id="rId7"/>
    <p:sldId id="413" r:id="rId8"/>
    <p:sldId id="353" r:id="rId9"/>
    <p:sldId id="283" r:id="rId10"/>
    <p:sldId id="284" r:id="rId11"/>
    <p:sldId id="356" r:id="rId12"/>
    <p:sldId id="376" r:id="rId13"/>
    <p:sldId id="285" r:id="rId14"/>
    <p:sldId id="287" r:id="rId15"/>
    <p:sldId id="286" r:id="rId16"/>
    <p:sldId id="288" r:id="rId17"/>
    <p:sldId id="290" r:id="rId18"/>
    <p:sldId id="414" r:id="rId19"/>
    <p:sldId id="338" r:id="rId20"/>
    <p:sldId id="424" r:id="rId21"/>
    <p:sldId id="291" r:id="rId22"/>
    <p:sldId id="437" r:id="rId23"/>
    <p:sldId id="425" r:id="rId24"/>
    <p:sldId id="438" r:id="rId25"/>
    <p:sldId id="426" r:id="rId26"/>
    <p:sldId id="337" r:id="rId27"/>
    <p:sldId id="293" r:id="rId28"/>
    <p:sldId id="295" r:id="rId29"/>
    <p:sldId id="296" r:id="rId30"/>
    <p:sldId id="297" r:id="rId31"/>
    <p:sldId id="298" r:id="rId32"/>
    <p:sldId id="299" r:id="rId33"/>
    <p:sldId id="300" r:id="rId34"/>
    <p:sldId id="302" r:id="rId35"/>
    <p:sldId id="303" r:id="rId36"/>
    <p:sldId id="305" r:id="rId37"/>
    <p:sldId id="306" r:id="rId38"/>
    <p:sldId id="304" r:id="rId39"/>
    <p:sldId id="307" r:id="rId40"/>
    <p:sldId id="415" r:id="rId41"/>
    <p:sldId id="428" r:id="rId42"/>
    <p:sldId id="309" r:id="rId43"/>
    <p:sldId id="429" r:id="rId44"/>
    <p:sldId id="430" r:id="rId45"/>
    <p:sldId id="439" r:id="rId46"/>
    <p:sldId id="431" r:id="rId47"/>
    <p:sldId id="440" r:id="rId48"/>
    <p:sldId id="432" r:id="rId49"/>
    <p:sldId id="441" r:id="rId50"/>
    <p:sldId id="433" r:id="rId51"/>
    <p:sldId id="442" r:id="rId52"/>
    <p:sldId id="434" r:id="rId53"/>
    <p:sldId id="312" r:id="rId54"/>
    <p:sldId id="313" r:id="rId55"/>
    <p:sldId id="314" r:id="rId56"/>
    <p:sldId id="416" r:id="rId57"/>
    <p:sldId id="315" r:id="rId58"/>
    <p:sldId id="317" r:id="rId59"/>
    <p:sldId id="316" r:id="rId60"/>
    <p:sldId id="319" r:id="rId61"/>
    <p:sldId id="321" r:id="rId62"/>
    <p:sldId id="436" r:id="rId63"/>
    <p:sldId id="322" r:id="rId64"/>
    <p:sldId id="323" r:id="rId65"/>
    <p:sldId id="365" r:id="rId66"/>
    <p:sldId id="366" r:id="rId67"/>
    <p:sldId id="369" r:id="rId68"/>
    <p:sldId id="371" r:id="rId69"/>
    <p:sldId id="340" r:id="rId70"/>
    <p:sldId id="341" r:id="rId71"/>
    <p:sldId id="342" r:id="rId72"/>
    <p:sldId id="345" r:id="rId73"/>
    <p:sldId id="360" r:id="rId74"/>
    <p:sldId id="329" r:id="rId75"/>
    <p:sldId id="374" r:id="rId76"/>
    <p:sldId id="349" r:id="rId77"/>
    <p:sldId id="419" r:id="rId78"/>
    <p:sldId id="350" r:id="rId79"/>
    <p:sldId id="351" r:id="rId80"/>
    <p:sldId id="280" r:id="rId81"/>
  </p:sldIdLst>
  <p:sldSz cx="9144000" cy="6858000" type="screen4x3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my Casteel" initials="AC" lastIdx="2" clrIdx="0">
    <p:extLst>
      <p:ext uri="{19B8F6BF-5375-455C-9EA6-DF929625EA0E}">
        <p15:presenceInfo xmlns:p15="http://schemas.microsoft.com/office/powerpoint/2012/main" userId="675b320bebee9bf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BC97B"/>
    <a:srgbClr val="94C600"/>
    <a:srgbClr val="00ABC8"/>
    <a:srgbClr val="1BE5CD"/>
    <a:srgbClr val="A87BC9"/>
    <a:srgbClr val="00FF99"/>
    <a:srgbClr val="4C216D"/>
    <a:srgbClr val="33CC33"/>
    <a:srgbClr val="6600CC"/>
    <a:srgbClr val="CC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71" autoAdjust="0"/>
    <p:restoredTop sz="88000" autoAdjust="0"/>
  </p:normalViewPr>
  <p:slideViewPr>
    <p:cSldViewPr>
      <p:cViewPr varScale="1">
        <p:scale>
          <a:sx n="98" d="100"/>
          <a:sy n="98" d="100"/>
        </p:scale>
        <p:origin x="1932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2" d="100"/>
          <a:sy n="52" d="100"/>
        </p:scale>
        <p:origin x="1980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openxmlformats.org/officeDocument/2006/relationships/commentAuthors" Target="commentAuthors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slide" Target="slides/slide75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slide" Target="slides/slide73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slide" Target="slides/slide76.xml"/><Relationship Id="rId85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83" Type="http://schemas.openxmlformats.org/officeDocument/2006/relationships/handoutMaster" Target="handoutMasters/handoutMaster1.xml"/><Relationship Id="rId8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81" Type="http://schemas.openxmlformats.org/officeDocument/2006/relationships/slide" Target="slides/slide77.xml"/><Relationship Id="rId86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87" Type="http://schemas.openxmlformats.org/officeDocument/2006/relationships/theme" Target="theme/theme1.xml"/><Relationship Id="rId61" Type="http://schemas.openxmlformats.org/officeDocument/2006/relationships/slide" Target="slides/slide57.xml"/><Relationship Id="rId82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11488" cy="463550"/>
          </a:xfrm>
          <a:prstGeom prst="rect">
            <a:avLst/>
          </a:prstGeom>
        </p:spPr>
        <p:txBody>
          <a:bodyPr vert="horz" lIns="91436" tIns="45718" rIns="91436" bIns="4571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7001" y="0"/>
            <a:ext cx="3011488" cy="463550"/>
          </a:xfrm>
          <a:prstGeom prst="rect">
            <a:avLst/>
          </a:prstGeom>
        </p:spPr>
        <p:txBody>
          <a:bodyPr vert="horz" lIns="91436" tIns="45718" rIns="91436" bIns="45718" rtlCol="0"/>
          <a:lstStyle>
            <a:lvl1pPr algn="r">
              <a:defRPr sz="1200"/>
            </a:lvl1pPr>
          </a:lstStyle>
          <a:p>
            <a:fld id="{3F7CE954-1CF5-440C-963B-C27FC176BBC4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772526"/>
            <a:ext cx="3011488" cy="463550"/>
          </a:xfrm>
          <a:prstGeom prst="rect">
            <a:avLst/>
          </a:prstGeom>
        </p:spPr>
        <p:txBody>
          <a:bodyPr vert="horz" lIns="91436" tIns="45718" rIns="91436" bIns="4571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7001" y="8772526"/>
            <a:ext cx="3011488" cy="463550"/>
          </a:xfrm>
          <a:prstGeom prst="rect">
            <a:avLst/>
          </a:prstGeom>
        </p:spPr>
        <p:txBody>
          <a:bodyPr vert="horz" lIns="91436" tIns="45718" rIns="91436" bIns="45718" rtlCol="0" anchor="b"/>
          <a:lstStyle>
            <a:lvl1pPr algn="r">
              <a:defRPr sz="1200"/>
            </a:lvl1pPr>
          </a:lstStyle>
          <a:p>
            <a:fld id="{1A3D6552-490C-4BBD-AF26-0A0E1AD734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3839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11699" cy="461804"/>
          </a:xfrm>
          <a:prstGeom prst="rect">
            <a:avLst/>
          </a:prstGeom>
        </p:spPr>
        <p:txBody>
          <a:bodyPr vert="horz" lIns="92487" tIns="46244" rIns="92487" bIns="4624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9" y="0"/>
            <a:ext cx="3011699" cy="461804"/>
          </a:xfrm>
          <a:prstGeom prst="rect">
            <a:avLst/>
          </a:prstGeom>
        </p:spPr>
        <p:txBody>
          <a:bodyPr vert="horz" lIns="92487" tIns="46244" rIns="92487" bIns="46244" rtlCol="0"/>
          <a:lstStyle>
            <a:lvl1pPr algn="r">
              <a:defRPr sz="1200"/>
            </a:lvl1pPr>
          </a:lstStyle>
          <a:p>
            <a:fld id="{068FBA4C-1263-4539-9230-3DFB2B6D1280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692150"/>
            <a:ext cx="4616450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87" tIns="46244" rIns="92487" bIns="4624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vert="horz" lIns="92487" tIns="46244" rIns="92487" bIns="4624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772668"/>
            <a:ext cx="3011699" cy="461804"/>
          </a:xfrm>
          <a:prstGeom prst="rect">
            <a:avLst/>
          </a:prstGeom>
        </p:spPr>
        <p:txBody>
          <a:bodyPr vert="horz" lIns="92487" tIns="46244" rIns="92487" bIns="4624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9" y="8772668"/>
            <a:ext cx="3011699" cy="461804"/>
          </a:xfrm>
          <a:prstGeom prst="rect">
            <a:avLst/>
          </a:prstGeom>
        </p:spPr>
        <p:txBody>
          <a:bodyPr vert="horz" lIns="92487" tIns="46244" rIns="92487" bIns="46244" rtlCol="0" anchor="b"/>
          <a:lstStyle>
            <a:lvl1pPr algn="r">
              <a:defRPr sz="1200"/>
            </a:lvl1pPr>
          </a:lstStyle>
          <a:p>
            <a:fld id="{7EC8CA5E-778F-4D9E-881B-A5782C6738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4446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C8CA5E-778F-4D9E-881B-A5782C67382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3425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28899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22F48F9-BDC5-4FB4-95BB-741B52B2A9BA}" type="slidenum">
              <a:rPr lang="en-US" smtClean="0">
                <a:latin typeface="Arial" pitchFamily="34" charset="0"/>
              </a:rPr>
              <a:pPr>
                <a:defRPr/>
              </a:pPr>
              <a:t>3</a:t>
            </a:fld>
            <a:endParaRPr lang="en-US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59489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22F48F9-BDC5-4FB4-95BB-741B52B2A9BA}" type="slidenum">
              <a:rPr lang="en-US" smtClean="0">
                <a:latin typeface="Arial" pitchFamily="34" charset="0"/>
              </a:rPr>
              <a:pPr>
                <a:defRPr/>
              </a:pPr>
              <a:t>4</a:t>
            </a:fld>
            <a:endParaRPr lang="en-US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95154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22F48F9-BDC5-4FB4-95BB-741B52B2A9BA}" type="slidenum">
              <a:rPr lang="en-US" smtClean="0">
                <a:latin typeface="Arial" pitchFamily="34" charset="0"/>
              </a:rPr>
              <a:pPr>
                <a:defRPr/>
              </a:pPr>
              <a:t>5</a:t>
            </a:fld>
            <a:endParaRPr lang="en-US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94788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u="sng" dirty="0">
              <a:solidFill>
                <a:srgbClr val="FFFF00"/>
              </a:solidFill>
            </a:endParaRPr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3B4BBA3-FF1D-46E5-BDB3-C0FAE3DF8899}" type="slidenum">
              <a:rPr lang="en-US" smtClean="0">
                <a:latin typeface="Arial" pitchFamily="34" charset="0"/>
              </a:rPr>
              <a:pPr>
                <a:defRPr/>
              </a:pPr>
              <a:t>6</a:t>
            </a:fld>
            <a:endParaRPr lang="en-US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21914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22F48F9-BDC5-4FB4-95BB-741B52B2A9BA}" type="slidenum">
              <a:rPr lang="en-US" smtClean="0">
                <a:latin typeface="Arial" pitchFamily="34" charset="0"/>
              </a:rPr>
              <a:pPr>
                <a:defRPr/>
              </a:pPr>
              <a:t>7</a:t>
            </a:fld>
            <a:endParaRPr lang="en-US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11686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075B6-5EB2-4766-A41D-0BE418B968F3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52292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i="1" dirty="0"/>
              <a:t> 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075B6-5EB2-4766-A41D-0BE418B968F3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64300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884732">
              <a:spcBef>
                <a:spcPct val="0"/>
              </a:spcBef>
            </a:pPr>
            <a:endParaRPr lang="en-US" dirty="0"/>
          </a:p>
        </p:txBody>
      </p:sp>
      <p:sp>
        <p:nvSpPr>
          <p:cNvPr id="2253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05EF0709-D1C7-46CC-B631-9105882A6645}" type="slidenum">
              <a:rPr lang="en-US" smtClean="0">
                <a:latin typeface="Times New Roman" pitchFamily="18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US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35547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C8CA5E-778F-4D9E-881B-A5782C67382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83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6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936009" y="3393369"/>
            <a:ext cx="7488062" cy="3158847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30723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92D498D-2271-475A-9BC4-1D7732354BC2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38251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0407">
              <a:defRPr/>
            </a:pPr>
            <a:r>
              <a:rPr lang="en-US" dirty="0"/>
              <a:t>Trade names for this device include </a:t>
            </a:r>
            <a:r>
              <a:rPr lang="en-US" b="1" dirty="0" err="1"/>
              <a:t>EpiPen</a:t>
            </a:r>
            <a:r>
              <a:rPr lang="en-US" dirty="0"/>
              <a:t>®, </a:t>
            </a:r>
            <a:r>
              <a:rPr lang="en-US" b="1" dirty="0" err="1"/>
              <a:t>Adrenaclick</a:t>
            </a:r>
            <a:r>
              <a:rPr lang="en-US" dirty="0"/>
              <a:t>®, and </a:t>
            </a:r>
            <a:r>
              <a:rPr lang="en-US" b="1" dirty="0" err="1"/>
              <a:t>Auvi</a:t>
            </a:r>
            <a:r>
              <a:rPr lang="en-US" b="1" dirty="0"/>
              <a:t>-Q</a:t>
            </a:r>
            <a:r>
              <a:rPr lang="en-US" dirty="0"/>
              <a:t>® (</a:t>
            </a:r>
            <a:r>
              <a:rPr lang="en-US" b="1" dirty="0" err="1"/>
              <a:t>Allerject</a:t>
            </a:r>
            <a:r>
              <a:rPr lang="en-US" dirty="0"/>
              <a:t>® in Canada).  </a:t>
            </a:r>
            <a:r>
              <a:rPr lang="en-US" b="1" dirty="0"/>
              <a:t>DEMONSTRATION</a:t>
            </a:r>
          </a:p>
          <a:p>
            <a:pPr defTabSz="910407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075B6-5EB2-4766-A41D-0BE418B968F3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00404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C8CA5E-778F-4D9E-881B-A5782C67382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8343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075B6-5EB2-4766-A41D-0BE418B968F3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54335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09247">
              <a:buClr>
                <a:schemeClr val="tx2"/>
              </a:buCl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075B6-5EB2-4766-A41D-0BE418B968F3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25475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075B6-5EB2-4766-A41D-0BE418B968F3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786253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24872" eaLnBrk="0" fontAlgn="base" hangingPunct="0">
              <a:spcBef>
                <a:spcPct val="30000"/>
              </a:spcBef>
              <a:spcAft>
                <a:spcPct val="0"/>
              </a:spcAft>
              <a:defRPr/>
            </a:pPr>
            <a:r>
              <a:rPr lang="en-US" dirty="0"/>
              <a:t>* </a:t>
            </a:r>
            <a:r>
              <a:rPr lang="en-US" dirty="0">
                <a:latin typeface="Arial" charset="0"/>
              </a:rPr>
              <a:t>Be aware that oysters, mussels, and clams do </a:t>
            </a:r>
            <a:r>
              <a:rPr lang="en-US" b="1" dirty="0">
                <a:latin typeface="Arial" charset="0"/>
              </a:rPr>
              <a:t>not </a:t>
            </a:r>
            <a:r>
              <a:rPr lang="en-US" dirty="0">
                <a:latin typeface="Arial" charset="0"/>
              </a:rPr>
              <a:t>fall under crustacean shellfish. Consideration must be taken with allergies related to them as they are not listed as one of the eight</a:t>
            </a:r>
            <a:r>
              <a:rPr lang="en-US" baseline="0" dirty="0">
                <a:latin typeface="Arial" charset="0"/>
              </a:rPr>
              <a:t> major </a:t>
            </a:r>
            <a:r>
              <a:rPr lang="en-US" dirty="0">
                <a:latin typeface="Arial" charset="0"/>
              </a:rPr>
              <a:t>allergens.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075B6-5EB2-4766-A41D-0BE418B968F3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100110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26627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D567263-CEA5-48F0-93CD-B3C5B55FB2AF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601264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884732">
              <a:spcBef>
                <a:spcPct val="0"/>
              </a:spcBef>
            </a:pPr>
            <a:endParaRPr lang="en-US" dirty="0"/>
          </a:p>
        </p:txBody>
      </p:sp>
      <p:sp>
        <p:nvSpPr>
          <p:cNvPr id="2253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05EF0709-D1C7-46CC-B631-9105882A6645}" type="slidenum">
              <a:rPr lang="en-US" smtClean="0">
                <a:latin typeface="Times New Roman" pitchFamily="18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en-US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354375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075B6-5EB2-4766-A41D-0BE418B968F3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362173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b="1" dirty="0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22F48F9-BDC5-4FB4-95BB-741B52B2A9BA}" type="slidenum">
              <a:rPr lang="en-US" smtClean="0">
                <a:latin typeface="Arial" pitchFamily="34" charset="0"/>
              </a:rPr>
              <a:pPr>
                <a:defRPr/>
              </a:pPr>
              <a:t>28</a:t>
            </a:fld>
            <a:endParaRPr lang="en-US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274441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075B6-5EB2-4766-A41D-0BE418B968F3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682442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Careful reading allows for wise food choices</a:t>
            </a:r>
          </a:p>
          <a:p>
            <a:endParaRPr lang="en-US" dirty="0"/>
          </a:p>
          <a:p>
            <a:r>
              <a:rPr lang="en-US" dirty="0"/>
              <a:t>Known allergens are required </a:t>
            </a:r>
          </a:p>
          <a:p>
            <a:endParaRPr lang="en-US" dirty="0"/>
          </a:p>
          <a:p>
            <a:r>
              <a:rPr lang="en-US" dirty="0"/>
              <a:t>Parents are skilled at reading labels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075B6-5EB2-4766-A41D-0BE418B968F3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838670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Remove border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075B6-5EB2-4766-A41D-0BE418B968F3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337983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075B6-5EB2-4766-A41D-0BE418B968F3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108008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075B6-5EB2-4766-A41D-0BE418B968F3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113120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Subscribe to food allergy recall notices and a have system to take action if you serve the product being recalled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075B6-5EB2-4766-A41D-0BE418B968F3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107939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405"/>
              </a:spcBef>
            </a:pPr>
            <a:r>
              <a:rPr lang="en-US" sz="3000" dirty="0"/>
              <a:t>Remove</a:t>
            </a:r>
            <a:r>
              <a:rPr lang="en-US" sz="3000" baseline="0" dirty="0"/>
              <a:t> borders</a:t>
            </a:r>
            <a:endParaRPr lang="en-US" sz="30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075B6-5EB2-4766-A41D-0BE418B968F3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397836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C8CA5E-778F-4D9E-881B-A5782C673826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27476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Reading food label pictures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075B6-5EB2-4766-A41D-0BE418B968F3}" type="slidenum">
              <a:rPr lang="en-US" smtClean="0"/>
              <a:pPr>
                <a:defRPr/>
              </a:pPr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78534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C8CA5E-778F-4D9E-881B-A5782C673826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31982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Add picture of a group discussion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C8CA5E-778F-4D9E-881B-A5782C673826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86612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22F48F9-BDC5-4FB4-95BB-741B52B2A9BA}" type="slidenum">
              <a:rPr lang="en-US" smtClean="0">
                <a:latin typeface="Arial" pitchFamily="34" charset="0"/>
              </a:rPr>
              <a:pPr>
                <a:defRPr/>
              </a:pPr>
              <a:t>50</a:t>
            </a:fld>
            <a:endParaRPr lang="en-US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121554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075B6-5EB2-4766-A41D-0BE418B968F3}" type="slidenum">
              <a:rPr lang="en-US" smtClean="0"/>
              <a:pPr>
                <a:defRPr/>
              </a:pPr>
              <a:t>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777878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075B6-5EB2-4766-A41D-0BE418B968F3}" type="slidenum">
              <a:rPr lang="en-US" smtClean="0"/>
              <a:pPr>
                <a:defRPr/>
              </a:pPr>
              <a:t>52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158310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075B6-5EB2-4766-A41D-0BE418B968F3}" type="slidenum">
              <a:rPr lang="en-US" smtClean="0"/>
              <a:pPr>
                <a:defRPr/>
              </a:pPr>
              <a:t>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32241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075B6-5EB2-4766-A41D-0BE418B968F3}" type="slidenum">
              <a:rPr lang="en-US" smtClean="0"/>
              <a:pPr>
                <a:defRPr/>
              </a:pPr>
              <a:t>54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9048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075B6-5EB2-4766-A41D-0BE418B968F3}" type="slidenum">
              <a:rPr lang="en-US" smtClean="0"/>
              <a:pPr>
                <a:defRPr/>
              </a:pPr>
              <a:t>55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984483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075B6-5EB2-4766-A41D-0BE418B968F3}" type="slidenum">
              <a:rPr lang="en-US" smtClean="0"/>
              <a:pPr>
                <a:defRPr/>
              </a:pPr>
              <a:t>56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810848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/>
          </a:p>
        </p:txBody>
      </p:sp>
      <p:sp>
        <p:nvSpPr>
          <p:cNvPr id="4096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</p:spTree>
    <p:extLst>
      <p:ext uri="{BB962C8B-B14F-4D97-AF65-F5344CB8AC3E}">
        <p14:creationId xmlns:p14="http://schemas.microsoft.com/office/powerpoint/2010/main" val="127141729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i="1" dirty="0"/>
              <a:t> 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075B6-5EB2-4766-A41D-0BE418B968F3}" type="slidenum">
              <a:rPr lang="en-US" smtClean="0"/>
              <a:pPr>
                <a:defRPr/>
              </a:pPr>
              <a:t>58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18824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Add picture of a group discussion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C8CA5E-778F-4D9E-881B-A5782C673826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84212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075B6-5EB2-4766-A41D-0BE418B968F3}" type="slidenum">
              <a:rPr lang="en-US" smtClean="0"/>
              <a:pPr>
                <a:defRPr/>
              </a:pPr>
              <a:t>60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262009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075B6-5EB2-4766-A41D-0BE418B968F3}" type="slidenum">
              <a:rPr lang="en-US" smtClean="0"/>
              <a:pPr>
                <a:defRPr/>
              </a:pPr>
              <a:t>61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4527646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075B6-5EB2-4766-A41D-0BE418B968F3}" type="slidenum">
              <a:rPr lang="en-US" smtClean="0"/>
              <a:pPr>
                <a:defRPr/>
              </a:pPr>
              <a:t>62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74271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gavel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075B6-5EB2-4766-A41D-0BE418B968F3}" type="slidenum">
              <a:rPr lang="en-US" smtClean="0"/>
              <a:pPr>
                <a:defRPr/>
              </a:pPr>
              <a:t>63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2543534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Remove border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075B6-5EB2-4766-A41D-0BE418B968F3}" type="slidenum">
              <a:rPr lang="en-US" smtClean="0"/>
              <a:pPr>
                <a:defRPr/>
              </a:pPr>
              <a:t>65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8722049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graphic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075B6-5EB2-4766-A41D-0BE418B968F3}" type="slidenum">
              <a:rPr lang="en-US" smtClean="0"/>
              <a:pPr>
                <a:defRPr/>
              </a:pPr>
              <a:t>66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9512323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/>
          </a:p>
        </p:txBody>
      </p:sp>
      <p:sp>
        <p:nvSpPr>
          <p:cNvPr id="49156" name="Slide Number Placeholder 3"/>
          <p:cNvSpPr txBox="1">
            <a:spLocks noGrp="1"/>
          </p:cNvSpPr>
          <p:nvPr/>
        </p:nvSpPr>
        <p:spPr bwMode="auto">
          <a:xfrm>
            <a:off x="5303201" y="6668821"/>
            <a:ext cx="4056882" cy="351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517" tIns="46759" rIns="93517" bIns="46759" anchor="b"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r"/>
            <a:fld id="{DD2C57FC-4A05-435D-BA9C-AB8F149E4DE3}" type="slidenum">
              <a:rPr lang="en-US" altLang="en-US" sz="1200"/>
              <a:pPr algn="r"/>
              <a:t>67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344399274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24175" y="525463"/>
            <a:ext cx="3506788" cy="263207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 bwMode="auto">
          <a:extLst/>
        </p:spPr>
        <p:txBody>
          <a:bodyPr wrap="square" lIns="92482" tIns="46242" rIns="92482" bIns="46242" numCol="1" anchor="t" anchorCtr="0" compatLnSpc="1">
            <a:prstTxWarp prst="textNoShape">
              <a:avLst/>
            </a:prstTxWarp>
            <a:normAutofit/>
          </a:bodyPr>
          <a:lstStyle/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1671422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075B6-5EB2-4766-A41D-0BE418B968F3}" type="slidenum">
              <a:rPr lang="en-US" smtClean="0"/>
              <a:pPr>
                <a:defRPr/>
              </a:pPr>
              <a:t>69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0480612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075B6-5EB2-4766-A41D-0BE418B968F3}" type="slidenum">
              <a:rPr lang="en-US" smtClean="0"/>
              <a:pPr>
                <a:defRPr/>
              </a:pPr>
              <a:t>71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6918315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075B6-5EB2-4766-A41D-0BE418B968F3}" type="slidenum">
              <a:rPr lang="en-US" smtClean="0"/>
              <a:pPr>
                <a:defRPr/>
              </a:pPr>
              <a:t>72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783555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C8CA5E-778F-4D9E-881B-A5782C673826}" type="slidenum">
              <a:rPr lang="en-US" smtClean="0"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693534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u="sng" dirty="0">
              <a:solidFill>
                <a:srgbClr val="FFFF00"/>
              </a:solidFill>
            </a:endParaRPr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3B4BBA3-FF1D-46E5-BDB3-C0FAE3DF8899}" type="slidenum">
              <a:rPr lang="en-US" smtClean="0">
                <a:latin typeface="Arial" pitchFamily="34" charset="0"/>
              </a:rPr>
              <a:pPr>
                <a:defRPr/>
              </a:pPr>
              <a:t>75</a:t>
            </a:fld>
            <a:endParaRPr lang="en-US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696374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39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  <p:sp>
        <p:nvSpPr>
          <p:cNvPr id="84996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02D51DA-913F-4120-9526-B9FB6A5F788D}" type="slidenum">
              <a:rPr lang="en-US" smtClean="0">
                <a:latin typeface="Arial" pitchFamily="34" charset="0"/>
              </a:rPr>
              <a:pPr>
                <a:defRPr/>
              </a:pPr>
              <a:t>76</a:t>
            </a:fld>
            <a:endParaRPr lang="en-US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89449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304353" y="864992"/>
            <a:ext cx="7839647" cy="3352800"/>
          </a:xfrm>
          <a:prstGeom prst="rect">
            <a:avLst/>
          </a:prstGeom>
          <a:solidFill>
            <a:srgbClr val="00AB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33600" y="1447799"/>
            <a:ext cx="6248400" cy="2566705"/>
          </a:xfrm>
        </p:spPr>
        <p:txBody>
          <a:bodyPr>
            <a:normAutofit/>
          </a:bodyPr>
          <a:lstStyle>
            <a:lvl1pPr>
              <a:defRPr sz="3600" b="0" cap="none" spc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4C216D"/>
                  </a:inn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rgbClr val="9BC9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577" y="-21511"/>
            <a:ext cx="1321885" cy="689134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2362200" y="864992"/>
            <a:ext cx="6781800" cy="3352800"/>
          </a:xfrm>
          <a:prstGeom prst="rect">
            <a:avLst/>
          </a:prstGeom>
          <a:solidFill>
            <a:srgbClr val="00AB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95600" y="1447800"/>
            <a:ext cx="6248400" cy="2566705"/>
          </a:xfrm>
        </p:spPr>
        <p:txBody>
          <a:bodyPr>
            <a:normAutofit/>
          </a:bodyPr>
          <a:lstStyle>
            <a:lvl1pPr>
              <a:defRPr sz="3600" b="0" cap="none" spc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4C216D"/>
                  </a:inn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rgbClr val="00AB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582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solidFill>
          <a:srgbClr val="00AB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7924800" cy="1143000"/>
          </a:xfrm>
        </p:spPr>
        <p:txBody>
          <a:bodyPr anchor="ctr"/>
          <a:lstStyle>
            <a:lvl1pPr algn="l">
              <a:defRPr>
                <a:solidFill>
                  <a:srgbClr val="00ABC8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2"/>
          <p:cNvSpPr>
            <a:spLocks noGrp="1"/>
          </p:cNvSpPr>
          <p:nvPr>
            <p:ph idx="1"/>
          </p:nvPr>
        </p:nvSpPr>
        <p:spPr>
          <a:xfrm>
            <a:off x="626533" y="1752600"/>
            <a:ext cx="7907867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518278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bg>
      <p:bgPr>
        <a:solidFill>
          <a:srgbClr val="00AB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A2D22-D13A-4E0A-94F0-A74E657874C9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 Placeholder 2"/>
          <p:cNvSpPr>
            <a:spLocks noGrp="1"/>
          </p:cNvSpPr>
          <p:nvPr>
            <p:ph idx="1"/>
          </p:nvPr>
        </p:nvSpPr>
        <p:spPr>
          <a:xfrm>
            <a:off x="626533" y="1752600"/>
            <a:ext cx="7907867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308118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7924800" cy="1143000"/>
          </a:xfrm>
        </p:spPr>
        <p:txBody>
          <a:bodyPr anchor="ctr"/>
          <a:lstStyle>
            <a:lvl1pPr algn="l">
              <a:defRPr>
                <a:solidFill>
                  <a:srgbClr val="00ABC8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2"/>
          <p:cNvSpPr>
            <a:spLocks noGrp="1"/>
          </p:cNvSpPr>
          <p:nvPr>
            <p:ph idx="1"/>
          </p:nvPr>
        </p:nvSpPr>
        <p:spPr>
          <a:xfrm>
            <a:off x="626533" y="1752600"/>
            <a:ext cx="7907867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29204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7924800" cy="1143000"/>
          </a:xfrm>
        </p:spPr>
        <p:txBody>
          <a:bodyPr anchor="ctr"/>
          <a:lstStyle>
            <a:lvl1pPr algn="l">
              <a:defRPr>
                <a:solidFill>
                  <a:srgbClr val="00ABC8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2"/>
          <p:cNvSpPr>
            <a:spLocks noGrp="1"/>
          </p:cNvSpPr>
          <p:nvPr>
            <p:ph idx="1"/>
          </p:nvPr>
        </p:nvSpPr>
        <p:spPr>
          <a:xfrm>
            <a:off x="626533" y="1752600"/>
            <a:ext cx="7907867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377469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gif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6.xml"/></Relationships>
</file>

<file path=ppt/slideMasters/_rels/slideMaster4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AB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552641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914795"/>
            <a:ext cx="7772400" cy="44098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081" y="5817281"/>
            <a:ext cx="1143000" cy="62428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4197" y="5817281"/>
            <a:ext cx="5424589" cy="69994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95" r:id="rId2"/>
    <p:sldLayoutId id="2147483688" r:id="rId3"/>
    <p:sldLayoutId id="2147483689" r:id="rId4"/>
  </p:sldLayoutIdLst>
  <p:txStyles>
    <p:titleStyle>
      <a:lvl1pPr algn="l" defTabSz="914400" rtl="0" eaLnBrk="1" latinLnBrk="0" hangingPunct="1">
        <a:spcBef>
          <a:spcPct val="0"/>
        </a:spcBef>
        <a:buNone/>
        <a:defRPr sz="4000" b="1" kern="1200">
          <a:solidFill>
            <a:srgbClr val="00ABC8"/>
          </a:solidFill>
          <a:effectLst/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rgbClr val="9BC97B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40080" indent="-274320" algn="l" defTabSz="914400" rtl="0" eaLnBrk="1" latinLnBrk="0" hangingPunct="1">
        <a:spcBef>
          <a:spcPct val="20000"/>
        </a:spcBef>
        <a:buClr>
          <a:srgbClr val="9BC97B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914400" indent="-228600" algn="l" defTabSz="914400" rtl="0" eaLnBrk="1" latinLnBrk="0" hangingPunct="1">
        <a:spcBef>
          <a:spcPct val="20000"/>
        </a:spcBef>
        <a:buClr>
          <a:srgbClr val="9BC97B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124712" indent="-228600" algn="l" defTabSz="914400" rtl="0" eaLnBrk="1" latinLnBrk="0" hangingPunct="1">
        <a:spcBef>
          <a:spcPct val="20000"/>
        </a:spcBef>
        <a:buClr>
          <a:srgbClr val="9BC97B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325880" indent="-228600" algn="l" defTabSz="914400" rtl="0" eaLnBrk="1" latinLnBrk="0" hangingPunct="1">
        <a:spcBef>
          <a:spcPct val="20000"/>
        </a:spcBef>
        <a:buClr>
          <a:srgbClr val="9BC97B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AB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552641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914795"/>
            <a:ext cx="7772400" cy="44098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081" y="5817281"/>
            <a:ext cx="1143000" cy="624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5295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</p:sldLayoutIdLst>
  <p:txStyles>
    <p:titleStyle>
      <a:lvl1pPr algn="l" defTabSz="914400" rtl="0" eaLnBrk="1" latinLnBrk="0" hangingPunct="1">
        <a:spcBef>
          <a:spcPct val="0"/>
        </a:spcBef>
        <a:buNone/>
        <a:defRPr sz="4000" b="1" kern="1200">
          <a:solidFill>
            <a:srgbClr val="00ABC8"/>
          </a:solidFill>
          <a:effectLst/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rgbClr val="9BC97B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40080" indent="-274320" algn="l" defTabSz="914400" rtl="0" eaLnBrk="1" latinLnBrk="0" hangingPunct="1">
        <a:spcBef>
          <a:spcPct val="20000"/>
        </a:spcBef>
        <a:buClr>
          <a:srgbClr val="9BC97B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914400" indent="-228600" algn="l" defTabSz="914400" rtl="0" eaLnBrk="1" latinLnBrk="0" hangingPunct="1">
        <a:spcBef>
          <a:spcPct val="20000"/>
        </a:spcBef>
        <a:buClr>
          <a:srgbClr val="9BC97B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124712" indent="-228600" algn="l" defTabSz="914400" rtl="0" eaLnBrk="1" latinLnBrk="0" hangingPunct="1">
        <a:spcBef>
          <a:spcPct val="20000"/>
        </a:spcBef>
        <a:buClr>
          <a:srgbClr val="9BC97B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325880" indent="-228600" algn="l" defTabSz="914400" rtl="0" eaLnBrk="1" latinLnBrk="0" hangingPunct="1">
        <a:spcBef>
          <a:spcPct val="20000"/>
        </a:spcBef>
        <a:buClr>
          <a:srgbClr val="9BC97B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AB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552641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914795"/>
            <a:ext cx="7772400" cy="44098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92224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</p:sldLayoutIdLst>
  <p:txStyles>
    <p:titleStyle>
      <a:lvl1pPr algn="l" defTabSz="914400" rtl="0" eaLnBrk="1" latinLnBrk="0" hangingPunct="1">
        <a:spcBef>
          <a:spcPct val="0"/>
        </a:spcBef>
        <a:buNone/>
        <a:defRPr sz="4000" b="1" kern="1200">
          <a:solidFill>
            <a:srgbClr val="00ABC8"/>
          </a:solidFill>
          <a:effectLst/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rgbClr val="9BC97B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40080" indent="-274320" algn="l" defTabSz="914400" rtl="0" eaLnBrk="1" latinLnBrk="0" hangingPunct="1">
        <a:spcBef>
          <a:spcPct val="20000"/>
        </a:spcBef>
        <a:buClr>
          <a:srgbClr val="9BC97B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914400" indent="-228600" algn="l" defTabSz="914400" rtl="0" eaLnBrk="1" latinLnBrk="0" hangingPunct="1">
        <a:spcBef>
          <a:spcPct val="20000"/>
        </a:spcBef>
        <a:buClr>
          <a:srgbClr val="9BC97B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124712" indent="-228600" algn="l" defTabSz="914400" rtl="0" eaLnBrk="1" latinLnBrk="0" hangingPunct="1">
        <a:spcBef>
          <a:spcPct val="20000"/>
        </a:spcBef>
        <a:buClr>
          <a:srgbClr val="9BC97B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325880" indent="-228600" algn="l" defTabSz="914400" rtl="0" eaLnBrk="1" latinLnBrk="0" hangingPunct="1">
        <a:spcBef>
          <a:spcPct val="20000"/>
        </a:spcBef>
        <a:buClr>
          <a:srgbClr val="9BC97B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DE348F-C683-42F0-8CB0-3534FBCD4C4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EDB2DD-7A12-4566-87E9-C4945CE51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991866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Relationship Id="rId9" Type="http://schemas.openxmlformats.org/officeDocument/2006/relationships/image" Target="../media/image26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9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2.PNG"/><Relationship Id="rId4" Type="http://schemas.openxmlformats.org/officeDocument/2006/relationships/image" Target="../media/image31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7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7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5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5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5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5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5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5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3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3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3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3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3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6.jpeg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6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6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3.xml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instagram.com/theicn/" TargetMode="External"/><Relationship Id="rId3" Type="http://schemas.openxmlformats.org/officeDocument/2006/relationships/image" Target="../media/image59.tiff"/><Relationship Id="rId7" Type="http://schemas.openxmlformats.org/officeDocument/2006/relationships/image" Target="../media/image61.png"/><Relationship Id="rId2" Type="http://schemas.openxmlformats.org/officeDocument/2006/relationships/hyperlink" Target="https://www.facebook.com/ichildnutrition/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www.pinterest.com/theicn/" TargetMode="External"/><Relationship Id="rId5" Type="http://schemas.openxmlformats.org/officeDocument/2006/relationships/image" Target="../media/image60.png"/><Relationship Id="rId10" Type="http://schemas.openxmlformats.org/officeDocument/2006/relationships/image" Target="../media/image63.jpg"/><Relationship Id="rId4" Type="http://schemas.openxmlformats.org/officeDocument/2006/relationships/hyperlink" Target="https://twitter.com/search?q=institute%20of%20child%20nutrition&amp;src=typd" TargetMode="External"/><Relationship Id="rId9" Type="http://schemas.openxmlformats.org/officeDocument/2006/relationships/image" Target="../media/image6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5105400"/>
            <a:ext cx="4333386" cy="781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714500" y="1376065"/>
            <a:ext cx="7239000" cy="1600200"/>
          </a:xfrm>
        </p:spPr>
        <p:txBody>
          <a:bodyPr>
            <a:noAutofit/>
          </a:bodyPr>
          <a:lstStyle/>
          <a:p>
            <a:r>
              <a:rPr lang="en-US" sz="4500" b="1" dirty="0"/>
              <a:t>Food Allergies for School Nutrition Managers and Staff</a:t>
            </a:r>
          </a:p>
        </p:txBody>
      </p:sp>
    </p:spTree>
    <p:extLst>
      <p:ext uri="{BB962C8B-B14F-4D97-AF65-F5344CB8AC3E}">
        <p14:creationId xmlns:p14="http://schemas.microsoft.com/office/powerpoint/2010/main" val="26171961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609600" y="1834249"/>
            <a:ext cx="5028676" cy="4061725"/>
          </a:xfrm>
        </p:spPr>
        <p:txBody>
          <a:bodyPr/>
          <a:lstStyle/>
          <a:p>
            <a:pPr marL="339725" indent="-347472" eaLnBrk="1" hangingPunct="1">
              <a:spcBef>
                <a:spcPts val="0"/>
              </a:spcBef>
              <a:defRPr/>
            </a:pPr>
            <a:r>
              <a:rPr lang="en-US" sz="2600" dirty="0">
                <a:solidFill>
                  <a:schemeClr val="tx1"/>
                </a:solidFill>
              </a:rPr>
              <a:t>About </a:t>
            </a:r>
            <a:r>
              <a:rPr lang="en-US" sz="2600" dirty="0" smtClean="0">
                <a:solidFill>
                  <a:schemeClr val="tx1"/>
                </a:solidFill>
              </a:rPr>
              <a:t>5.6 </a:t>
            </a:r>
            <a:r>
              <a:rPr lang="en-US" sz="2600" dirty="0">
                <a:solidFill>
                  <a:schemeClr val="tx1"/>
                </a:solidFill>
              </a:rPr>
              <a:t>million children have a food allergy</a:t>
            </a:r>
            <a:endParaRPr lang="en-US" sz="1200" dirty="0">
              <a:solidFill>
                <a:schemeClr val="tx1"/>
              </a:solidFill>
            </a:endParaRPr>
          </a:p>
          <a:p>
            <a:pPr lvl="2" indent="-342900">
              <a:spcBef>
                <a:spcPts val="0"/>
              </a:spcBef>
              <a:buSzPct val="100000"/>
              <a:buFont typeface="Wingdings" panose="05000000000000000000" pitchFamily="2" charset="2"/>
              <a:buChar char="§"/>
              <a:defRPr/>
            </a:pPr>
            <a:r>
              <a:rPr lang="en-US" sz="2400" dirty="0">
                <a:solidFill>
                  <a:schemeClr val="tx1"/>
                </a:solidFill>
              </a:rPr>
              <a:t>Roughly 1 in </a:t>
            </a:r>
            <a:r>
              <a:rPr lang="en-US" sz="2400" dirty="0" smtClean="0">
                <a:solidFill>
                  <a:schemeClr val="tx1"/>
                </a:solidFill>
              </a:rPr>
              <a:t>13 children</a:t>
            </a:r>
            <a:endParaRPr lang="en-US" sz="2400" dirty="0">
              <a:solidFill>
                <a:schemeClr val="tx1"/>
              </a:solidFill>
            </a:endParaRPr>
          </a:p>
          <a:p>
            <a:pPr marL="339725" indent="-339725" eaLnBrk="1" hangingPunct="1">
              <a:spcBef>
                <a:spcPts val="0"/>
              </a:spcBef>
              <a:buNone/>
              <a:defRPr/>
            </a:pPr>
            <a:endParaRPr lang="en-US" dirty="0">
              <a:solidFill>
                <a:schemeClr val="tx1"/>
              </a:solidFill>
            </a:endParaRPr>
          </a:p>
          <a:p>
            <a:pPr marL="339725" indent="-347472" eaLnBrk="1" hangingPunct="1">
              <a:spcBef>
                <a:spcPts val="0"/>
              </a:spcBef>
              <a:defRPr/>
            </a:pPr>
            <a:r>
              <a:rPr lang="en-US" sz="2600" dirty="0">
                <a:solidFill>
                  <a:schemeClr val="tx1"/>
                </a:solidFill>
              </a:rPr>
              <a:t>Research indicates that food allergies for children increased 18% (1997-2007)</a:t>
            </a:r>
          </a:p>
          <a:p>
            <a:pPr lvl="2" indent="-342900">
              <a:spcBef>
                <a:spcPts val="0"/>
              </a:spcBef>
              <a:buSzPct val="100000"/>
              <a:buFont typeface="Wingdings" panose="05000000000000000000" pitchFamily="2" charset="2"/>
              <a:buChar char="§"/>
              <a:defRPr/>
            </a:pPr>
            <a:r>
              <a:rPr lang="en-US" sz="2400" dirty="0">
                <a:solidFill>
                  <a:schemeClr val="tx1"/>
                </a:solidFill>
              </a:rPr>
              <a:t>Some as high as 50% (1997-2011)</a:t>
            </a:r>
          </a:p>
          <a:p>
            <a:pPr marL="339725" indent="-339725" eaLnBrk="1" hangingPunct="1">
              <a:spcBef>
                <a:spcPts val="0"/>
              </a:spcBef>
              <a:buNone/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eaLnBrk="1" hangingPunct="1">
              <a:spcBef>
                <a:spcPts val="0"/>
              </a:spcBef>
              <a:defRPr/>
            </a:pPr>
            <a:endParaRPr lang="en-US" sz="2600" dirty="0"/>
          </a:p>
          <a:p>
            <a:pPr eaLnBrk="1" hangingPunct="1">
              <a:spcBef>
                <a:spcPts val="0"/>
              </a:spcBef>
              <a:defRPr/>
            </a:pPr>
            <a:endParaRPr lang="en-US" sz="1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276" y="1600200"/>
            <a:ext cx="3048524" cy="4011216"/>
          </a:xfrm>
          <a:prstGeom prst="rect">
            <a:avLst/>
          </a:prstGeom>
        </p:spPr>
      </p:pic>
      <p:sp>
        <p:nvSpPr>
          <p:cNvPr id="6" name="Title 2"/>
          <p:cNvSpPr txBox="1">
            <a:spLocks/>
          </p:cNvSpPr>
          <p:nvPr/>
        </p:nvSpPr>
        <p:spPr>
          <a:xfrm>
            <a:off x="609600" y="457199"/>
            <a:ext cx="5181600" cy="13770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Food Allergy Background</a:t>
            </a:r>
            <a:endParaRPr lang="en-US" dirty="0">
              <a:effectLst>
                <a:innerShdw blurRad="63500" dist="50800">
                  <a:prstClr val="black">
                    <a:alpha val="50000"/>
                  </a:prstClr>
                </a:innerShdw>
              </a:effectLst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2613" y="663441"/>
            <a:ext cx="2219849" cy="674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839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00ABC8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Logistics</a:t>
            </a:r>
          </a:p>
        </p:txBody>
      </p:sp>
      <p:sp>
        <p:nvSpPr>
          <p:cNvPr id="16386" name="Content Placeholder 1"/>
          <p:cNvSpPr>
            <a:spLocks noGrp="1"/>
          </p:cNvSpPr>
          <p:nvPr>
            <p:ph idx="4294967295"/>
          </p:nvPr>
        </p:nvSpPr>
        <p:spPr>
          <a:xfrm>
            <a:off x="661555" y="1666009"/>
            <a:ext cx="7886700" cy="4351338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tlCol="0">
            <a:normAutofit/>
          </a:bodyPr>
          <a:lstStyle/>
          <a:p>
            <a:pPr marL="395288" lvl="0" indent="-347472"/>
            <a:r>
              <a:rPr lang="en-US" sz="2800" dirty="0">
                <a:solidFill>
                  <a:schemeClr val="tx1"/>
                </a:solidFill>
              </a:rPr>
              <a:t>Participant’s Workbook</a:t>
            </a:r>
          </a:p>
          <a:p>
            <a:pPr marL="395288" lvl="0" indent="-347472"/>
            <a:r>
              <a:rPr lang="en-US" sz="2800" dirty="0">
                <a:solidFill>
                  <a:schemeClr val="tx1"/>
                </a:solidFill>
              </a:rPr>
              <a:t>Restrooms</a:t>
            </a:r>
          </a:p>
          <a:p>
            <a:pPr marL="395288" lvl="0" indent="-347472"/>
            <a:r>
              <a:rPr lang="en-US" sz="2800" dirty="0">
                <a:solidFill>
                  <a:schemeClr val="tx1"/>
                </a:solidFill>
              </a:rPr>
              <a:t>Emergency </a:t>
            </a:r>
            <a:r>
              <a:rPr lang="en-US" sz="2800" dirty="0" smtClean="0">
                <a:solidFill>
                  <a:schemeClr val="tx1"/>
                </a:solidFill>
              </a:rPr>
              <a:t>Exits</a:t>
            </a:r>
            <a:endParaRPr lang="en-US" sz="2800" dirty="0">
              <a:solidFill>
                <a:schemeClr val="tx1"/>
              </a:solidFill>
            </a:endParaRPr>
          </a:p>
          <a:p>
            <a:pPr marL="395288" lvl="0" indent="-347472"/>
            <a:r>
              <a:rPr lang="en-US" sz="2800" dirty="0">
                <a:solidFill>
                  <a:schemeClr val="tx1"/>
                </a:solidFill>
              </a:rPr>
              <a:t>Bike Rack</a:t>
            </a:r>
          </a:p>
          <a:p>
            <a:pPr marL="395288" lvl="0" indent="-347472"/>
            <a:r>
              <a:rPr lang="en-US" sz="2800" dirty="0">
                <a:solidFill>
                  <a:schemeClr val="tx1"/>
                </a:solidFill>
              </a:rPr>
              <a:t>Ground </a:t>
            </a:r>
            <a:r>
              <a:rPr lang="en-US" sz="2800" dirty="0" smtClean="0">
                <a:solidFill>
                  <a:schemeClr val="tx1"/>
                </a:solidFill>
              </a:rPr>
              <a:t>Rules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03641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00ABC8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Warm-Up Activity </a:t>
            </a:r>
          </a:p>
        </p:txBody>
      </p:sp>
      <p:sp>
        <p:nvSpPr>
          <p:cNvPr id="16386" name="Content Placeholder 1"/>
          <p:cNvSpPr>
            <a:spLocks noGrp="1"/>
          </p:cNvSpPr>
          <p:nvPr>
            <p:ph idx="4294967295"/>
          </p:nvPr>
        </p:nvSpPr>
        <p:spPr>
          <a:xfrm>
            <a:off x="628650" y="1516062"/>
            <a:ext cx="7886700" cy="4351338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tlCol="0">
            <a:normAutofit/>
          </a:bodyPr>
          <a:lstStyle/>
          <a:p>
            <a:pPr marL="68580" lvl="0" indent="0">
              <a:buNone/>
            </a:pPr>
            <a:r>
              <a:rPr lang="en-US" sz="2800" dirty="0">
                <a:solidFill>
                  <a:schemeClr val="tx1"/>
                </a:solidFill>
              </a:rPr>
              <a:t>List 3 food allergies that children have in your </a:t>
            </a:r>
            <a:r>
              <a:rPr lang="en-US" sz="2800" dirty="0" smtClean="0">
                <a:solidFill>
                  <a:schemeClr val="tx1"/>
                </a:solidFill>
              </a:rPr>
              <a:t>school/district.</a:t>
            </a:r>
            <a:endParaRPr lang="en-US" sz="2800" dirty="0">
              <a:solidFill>
                <a:schemeClr val="tx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2590800"/>
            <a:ext cx="4267200" cy="2844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215323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Topics for Today</a:t>
            </a:r>
            <a:endParaRPr lang="en-US" b="1" dirty="0">
              <a:solidFill>
                <a:schemeClr val="tx1"/>
              </a:solidFill>
              <a:effectLst>
                <a:innerShdw blurRad="63500" dist="508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16386" name="Content Placeholder 1"/>
          <p:cNvSpPr>
            <a:spLocks noGrp="1"/>
          </p:cNvSpPr>
          <p:nvPr>
            <p:ph idx="4294967295"/>
          </p:nvPr>
        </p:nvSpPr>
        <p:spPr>
          <a:xfrm>
            <a:off x="675409" y="1676400"/>
            <a:ext cx="7886700" cy="4351338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tlCol="0">
            <a:normAutofit/>
          </a:bodyPr>
          <a:lstStyle/>
          <a:p>
            <a:pPr marL="395288" lvl="0" indent="-347472"/>
            <a:r>
              <a:rPr lang="en-US" sz="2800" dirty="0">
                <a:solidFill>
                  <a:schemeClr val="tx1"/>
                </a:solidFill>
              </a:rPr>
              <a:t>All About Food Allergies</a:t>
            </a:r>
          </a:p>
          <a:p>
            <a:pPr marL="395288" lvl="0" indent="-347472"/>
            <a:r>
              <a:rPr lang="en-US" sz="2800" dirty="0">
                <a:solidFill>
                  <a:schemeClr val="tx1"/>
                </a:solidFill>
              </a:rPr>
              <a:t>Reading Labels for Allergens</a:t>
            </a:r>
          </a:p>
          <a:p>
            <a:pPr marL="395288" lvl="0" indent="-347472"/>
            <a:r>
              <a:rPr lang="en-US" sz="2800" dirty="0">
                <a:solidFill>
                  <a:schemeClr val="tx1"/>
                </a:solidFill>
              </a:rPr>
              <a:t>Avoiding </a:t>
            </a:r>
            <a:r>
              <a:rPr lang="en-US" sz="2800" dirty="0" smtClean="0">
                <a:solidFill>
                  <a:schemeClr val="tx1"/>
                </a:solidFill>
              </a:rPr>
              <a:t>Cross-Contact</a:t>
            </a:r>
            <a:endParaRPr lang="en-US" sz="2800" dirty="0">
              <a:solidFill>
                <a:schemeClr val="tx1"/>
              </a:solidFill>
            </a:endParaRPr>
          </a:p>
          <a:p>
            <a:pPr marL="395288" lvl="0" indent="-347472"/>
            <a:r>
              <a:rPr lang="en-US" sz="2800" dirty="0">
                <a:solidFill>
                  <a:schemeClr val="tx1"/>
                </a:solidFill>
              </a:rPr>
              <a:t>Accommodating Children with Food Allergies</a:t>
            </a:r>
          </a:p>
          <a:p>
            <a:pPr marL="0" lv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204777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7" r="15090" b="3711"/>
          <a:stretch/>
        </p:blipFill>
        <p:spPr bwMode="auto">
          <a:xfrm>
            <a:off x="449007" y="334754"/>
            <a:ext cx="8237793" cy="621844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0" name="Content Placeholder 1"/>
          <p:cNvSpPr>
            <a:spLocks noGrp="1"/>
          </p:cNvSpPr>
          <p:nvPr>
            <p:ph idx="4294967295"/>
          </p:nvPr>
        </p:nvSpPr>
        <p:spPr>
          <a:xfrm>
            <a:off x="682336" y="5402262"/>
            <a:ext cx="7886700" cy="998538"/>
          </a:xfrm>
        </p:spPr>
        <p:txBody>
          <a:bodyPr>
            <a:noAutofit/>
          </a:bodyPr>
          <a:lstStyle/>
          <a:p>
            <a:pPr marL="0" indent="0" algn="ctr" eaLnBrk="1" hangingPunct="1">
              <a:buNone/>
            </a:pPr>
            <a:r>
              <a:rPr lang="en-US" sz="2800" dirty="0">
                <a:ln w="0">
                  <a:noFill/>
                </a:ln>
                <a:solidFill>
                  <a:schemeClr val="tx1"/>
                </a:solidFill>
                <a:effectLst/>
              </a:rPr>
              <a:t>Test your food allergy knowledge</a:t>
            </a:r>
          </a:p>
          <a:p>
            <a:pPr marL="0" indent="0" algn="ctr">
              <a:buNone/>
            </a:pPr>
            <a:r>
              <a:rPr lang="en-US" sz="2800" dirty="0">
                <a:solidFill>
                  <a:schemeClr val="tx1"/>
                </a:solidFill>
              </a:rPr>
              <a:t>Use a </a:t>
            </a:r>
            <a:r>
              <a:rPr lang="en-US" sz="2800" dirty="0" smtClean="0">
                <a:solidFill>
                  <a:schemeClr val="tx1"/>
                </a:solidFill>
              </a:rPr>
              <a:t>4-number </a:t>
            </a:r>
            <a:r>
              <a:rPr lang="en-US" sz="2800" dirty="0">
                <a:solidFill>
                  <a:schemeClr val="tx1"/>
                </a:solidFill>
              </a:rPr>
              <a:t>identifier</a:t>
            </a:r>
          </a:p>
          <a:p>
            <a:pPr marL="0" indent="0" algn="ctr" eaLnBrk="1" hangingPunct="1">
              <a:buNone/>
            </a:pPr>
            <a:endParaRPr lang="en-US" sz="2800" dirty="0">
              <a:ln w="0"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5" name="Title 2"/>
          <p:cNvSpPr txBox="1">
            <a:spLocks/>
          </p:cNvSpPr>
          <p:nvPr/>
        </p:nvSpPr>
        <p:spPr>
          <a:xfrm>
            <a:off x="564572" y="4419600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Pre-Assessment</a:t>
            </a:r>
            <a:endParaRPr lang="en-US" dirty="0">
              <a:effectLst>
                <a:innerShdw blurRad="63500" dist="50800">
                  <a:prstClr val="black">
                    <a:alpha val="50000"/>
                  </a:prst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202004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ontent Placeholder 1"/>
          <p:cNvSpPr>
            <a:spLocks noGrp="1"/>
          </p:cNvSpPr>
          <p:nvPr>
            <p:ph idx="4294967295"/>
          </p:nvPr>
        </p:nvSpPr>
        <p:spPr>
          <a:xfrm>
            <a:off x="838200" y="1697182"/>
            <a:ext cx="7886700" cy="4351338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tlCol="0">
            <a:noAutofit/>
          </a:bodyPr>
          <a:lstStyle/>
          <a:p>
            <a:pPr marL="339725" indent="-347472">
              <a:defRPr/>
            </a:pPr>
            <a:r>
              <a:rPr lang="en-US" sz="2800" dirty="0">
                <a:solidFill>
                  <a:schemeClr val="tx1"/>
                </a:solidFill>
              </a:rPr>
              <a:t>Impact of an allergic reaction</a:t>
            </a:r>
          </a:p>
          <a:p>
            <a:pPr marL="339725" indent="-347472">
              <a:buNone/>
              <a:defRPr/>
            </a:pPr>
            <a:endParaRPr lang="en-US" sz="2000" dirty="0">
              <a:solidFill>
                <a:schemeClr val="tx1"/>
              </a:solidFill>
            </a:endParaRPr>
          </a:p>
          <a:p>
            <a:pPr marL="339725" indent="-347472">
              <a:defRPr/>
            </a:pPr>
            <a:r>
              <a:rPr lang="en-US" sz="2800" dirty="0">
                <a:solidFill>
                  <a:schemeClr val="tx1"/>
                </a:solidFill>
              </a:rPr>
              <a:t>Food allergies, symptoms, and treatments</a:t>
            </a:r>
          </a:p>
          <a:p>
            <a:pPr marL="339725" indent="-347472">
              <a:defRPr/>
            </a:pPr>
            <a:endParaRPr lang="en-US" sz="2000" dirty="0">
              <a:solidFill>
                <a:schemeClr val="tx1"/>
              </a:solidFill>
            </a:endParaRPr>
          </a:p>
          <a:p>
            <a:pPr marL="339725" indent="-347472">
              <a:defRPr/>
            </a:pPr>
            <a:r>
              <a:rPr lang="en-US" sz="2800" dirty="0">
                <a:solidFill>
                  <a:schemeClr val="tx1"/>
                </a:solidFill>
              </a:rPr>
              <a:t>Eight major food allergens</a:t>
            </a:r>
          </a:p>
          <a:p>
            <a:pPr marL="339725" indent="-347472">
              <a:buNone/>
              <a:defRPr/>
            </a:pPr>
            <a:endParaRPr lang="en-US" sz="2000" dirty="0">
              <a:solidFill>
                <a:schemeClr val="tx1"/>
              </a:solidFill>
            </a:endParaRPr>
          </a:p>
          <a:p>
            <a:pPr marL="339725" indent="-347472">
              <a:defRPr/>
            </a:pPr>
            <a:r>
              <a:rPr lang="en-US" sz="2800" dirty="0">
                <a:solidFill>
                  <a:schemeClr val="tx1"/>
                </a:solidFill>
              </a:rPr>
              <a:t>Food allergy vs food intolerance</a:t>
            </a:r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609600" y="533400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600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Lesson 1: All About Food Allergies</a:t>
            </a:r>
            <a:endParaRPr lang="en-US" sz="3600" dirty="0">
              <a:effectLst>
                <a:innerShdw blurRad="63500" dist="50800">
                  <a:prstClr val="black">
                    <a:alpha val="50000"/>
                  </a:prst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994404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138" y="990600"/>
            <a:ext cx="8013462" cy="4343400"/>
          </a:xfrm>
        </p:spPr>
      </p:pic>
    </p:spTree>
    <p:extLst>
      <p:ext uri="{BB962C8B-B14F-4D97-AF65-F5344CB8AC3E}">
        <p14:creationId xmlns:p14="http://schemas.microsoft.com/office/powerpoint/2010/main" val="7565022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idx="4294967295"/>
          </p:nvPr>
        </p:nvSpPr>
        <p:spPr>
          <a:xfrm>
            <a:off x="762000" y="1905000"/>
            <a:ext cx="7886700" cy="4351338"/>
          </a:xfrm>
        </p:spPr>
        <p:txBody>
          <a:bodyPr/>
          <a:lstStyle/>
          <a:p>
            <a:pPr marL="457200" indent="-347472" algn="l">
              <a:buSzPct val="100000"/>
              <a:buFont typeface="+mj-lt"/>
              <a:buAutoNum type="arabicPeriod"/>
            </a:pPr>
            <a:r>
              <a:rPr lang="en-US" sz="2800" dirty="0">
                <a:solidFill>
                  <a:schemeClr val="tx1"/>
                </a:solidFill>
              </a:rPr>
              <a:t>Personal reflection, how you felt</a:t>
            </a:r>
          </a:p>
          <a:p>
            <a:pPr marL="457200" indent="-347472" algn="l">
              <a:buSzPct val="100000"/>
              <a:buFont typeface="+mj-lt"/>
              <a:buAutoNum type="arabicPeriod"/>
            </a:pPr>
            <a:r>
              <a:rPr lang="en-US" sz="2800" dirty="0">
                <a:solidFill>
                  <a:schemeClr val="tx1"/>
                </a:solidFill>
              </a:rPr>
              <a:t>Record </a:t>
            </a:r>
            <a:r>
              <a:rPr lang="en-US" sz="2800" dirty="0" smtClean="0">
                <a:solidFill>
                  <a:schemeClr val="tx1"/>
                </a:solidFill>
              </a:rPr>
              <a:t>feelings on the </a:t>
            </a:r>
            <a:r>
              <a:rPr lang="en-US" sz="2800" dirty="0">
                <a:solidFill>
                  <a:schemeClr val="tx1"/>
                </a:solidFill>
              </a:rPr>
              <a:t>worksheet</a:t>
            </a:r>
          </a:p>
          <a:p>
            <a:pPr marL="457200" indent="-347472" algn="l">
              <a:buSzPct val="100000"/>
              <a:buFont typeface="+mj-lt"/>
              <a:buAutoNum type="arabicPeriod"/>
            </a:pPr>
            <a:r>
              <a:rPr lang="en-US" sz="2800" dirty="0">
                <a:solidFill>
                  <a:schemeClr val="tx1"/>
                </a:solidFill>
              </a:rPr>
              <a:t>Discuss as a class</a:t>
            </a:r>
          </a:p>
          <a:p>
            <a:pPr marL="68580" indent="0" algn="l">
              <a:buNone/>
            </a:pPr>
            <a:endParaRPr lang="en-US" sz="2600" dirty="0"/>
          </a:p>
        </p:txBody>
      </p:sp>
      <p:pic>
        <p:nvPicPr>
          <p:cNvPr id="6" name="Picture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2000" y="3327985"/>
            <a:ext cx="3952009" cy="21070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itle 2"/>
          <p:cNvSpPr txBox="1">
            <a:spLocks/>
          </p:cNvSpPr>
          <p:nvPr/>
        </p:nvSpPr>
        <p:spPr>
          <a:xfrm>
            <a:off x="618012" y="512176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The Power of a Story Activity</a:t>
            </a:r>
            <a:endParaRPr lang="en-US" dirty="0">
              <a:effectLst>
                <a:innerShdw blurRad="63500" dist="50800">
                  <a:prstClr val="black">
                    <a:alpha val="50000"/>
                  </a:prst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554015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762000" y="1707218"/>
            <a:ext cx="7924800" cy="4351338"/>
          </a:xfrm>
        </p:spPr>
        <p:txBody>
          <a:bodyPr>
            <a:normAutofit/>
          </a:bodyPr>
          <a:lstStyle/>
          <a:p>
            <a:pPr marL="0" indent="0" algn="ctr" eaLnBrk="1" hangingPunct="1">
              <a:spcBef>
                <a:spcPts val="0"/>
              </a:spcBef>
              <a:buFont typeface="Arial" charset="0"/>
              <a:buNone/>
            </a:pPr>
            <a:r>
              <a:rPr lang="en-US" sz="3200" b="1" dirty="0">
                <a:solidFill>
                  <a:srgbClr val="FF0000"/>
                </a:solidFill>
              </a:rPr>
              <a:t>Food Allergy</a:t>
            </a:r>
          </a:p>
          <a:p>
            <a:pPr marL="0" indent="0" algn="ctr" eaLnBrk="1" hangingPunct="1">
              <a:spcBef>
                <a:spcPts val="0"/>
              </a:spcBef>
              <a:buFont typeface="Arial" charset="0"/>
              <a:buNone/>
            </a:pPr>
            <a:r>
              <a:rPr lang="en-US" sz="2800" dirty="0">
                <a:solidFill>
                  <a:schemeClr val="tx1"/>
                </a:solidFill>
              </a:rPr>
              <a:t>Adverse reaction to a food protein (allergen)</a:t>
            </a:r>
          </a:p>
          <a:p>
            <a:pPr marL="0" indent="0" algn="ctr" eaLnBrk="1" hangingPunct="1">
              <a:spcBef>
                <a:spcPts val="0"/>
              </a:spcBef>
              <a:buFont typeface="Arial" charset="0"/>
              <a:buNone/>
            </a:pPr>
            <a:endParaRPr lang="en-US" b="1" dirty="0">
              <a:solidFill>
                <a:srgbClr val="FF0000"/>
              </a:solidFill>
            </a:endParaRPr>
          </a:p>
          <a:p>
            <a:pPr marL="0" indent="0" algn="ctr" eaLnBrk="1" hangingPunct="1">
              <a:spcBef>
                <a:spcPts val="0"/>
              </a:spcBef>
              <a:buFont typeface="Arial" charset="0"/>
              <a:buNone/>
            </a:pPr>
            <a:r>
              <a:rPr lang="en-US" sz="3200" b="1" dirty="0">
                <a:solidFill>
                  <a:srgbClr val="FF0000"/>
                </a:solidFill>
              </a:rPr>
              <a:t>Body’s Immune System</a:t>
            </a:r>
          </a:p>
          <a:p>
            <a:pPr marL="0" indent="0" eaLnBrk="1" hangingPunct="1">
              <a:spcBef>
                <a:spcPts val="0"/>
              </a:spcBef>
              <a:buFont typeface="Arial" charset="0"/>
              <a:buNone/>
            </a:pPr>
            <a:r>
              <a:rPr lang="en-US" sz="2800" dirty="0">
                <a:solidFill>
                  <a:schemeClr val="tx1"/>
                </a:solidFill>
              </a:rPr>
              <a:t>Body thinks food protein is dangerous              Creates antibodies against the allergen</a:t>
            </a:r>
          </a:p>
          <a:p>
            <a:pPr marL="0" indent="0" eaLnBrk="1" hangingPunct="1">
              <a:spcBef>
                <a:spcPts val="0"/>
              </a:spcBef>
              <a:buFont typeface="Arial" charset="0"/>
              <a:buNone/>
            </a:pPr>
            <a:endParaRPr lang="en-US" b="1" u="sng" dirty="0">
              <a:solidFill>
                <a:srgbClr val="FF0000"/>
              </a:solidFill>
            </a:endParaRPr>
          </a:p>
          <a:p>
            <a:pPr marL="0" indent="0" eaLnBrk="1" hangingPunct="1">
              <a:spcBef>
                <a:spcPts val="0"/>
              </a:spcBef>
              <a:buNone/>
            </a:pPr>
            <a:r>
              <a:rPr lang="en-US" sz="2600" b="1" u="sng" dirty="0">
                <a:solidFill>
                  <a:srgbClr val="FF0000"/>
                </a:solidFill>
              </a:rPr>
              <a:t>EVEN A TRACE</a:t>
            </a:r>
            <a:r>
              <a:rPr lang="en-US" sz="2600" b="1" dirty="0">
                <a:solidFill>
                  <a:srgbClr val="FF0000"/>
                </a:solidFill>
              </a:rPr>
              <a:t> can result in an allergic reaction.</a:t>
            </a:r>
          </a:p>
          <a:p>
            <a:pPr eaLnBrk="1" hangingPunct="1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Right Arrow 1"/>
          <p:cNvSpPr/>
          <p:nvPr/>
        </p:nvSpPr>
        <p:spPr>
          <a:xfrm flipV="1">
            <a:off x="6934200" y="3620103"/>
            <a:ext cx="914400" cy="311426"/>
          </a:xfrm>
          <a:prstGeom prst="rightArrow">
            <a:avLst/>
          </a:prstGeom>
          <a:solidFill>
            <a:srgbClr val="9BC97B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2"/>
          <p:cNvSpPr txBox="1">
            <a:spLocks/>
          </p:cNvSpPr>
          <p:nvPr/>
        </p:nvSpPr>
        <p:spPr>
          <a:xfrm>
            <a:off x="609600" y="533400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What is a Food Allergy?</a:t>
            </a:r>
            <a:endParaRPr lang="en-US" dirty="0">
              <a:effectLst>
                <a:innerShdw blurRad="63500" dist="50800">
                  <a:prstClr val="black">
                    <a:alpha val="50000"/>
                  </a:prst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40125039"/>
      </p:ext>
    </p:extLst>
  </p:cSld>
  <p:clrMapOvr>
    <a:masterClrMapping/>
  </p:clrMapOvr>
  <p:transition spd="med">
    <p:wipe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437063" y="2514600"/>
            <a:ext cx="3985099" cy="2514600"/>
          </a:xfrm>
        </p:spPr>
        <p:txBody>
          <a:bodyPr>
            <a:normAutofit/>
          </a:bodyPr>
          <a:lstStyle/>
          <a:p>
            <a:pPr indent="-347472" fontAlgn="auto">
              <a:spcBef>
                <a:spcPct val="5000"/>
              </a:spcBef>
              <a:spcAft>
                <a:spcPts val="0"/>
              </a:spcAft>
              <a:defRPr/>
            </a:pPr>
            <a:r>
              <a:rPr lang="en-US" sz="2200" b="1" dirty="0">
                <a:solidFill>
                  <a:schemeClr val="tx1"/>
                </a:solidFill>
              </a:rPr>
              <a:t>Swelling</a:t>
            </a:r>
          </a:p>
          <a:p>
            <a:pPr indent="-347472" fontAlgn="auto">
              <a:spcBef>
                <a:spcPct val="5000"/>
              </a:spcBef>
              <a:spcAft>
                <a:spcPts val="0"/>
              </a:spcAft>
              <a:defRPr/>
            </a:pPr>
            <a:r>
              <a:rPr lang="en-US" sz="2200" b="1" dirty="0">
                <a:solidFill>
                  <a:srgbClr val="00ABC8"/>
                </a:solidFill>
              </a:rPr>
              <a:t>Hives</a:t>
            </a:r>
          </a:p>
          <a:p>
            <a:pPr indent="-347472" fontAlgn="auto">
              <a:spcBef>
                <a:spcPct val="5000"/>
              </a:spcBef>
              <a:spcAft>
                <a:spcPts val="0"/>
              </a:spcAft>
              <a:defRPr/>
            </a:pPr>
            <a:r>
              <a:rPr lang="en-US" sz="2200" b="1" dirty="0">
                <a:solidFill>
                  <a:schemeClr val="tx1"/>
                </a:solidFill>
              </a:rPr>
              <a:t>Eczema</a:t>
            </a:r>
          </a:p>
          <a:p>
            <a:pPr indent="-347472" fontAlgn="auto">
              <a:spcBef>
                <a:spcPct val="5000"/>
              </a:spcBef>
              <a:spcAft>
                <a:spcPts val="0"/>
              </a:spcAft>
              <a:defRPr/>
            </a:pPr>
            <a:r>
              <a:rPr lang="en-US" sz="2200" b="1" dirty="0">
                <a:solidFill>
                  <a:srgbClr val="00ABC8"/>
                </a:solidFill>
              </a:rPr>
              <a:t>Itchy, red rash</a:t>
            </a:r>
          </a:p>
          <a:p>
            <a:pPr indent="-347472" fontAlgn="auto">
              <a:spcBef>
                <a:spcPct val="5000"/>
              </a:spcBef>
              <a:spcAft>
                <a:spcPts val="0"/>
              </a:spcAft>
              <a:defRPr/>
            </a:pPr>
            <a:r>
              <a:rPr lang="en-US" sz="2200" b="1" dirty="0">
                <a:solidFill>
                  <a:schemeClr val="tx1"/>
                </a:solidFill>
              </a:rPr>
              <a:t>Drop in blood pressure</a:t>
            </a:r>
          </a:p>
          <a:p>
            <a:pPr indent="-347472" fontAlgn="auto">
              <a:spcBef>
                <a:spcPct val="5000"/>
              </a:spcBef>
              <a:spcAft>
                <a:spcPts val="0"/>
              </a:spcAft>
              <a:defRPr/>
            </a:pPr>
            <a:r>
              <a:rPr lang="en-US" sz="2200" b="1" dirty="0">
                <a:solidFill>
                  <a:srgbClr val="00ABC8"/>
                </a:solidFill>
              </a:rPr>
              <a:t>Loss of consciousness</a:t>
            </a:r>
          </a:p>
          <a:p>
            <a:pPr fontAlgn="auto">
              <a:spcBef>
                <a:spcPct val="5000"/>
              </a:spcBef>
              <a:spcAft>
                <a:spcPts val="0"/>
              </a:spcAft>
              <a:defRPr/>
            </a:pPr>
            <a:endParaRPr lang="en-US" sz="20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685800" y="2514600"/>
            <a:ext cx="3751263" cy="2598738"/>
          </a:xfrm>
        </p:spPr>
        <p:txBody>
          <a:bodyPr>
            <a:noAutofit/>
          </a:bodyPr>
          <a:lstStyle/>
          <a:p>
            <a:pPr indent="-347472" fontAlgn="auto">
              <a:spcBef>
                <a:spcPct val="5000"/>
              </a:spcBef>
              <a:spcAft>
                <a:spcPts val="0"/>
              </a:spcAft>
              <a:defRPr/>
            </a:pPr>
            <a:r>
              <a:rPr lang="en-US" sz="2200" b="1" dirty="0">
                <a:solidFill>
                  <a:schemeClr val="tx1"/>
                </a:solidFill>
              </a:rPr>
              <a:t>Trouble swallowing</a:t>
            </a:r>
          </a:p>
          <a:p>
            <a:pPr indent="-347472" fontAlgn="auto">
              <a:spcBef>
                <a:spcPct val="5000"/>
              </a:spcBef>
              <a:spcAft>
                <a:spcPts val="0"/>
              </a:spcAft>
              <a:defRPr/>
            </a:pPr>
            <a:r>
              <a:rPr lang="en-US" sz="2200" b="1" dirty="0">
                <a:solidFill>
                  <a:srgbClr val="00ABC8"/>
                </a:solidFill>
              </a:rPr>
              <a:t>Shortness of breath</a:t>
            </a:r>
          </a:p>
          <a:p>
            <a:pPr indent="-347472" fontAlgn="auto">
              <a:spcBef>
                <a:spcPct val="5000"/>
              </a:spcBef>
              <a:spcAft>
                <a:spcPts val="0"/>
              </a:spcAft>
              <a:defRPr/>
            </a:pPr>
            <a:r>
              <a:rPr lang="en-US" sz="2200" b="1" dirty="0">
                <a:solidFill>
                  <a:schemeClr val="tx1"/>
                </a:solidFill>
              </a:rPr>
              <a:t>Repetitive coughing</a:t>
            </a:r>
          </a:p>
          <a:p>
            <a:pPr indent="-347472" fontAlgn="auto">
              <a:spcBef>
                <a:spcPct val="5000"/>
              </a:spcBef>
              <a:spcAft>
                <a:spcPts val="0"/>
              </a:spcAft>
              <a:defRPr/>
            </a:pPr>
            <a:r>
              <a:rPr lang="en-US" sz="2200" b="1" dirty="0">
                <a:solidFill>
                  <a:srgbClr val="00ABC8"/>
                </a:solidFill>
              </a:rPr>
              <a:t>Voice change</a:t>
            </a:r>
          </a:p>
          <a:p>
            <a:pPr indent="-347472" fontAlgn="auto">
              <a:spcBef>
                <a:spcPct val="5000"/>
              </a:spcBef>
              <a:spcAft>
                <a:spcPts val="0"/>
              </a:spcAft>
              <a:defRPr/>
            </a:pPr>
            <a:r>
              <a:rPr lang="en-US" sz="2200" b="1" dirty="0">
                <a:solidFill>
                  <a:schemeClr val="tx1"/>
                </a:solidFill>
              </a:rPr>
              <a:t>Nausea &amp; vomiting</a:t>
            </a:r>
          </a:p>
          <a:p>
            <a:pPr indent="-347472" fontAlgn="auto">
              <a:spcBef>
                <a:spcPct val="5000"/>
              </a:spcBef>
              <a:spcAft>
                <a:spcPts val="0"/>
              </a:spcAft>
              <a:defRPr/>
            </a:pPr>
            <a:r>
              <a:rPr lang="en-US" sz="2200" b="1" dirty="0">
                <a:solidFill>
                  <a:srgbClr val="00ABC8"/>
                </a:solidFill>
              </a:rPr>
              <a:t>Diarrhea</a:t>
            </a:r>
          </a:p>
          <a:p>
            <a:pPr indent="-347472" fontAlgn="auto">
              <a:spcBef>
                <a:spcPct val="5000"/>
              </a:spcBef>
              <a:spcAft>
                <a:spcPts val="0"/>
              </a:spcAft>
              <a:defRPr/>
            </a:pPr>
            <a:r>
              <a:rPr lang="en-US" sz="2200" b="1" dirty="0">
                <a:solidFill>
                  <a:schemeClr val="tx1"/>
                </a:solidFill>
              </a:rPr>
              <a:t>Abdominal cramping</a:t>
            </a:r>
          </a:p>
          <a:p>
            <a:pPr fontAlgn="auto">
              <a:spcBef>
                <a:spcPct val="5000"/>
              </a:spcBef>
              <a:spcAft>
                <a:spcPts val="0"/>
              </a:spcAft>
              <a:defRPr/>
            </a:pPr>
            <a:endParaRPr lang="en-US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97248" y="5638800"/>
            <a:ext cx="32287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Death may occur</a:t>
            </a:r>
          </a:p>
        </p:txBody>
      </p:sp>
      <p:sp>
        <p:nvSpPr>
          <p:cNvPr id="8" name="TextBox 11"/>
          <p:cNvSpPr txBox="1">
            <a:spLocks noChangeArrowheads="1"/>
          </p:cNvSpPr>
          <p:nvPr/>
        </p:nvSpPr>
        <p:spPr bwMode="auto">
          <a:xfrm>
            <a:off x="457200" y="1524000"/>
            <a:ext cx="8308866" cy="904863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marL="342900" indent="-285750" eaLnBrk="0" hangingPunct="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One + symptoms can occur from minutes to 2 hours</a:t>
            </a:r>
          </a:p>
          <a:p>
            <a:pPr marL="342900" indent="-285750" eaLnBrk="0" hangingPunct="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Can be MILD to SEVERE</a:t>
            </a:r>
          </a:p>
        </p:txBody>
      </p:sp>
      <p:sp>
        <p:nvSpPr>
          <p:cNvPr id="9" name="Title 2"/>
          <p:cNvSpPr txBox="1">
            <a:spLocks/>
          </p:cNvSpPr>
          <p:nvPr/>
        </p:nvSpPr>
        <p:spPr>
          <a:xfrm>
            <a:off x="649232" y="381000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Allergic Symptoms</a:t>
            </a:r>
            <a:endParaRPr lang="en-US" dirty="0">
              <a:effectLst>
                <a:innerShdw blurRad="63500" dist="50800">
                  <a:prstClr val="black">
                    <a:alpha val="50000"/>
                  </a:prst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490308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736432" y="1768642"/>
            <a:ext cx="3950368" cy="4038600"/>
          </a:xfrm>
        </p:spPr>
        <p:txBody>
          <a:bodyPr>
            <a:normAutofit/>
          </a:bodyPr>
          <a:lstStyle/>
          <a:p>
            <a:pPr indent="-347472"/>
            <a:r>
              <a:rPr lang="en-US" sz="2300" b="1" dirty="0">
                <a:solidFill>
                  <a:schemeClr val="tx1"/>
                </a:solidFill>
              </a:rPr>
              <a:t>There is a frog in my throat.</a:t>
            </a:r>
          </a:p>
          <a:p>
            <a:pPr indent="-347472"/>
            <a:r>
              <a:rPr lang="en-US" sz="2300" b="1" dirty="0">
                <a:solidFill>
                  <a:srgbClr val="00ABC8"/>
                </a:solidFill>
              </a:rPr>
              <a:t>There’s something stuck in my throat.</a:t>
            </a:r>
          </a:p>
          <a:p>
            <a:pPr indent="-347472"/>
            <a:r>
              <a:rPr lang="en-US" sz="2300" b="1" dirty="0">
                <a:solidFill>
                  <a:schemeClr val="tx1"/>
                </a:solidFill>
              </a:rPr>
              <a:t>My lips feel tight.</a:t>
            </a:r>
          </a:p>
          <a:p>
            <a:pPr indent="-347472"/>
            <a:r>
              <a:rPr lang="en-US" sz="2300" b="1" dirty="0">
                <a:solidFill>
                  <a:srgbClr val="00ABC8"/>
                </a:solidFill>
              </a:rPr>
              <a:t>My throat feels thick.</a:t>
            </a:r>
          </a:p>
          <a:p>
            <a:pPr indent="-347472"/>
            <a:r>
              <a:rPr lang="en-US" sz="2300" b="1" dirty="0">
                <a:solidFill>
                  <a:schemeClr val="tx1"/>
                </a:solidFill>
              </a:rPr>
              <a:t>It feels like there is a bump on the back of my tongue.</a:t>
            </a:r>
          </a:p>
          <a:p>
            <a:endParaRPr lang="en-US" sz="23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33400" y="1768642"/>
            <a:ext cx="4191000" cy="4351337"/>
          </a:xfrm>
        </p:spPr>
        <p:txBody>
          <a:bodyPr>
            <a:noAutofit/>
          </a:bodyPr>
          <a:lstStyle/>
          <a:p>
            <a:pPr indent="-347472"/>
            <a:r>
              <a:rPr lang="en-US" sz="2300" b="1" dirty="0">
                <a:solidFill>
                  <a:schemeClr val="tx1"/>
                </a:solidFill>
              </a:rPr>
              <a:t>This food is too spicy.</a:t>
            </a:r>
          </a:p>
          <a:p>
            <a:pPr indent="-347472"/>
            <a:r>
              <a:rPr lang="en-US" sz="2300" b="1" dirty="0">
                <a:solidFill>
                  <a:srgbClr val="00ABC8"/>
                </a:solidFill>
              </a:rPr>
              <a:t>My tongue is hot (or burning).</a:t>
            </a:r>
          </a:p>
          <a:p>
            <a:pPr indent="-347472"/>
            <a:r>
              <a:rPr lang="en-US" sz="2300" b="1" dirty="0">
                <a:solidFill>
                  <a:schemeClr val="tx1"/>
                </a:solidFill>
              </a:rPr>
              <a:t>It feels like something is poking my tongue.</a:t>
            </a:r>
          </a:p>
          <a:p>
            <a:pPr indent="-347472"/>
            <a:r>
              <a:rPr lang="en-US" sz="2300" b="1" dirty="0">
                <a:solidFill>
                  <a:srgbClr val="00ABC8"/>
                </a:solidFill>
              </a:rPr>
              <a:t>My tongue (or mouth) is tingling.</a:t>
            </a:r>
          </a:p>
          <a:p>
            <a:pPr indent="-347472"/>
            <a:r>
              <a:rPr lang="en-US" sz="2300" b="1" dirty="0">
                <a:solidFill>
                  <a:schemeClr val="tx1"/>
                </a:solidFill>
              </a:rPr>
              <a:t>My tongue (or mouth) itches.</a:t>
            </a:r>
          </a:p>
          <a:p>
            <a:pPr indent="-347472"/>
            <a:r>
              <a:rPr lang="en-US" sz="2300" b="1" dirty="0">
                <a:solidFill>
                  <a:srgbClr val="00ABC8"/>
                </a:solidFill>
              </a:rPr>
              <a:t>My mouth feels funny.</a:t>
            </a:r>
          </a:p>
        </p:txBody>
      </p:sp>
      <p:sp>
        <p:nvSpPr>
          <p:cNvPr id="5" name="Title 2"/>
          <p:cNvSpPr txBox="1">
            <a:spLocks/>
          </p:cNvSpPr>
          <p:nvPr/>
        </p:nvSpPr>
        <p:spPr>
          <a:xfrm>
            <a:off x="609600" y="533400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How a Child Might Describe Symptoms</a:t>
            </a:r>
            <a:endParaRPr lang="en-US" dirty="0">
              <a:effectLst>
                <a:innerShdw blurRad="63500" dist="50800">
                  <a:prstClr val="black">
                    <a:alpha val="50000"/>
                  </a:prst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820533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Content Placeholder 3"/>
          <p:cNvSpPr>
            <a:spLocks noGrp="1"/>
          </p:cNvSpPr>
          <p:nvPr>
            <p:ph idx="4294967295"/>
          </p:nvPr>
        </p:nvSpPr>
        <p:spPr>
          <a:xfrm>
            <a:off x="647700" y="1762991"/>
            <a:ext cx="7886700" cy="1742209"/>
          </a:xfrm>
        </p:spPr>
        <p:txBody>
          <a:bodyPr>
            <a:normAutofit/>
          </a:bodyPr>
          <a:lstStyle/>
          <a:p>
            <a:pPr indent="-342900" eaLnBrk="1" hangingPunct="1"/>
            <a:r>
              <a:rPr lang="en-US" sz="2800" dirty="0">
                <a:solidFill>
                  <a:schemeClr val="tx1"/>
                </a:solidFill>
              </a:rPr>
              <a:t>A serious allergic reaction</a:t>
            </a:r>
          </a:p>
          <a:p>
            <a:pPr indent="-342900" eaLnBrk="1" hangingPunct="1"/>
            <a:r>
              <a:rPr lang="en-US" sz="2800" dirty="0">
                <a:solidFill>
                  <a:schemeClr val="tx1"/>
                </a:solidFill>
              </a:rPr>
              <a:t>Rapid in onset</a:t>
            </a:r>
          </a:p>
          <a:p>
            <a:pPr indent="-342900" eaLnBrk="1" hangingPunct="1"/>
            <a:r>
              <a:rPr lang="en-US" sz="2800" dirty="0">
                <a:solidFill>
                  <a:schemeClr val="tx1"/>
                </a:solidFill>
              </a:rPr>
              <a:t>May cause death</a:t>
            </a:r>
          </a:p>
        </p:txBody>
      </p:sp>
      <p:sp>
        <p:nvSpPr>
          <p:cNvPr id="3072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30722" name="TextBox 11"/>
          <p:cNvSpPr txBox="1">
            <a:spLocks noChangeArrowheads="1"/>
          </p:cNvSpPr>
          <p:nvPr/>
        </p:nvSpPr>
        <p:spPr bwMode="auto">
          <a:xfrm>
            <a:off x="4876800" y="609600"/>
            <a:ext cx="4038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 dirty="0">
              <a:latin typeface="Calibri" pitchFamily="34" charset="0"/>
            </a:endParaRPr>
          </a:p>
        </p:txBody>
      </p:sp>
      <p:pic>
        <p:nvPicPr>
          <p:cNvPr id="15" name="Picture 14" descr="P:\Graphics\Pictures\iStock photo\Mealtime Memo\Mealtime Memo 2011\Emergency room iStock_000006067804Medium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0609" y="2667000"/>
            <a:ext cx="4343400" cy="2819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itle 2"/>
          <p:cNvSpPr txBox="1">
            <a:spLocks/>
          </p:cNvSpPr>
          <p:nvPr/>
        </p:nvSpPr>
        <p:spPr>
          <a:xfrm>
            <a:off x="585354" y="332510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Anaphylaxis</a:t>
            </a:r>
            <a:endParaRPr lang="en-US" dirty="0">
              <a:effectLst>
                <a:innerShdw blurRad="63500" dist="50800">
                  <a:prstClr val="black">
                    <a:alpha val="50000"/>
                  </a:prst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300537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029200" y="6248400"/>
            <a:ext cx="38325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Pictures from Food Allergy Research Education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198971"/>
            <a:ext cx="3048000" cy="178117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6800" y="4531175"/>
            <a:ext cx="3305175" cy="111442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8959" y="2139285"/>
            <a:ext cx="2733675" cy="188594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62600" y="4207993"/>
            <a:ext cx="1704975" cy="1800225"/>
          </a:xfrm>
          <a:prstGeom prst="rect">
            <a:avLst/>
          </a:prstGeom>
        </p:spPr>
      </p:pic>
      <p:sp>
        <p:nvSpPr>
          <p:cNvPr id="8" name="Content Placeholder 5"/>
          <p:cNvSpPr txBox="1">
            <a:spLocks/>
          </p:cNvSpPr>
          <p:nvPr/>
        </p:nvSpPr>
        <p:spPr>
          <a:xfrm>
            <a:off x="572804" y="1447800"/>
            <a:ext cx="7886700" cy="44192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" indent="0" algn="ctr">
              <a:buNone/>
            </a:pPr>
            <a:r>
              <a:rPr lang="en-US" b="1" dirty="0">
                <a:solidFill>
                  <a:srgbClr val="FF0000"/>
                </a:solidFill>
              </a:rPr>
              <a:t>Epinephrine auto-injectors treat anaphylaxis </a:t>
            </a:r>
          </a:p>
          <a:p>
            <a:pPr marL="68580" indent="0">
              <a:buFont typeface="Wingdings 2" pitchFamily="18" charset="2"/>
              <a:buNone/>
            </a:pP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9" name="Title 2"/>
          <p:cNvSpPr txBox="1">
            <a:spLocks/>
          </p:cNvSpPr>
          <p:nvPr/>
        </p:nvSpPr>
        <p:spPr>
          <a:xfrm>
            <a:off x="572804" y="370360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Epinephrine</a:t>
            </a:r>
            <a:endParaRPr lang="en-US" dirty="0">
              <a:effectLst>
                <a:innerShdw blurRad="63500" dist="50800">
                  <a:prstClr val="black">
                    <a:alpha val="50000"/>
                  </a:prst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761391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/>
          <p:cNvSpPr txBox="1">
            <a:spLocks/>
          </p:cNvSpPr>
          <p:nvPr/>
        </p:nvSpPr>
        <p:spPr>
          <a:xfrm>
            <a:off x="685800" y="609600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FARE</a:t>
            </a:r>
          </a:p>
          <a:p>
            <a:r>
              <a:rPr lang="en-US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Resources</a:t>
            </a:r>
            <a:endParaRPr lang="en-US" dirty="0">
              <a:effectLst>
                <a:innerShdw blurRad="63500" dist="50800">
                  <a:prstClr val="black">
                    <a:alpha val="50000"/>
                  </a:prstClr>
                </a:innerShdw>
              </a:effectLst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2590800"/>
            <a:ext cx="5742170" cy="1745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334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4294967295"/>
          </p:nvPr>
        </p:nvSpPr>
        <p:spPr>
          <a:xfrm>
            <a:off x="647700" y="1600200"/>
            <a:ext cx="7886700" cy="4351338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600" b="1" dirty="0">
                <a:solidFill>
                  <a:schemeClr val="tx1"/>
                </a:solidFill>
              </a:rPr>
              <a:t>Five Priority Areas</a:t>
            </a:r>
          </a:p>
          <a:p>
            <a:pPr marL="339725" indent="-347472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en-US" sz="2600" dirty="0">
                <a:solidFill>
                  <a:schemeClr val="tx1"/>
                </a:solidFill>
              </a:rPr>
              <a:t>Ensure the daily management of food allergies in individual children.</a:t>
            </a:r>
          </a:p>
          <a:p>
            <a:pPr marL="339725" indent="-347472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en-US" sz="2600" dirty="0">
                <a:solidFill>
                  <a:schemeClr val="tx1"/>
                </a:solidFill>
              </a:rPr>
              <a:t>Prepare for food allergy emergencies.</a:t>
            </a:r>
          </a:p>
          <a:p>
            <a:pPr marL="339725" indent="-347472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en-US" sz="2600" dirty="0">
                <a:solidFill>
                  <a:schemeClr val="tx1"/>
                </a:solidFill>
              </a:rPr>
              <a:t>Provide professional development on food allergies for staff members.</a:t>
            </a:r>
          </a:p>
          <a:p>
            <a:pPr marL="339725" indent="-347472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en-US" sz="2600" dirty="0">
                <a:solidFill>
                  <a:schemeClr val="tx1"/>
                </a:solidFill>
              </a:rPr>
              <a:t>Educate children and family members about food allergies.</a:t>
            </a:r>
          </a:p>
          <a:p>
            <a:pPr marL="339725" indent="-347472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en-US" sz="2600" dirty="0">
                <a:solidFill>
                  <a:schemeClr val="tx1"/>
                </a:solidFill>
              </a:rPr>
              <a:t>Create and maintain a healthy and safe educational environment.</a:t>
            </a:r>
          </a:p>
          <a:p>
            <a:pPr marL="68580" indent="0">
              <a:buNone/>
            </a:pPr>
            <a:endParaRPr lang="en-US" dirty="0"/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628650" y="381000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Food Allergy Management Plan</a:t>
            </a:r>
            <a:endParaRPr lang="en-US" dirty="0">
              <a:effectLst>
                <a:innerShdw blurRad="63500" dist="50800">
                  <a:prstClr val="black">
                    <a:alpha val="50000"/>
                  </a:prst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28739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E0B5D39-1214-48B4-BECA-022A05719D3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2052293"/>
            <a:ext cx="2971800" cy="4452448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EDF64E-8296-4B2E-8D12-3AAA81910B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6533" y="1752600"/>
            <a:ext cx="7907867" cy="4038600"/>
          </a:xfrm>
        </p:spPr>
        <p:txBody>
          <a:bodyPr>
            <a:normAutofit/>
          </a:bodyPr>
          <a:lstStyle/>
          <a:p>
            <a:pPr indent="-347472"/>
            <a:r>
              <a:rPr lang="en-US" sz="2800" dirty="0">
                <a:solidFill>
                  <a:schemeClr val="tx1"/>
                </a:solidFill>
              </a:rPr>
              <a:t>Find Food Allergy Emergency worksheet</a:t>
            </a:r>
          </a:p>
          <a:p>
            <a:pPr indent="-347472"/>
            <a:r>
              <a:rPr lang="en-US" sz="2800" dirty="0">
                <a:solidFill>
                  <a:schemeClr val="tx1"/>
                </a:solidFill>
              </a:rPr>
              <a:t>Answer questions, then discuss as a group</a:t>
            </a:r>
          </a:p>
        </p:txBody>
      </p:sp>
      <p:sp>
        <p:nvSpPr>
          <p:cNvPr id="5" name="Title 2"/>
          <p:cNvSpPr txBox="1">
            <a:spLocks/>
          </p:cNvSpPr>
          <p:nvPr/>
        </p:nvSpPr>
        <p:spPr>
          <a:xfrm>
            <a:off x="609600" y="381000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Food Allergy Emergency Activity</a:t>
            </a:r>
            <a:endParaRPr lang="en-US" dirty="0">
              <a:effectLst>
                <a:innerShdw blurRad="63500" dist="50800">
                  <a:prstClr val="black">
                    <a:alpha val="50000"/>
                  </a:prst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43083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7" name="Content Placeholder 2"/>
          <p:cNvSpPr>
            <a:spLocks noGrp="1"/>
          </p:cNvSpPr>
          <p:nvPr>
            <p:ph idx="4294967295"/>
          </p:nvPr>
        </p:nvSpPr>
        <p:spPr>
          <a:xfrm>
            <a:off x="628650" y="1676400"/>
            <a:ext cx="7886700" cy="4351338"/>
          </a:xfrm>
        </p:spPr>
        <p:txBody>
          <a:bodyPr>
            <a:noAutofit/>
          </a:bodyPr>
          <a:lstStyle/>
          <a:p>
            <a:pPr indent="-342900">
              <a:spcBef>
                <a:spcPts val="600"/>
              </a:spcBef>
              <a:spcAft>
                <a:spcPts val="600"/>
              </a:spcAft>
            </a:pPr>
            <a:r>
              <a:rPr lang="en-US" altLang="en-US" sz="2800" dirty="0">
                <a:solidFill>
                  <a:schemeClr val="tx1"/>
                </a:solidFill>
              </a:rPr>
              <a:t>Child has reaction, what do you do first?</a:t>
            </a:r>
          </a:p>
          <a:p>
            <a:pPr indent="-342900">
              <a:spcBef>
                <a:spcPts val="600"/>
              </a:spcBef>
              <a:spcAft>
                <a:spcPts val="600"/>
              </a:spcAft>
            </a:pPr>
            <a:r>
              <a:rPr lang="en-US" altLang="en-US" sz="2800" dirty="0">
                <a:solidFill>
                  <a:schemeClr val="tx1"/>
                </a:solidFill>
              </a:rPr>
              <a:t>Who do you contact?</a:t>
            </a:r>
          </a:p>
          <a:p>
            <a:pPr indent="-342900">
              <a:spcBef>
                <a:spcPts val="600"/>
              </a:spcBef>
              <a:spcAft>
                <a:spcPts val="600"/>
              </a:spcAft>
            </a:pPr>
            <a:r>
              <a:rPr lang="en-US" altLang="en-US" sz="2800" dirty="0">
                <a:solidFill>
                  <a:schemeClr val="tx1"/>
                </a:solidFill>
              </a:rPr>
              <a:t>Who administers epinephrine?</a:t>
            </a:r>
          </a:p>
          <a:p>
            <a:pPr indent="-342900">
              <a:spcBef>
                <a:spcPts val="600"/>
              </a:spcBef>
              <a:spcAft>
                <a:spcPts val="600"/>
              </a:spcAft>
            </a:pPr>
            <a:r>
              <a:rPr lang="en-US" altLang="en-US" sz="2800" dirty="0">
                <a:solidFill>
                  <a:schemeClr val="tx1"/>
                </a:solidFill>
              </a:rPr>
              <a:t>Who is trained?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endParaRPr lang="en-US" altLang="en-US" sz="2800" dirty="0"/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628650" y="457200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Emergency Reaction Questions</a:t>
            </a:r>
            <a:endParaRPr lang="en-US" dirty="0">
              <a:effectLst>
                <a:innerShdw blurRad="63500" dist="50800">
                  <a:prstClr val="black">
                    <a:alpha val="50000"/>
                  </a:prst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83929154"/>
      </p:ext>
    </p:extLst>
  </p:cSld>
  <p:clrMapOvr>
    <a:masterClrMapping/>
  </p:clrMapOvr>
  <p:transition spd="med">
    <p:wipe dir="r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56" r="1874" b="40800"/>
          <a:stretch/>
        </p:blipFill>
        <p:spPr>
          <a:xfrm>
            <a:off x="2838448" y="4114800"/>
            <a:ext cx="5314952" cy="2362201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6533" y="1676400"/>
            <a:ext cx="7907867" cy="4038600"/>
          </a:xfrm>
        </p:spPr>
        <p:txBody>
          <a:bodyPr>
            <a:normAutofit/>
          </a:bodyPr>
          <a:lstStyle/>
          <a:p>
            <a:pPr indent="-347472">
              <a:buSzPct val="100000"/>
            </a:pPr>
            <a:r>
              <a:rPr lang="en-US" dirty="0" smtClean="0">
                <a:solidFill>
                  <a:schemeClr val="tx1"/>
                </a:solidFill>
              </a:rPr>
              <a:t>Quickly treat anaphylaxis </a:t>
            </a:r>
            <a:r>
              <a:rPr lang="en-US" dirty="0">
                <a:solidFill>
                  <a:schemeClr val="tx1"/>
                </a:solidFill>
              </a:rPr>
              <a:t>with </a:t>
            </a:r>
            <a:r>
              <a:rPr lang="en-US" dirty="0" smtClean="0">
                <a:solidFill>
                  <a:schemeClr val="tx1"/>
                </a:solidFill>
              </a:rPr>
              <a:t>epinephrine </a:t>
            </a:r>
          </a:p>
          <a:p>
            <a:pPr lvl="2" indent="-347472">
              <a:buSzPct val="100000"/>
            </a:pPr>
            <a:r>
              <a:rPr lang="en-US" sz="2400" u="sng" dirty="0" smtClean="0">
                <a:solidFill>
                  <a:schemeClr val="tx1"/>
                </a:solidFill>
              </a:rPr>
              <a:t>A </a:t>
            </a:r>
            <a:r>
              <a:rPr lang="en-US" sz="2400" u="sng" dirty="0">
                <a:solidFill>
                  <a:schemeClr val="tx1"/>
                </a:solidFill>
              </a:rPr>
              <a:t>delay can be </a:t>
            </a:r>
            <a:r>
              <a:rPr lang="en-US" sz="2400" u="sng" dirty="0" smtClean="0">
                <a:solidFill>
                  <a:schemeClr val="tx1"/>
                </a:solidFill>
              </a:rPr>
              <a:t>deadly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</a:p>
          <a:p>
            <a:pPr indent="-347472"/>
            <a:r>
              <a:rPr lang="en-US" dirty="0" smtClean="0">
                <a:solidFill>
                  <a:schemeClr val="tx1"/>
                </a:solidFill>
              </a:rPr>
              <a:t>A </a:t>
            </a:r>
            <a:r>
              <a:rPr lang="en-US" dirty="0">
                <a:solidFill>
                  <a:schemeClr val="tx1"/>
                </a:solidFill>
              </a:rPr>
              <a:t>serious food allergic reaction </a:t>
            </a:r>
            <a:r>
              <a:rPr lang="en-US" dirty="0" smtClean="0">
                <a:solidFill>
                  <a:schemeClr val="tx1"/>
                </a:solidFill>
              </a:rPr>
              <a:t>        EMERGENCY  </a:t>
            </a:r>
          </a:p>
          <a:p>
            <a:pPr indent="-347472"/>
            <a:r>
              <a:rPr lang="en-US" dirty="0" smtClean="0">
                <a:solidFill>
                  <a:schemeClr val="tx1"/>
                </a:solidFill>
              </a:rPr>
              <a:t>Call </a:t>
            </a:r>
            <a:r>
              <a:rPr lang="en-US" dirty="0">
                <a:solidFill>
                  <a:schemeClr val="tx1"/>
                </a:solidFill>
              </a:rPr>
              <a:t>911 or </a:t>
            </a:r>
            <a:r>
              <a:rPr lang="en-US" dirty="0" smtClean="0">
                <a:solidFill>
                  <a:schemeClr val="tx1"/>
                </a:solidFill>
              </a:rPr>
              <a:t>follow school’s </a:t>
            </a:r>
            <a:r>
              <a:rPr lang="en-US" dirty="0">
                <a:solidFill>
                  <a:schemeClr val="tx1"/>
                </a:solidFill>
              </a:rPr>
              <a:t>food allergy emergency </a:t>
            </a:r>
            <a:r>
              <a:rPr lang="en-US" dirty="0" smtClean="0">
                <a:solidFill>
                  <a:schemeClr val="tx1"/>
                </a:solidFill>
              </a:rPr>
              <a:t>policy </a:t>
            </a:r>
          </a:p>
          <a:p>
            <a:pPr indent="-347472"/>
            <a:r>
              <a:rPr lang="en-US" dirty="0" smtClean="0">
                <a:solidFill>
                  <a:schemeClr val="tx1"/>
                </a:solidFill>
              </a:rPr>
              <a:t>Notify EMS </a:t>
            </a:r>
            <a:r>
              <a:rPr lang="en-US" dirty="0">
                <a:solidFill>
                  <a:schemeClr val="tx1"/>
                </a:solidFill>
              </a:rPr>
              <a:t>that anaphylaxis is suspected </a:t>
            </a:r>
            <a:r>
              <a:rPr lang="en-US" dirty="0" smtClean="0">
                <a:solidFill>
                  <a:schemeClr val="tx1"/>
                </a:solidFill>
              </a:rPr>
              <a:t>and to bring epinephrine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Right Arrow 6"/>
          <p:cNvSpPr/>
          <p:nvPr/>
        </p:nvSpPr>
        <p:spPr>
          <a:xfrm flipV="1">
            <a:off x="5257800" y="2590800"/>
            <a:ext cx="685800" cy="311426"/>
          </a:xfrm>
          <a:prstGeom prst="rightArrow">
            <a:avLst/>
          </a:prstGeom>
          <a:solidFill>
            <a:srgbClr val="9BC97B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2"/>
          <p:cNvSpPr txBox="1">
            <a:spLocks/>
          </p:cNvSpPr>
          <p:nvPr/>
        </p:nvSpPr>
        <p:spPr>
          <a:xfrm>
            <a:off x="571995" y="419100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Response to Reaction</a:t>
            </a:r>
            <a:endParaRPr lang="en-US" dirty="0">
              <a:effectLst>
                <a:innerShdw blurRad="63500" dist="50800">
                  <a:prstClr val="black">
                    <a:alpha val="50000"/>
                  </a:prst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92562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6D0BB7-D31A-4631-AC69-847FBBFD64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indent="-342900">
              <a:spcBef>
                <a:spcPts val="600"/>
              </a:spcBef>
              <a:spcAft>
                <a:spcPts val="600"/>
              </a:spcAft>
            </a:pPr>
            <a:r>
              <a:rPr lang="en-US" sz="2800" dirty="0">
                <a:solidFill>
                  <a:schemeClr val="tx1"/>
                </a:solidFill>
              </a:rPr>
              <a:t>Can a child carry an auto-injector?</a:t>
            </a:r>
          </a:p>
          <a:p>
            <a:pPr indent="-342900">
              <a:spcBef>
                <a:spcPts val="600"/>
              </a:spcBef>
              <a:spcAft>
                <a:spcPts val="600"/>
              </a:spcAft>
            </a:pPr>
            <a:r>
              <a:rPr lang="en-US" sz="2800" dirty="0">
                <a:solidFill>
                  <a:schemeClr val="tx1"/>
                </a:solidFill>
              </a:rPr>
              <a:t>Is auto-injector in nurse’s office?</a:t>
            </a:r>
          </a:p>
          <a:p>
            <a:pPr indent="-342900">
              <a:spcBef>
                <a:spcPts val="600"/>
              </a:spcBef>
              <a:spcAft>
                <a:spcPts val="600"/>
              </a:spcAft>
            </a:pPr>
            <a:r>
              <a:rPr lang="en-US" sz="2800" dirty="0">
                <a:solidFill>
                  <a:schemeClr val="tx1"/>
                </a:solidFill>
              </a:rPr>
              <a:t>What if the nurse in unavailable?</a:t>
            </a:r>
          </a:p>
          <a:p>
            <a:pPr indent="-342900">
              <a:spcBef>
                <a:spcPts val="600"/>
              </a:spcBef>
              <a:spcAft>
                <a:spcPts val="600"/>
              </a:spcAft>
            </a:pPr>
            <a:r>
              <a:rPr lang="en-US" sz="2800" dirty="0">
                <a:solidFill>
                  <a:schemeClr val="tx1"/>
                </a:solidFill>
              </a:rPr>
              <a:t>Child without known food allergy has a reaction. Who do you contact?</a:t>
            </a:r>
          </a:p>
          <a:p>
            <a:endParaRPr lang="en-US" sz="2800" dirty="0"/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626533" y="457200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Auto-Injector Questions</a:t>
            </a:r>
            <a:endParaRPr lang="en-US" dirty="0">
              <a:effectLst>
                <a:innerShdw blurRad="63500" dist="50800">
                  <a:prstClr val="black">
                    <a:alpha val="50000"/>
                  </a:prst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50094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E0B5D39-1214-48B4-BECA-022A05719D3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3886200"/>
            <a:ext cx="3733800" cy="24892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6533" y="1598951"/>
            <a:ext cx="7907867" cy="4038600"/>
          </a:xfrm>
        </p:spPr>
        <p:txBody>
          <a:bodyPr/>
          <a:lstStyle/>
          <a:p>
            <a:pPr indent="-347472"/>
            <a:r>
              <a:rPr lang="en-US" dirty="0" smtClean="0">
                <a:solidFill>
                  <a:schemeClr val="tx1"/>
                </a:solidFill>
              </a:rPr>
              <a:t>Typically only </a:t>
            </a:r>
            <a:r>
              <a:rPr lang="en-US" dirty="0">
                <a:solidFill>
                  <a:schemeClr val="tx1"/>
                </a:solidFill>
              </a:rPr>
              <a:t>available by prescription </a:t>
            </a:r>
            <a:endParaRPr lang="en-US" dirty="0" smtClean="0">
              <a:solidFill>
                <a:schemeClr val="tx1"/>
              </a:solidFill>
            </a:endParaRPr>
          </a:p>
          <a:p>
            <a:pPr indent="-347472"/>
            <a:r>
              <a:rPr lang="en-US" dirty="0" smtClean="0">
                <a:solidFill>
                  <a:schemeClr val="tx1"/>
                </a:solidFill>
              </a:rPr>
              <a:t>State laws may allow </a:t>
            </a:r>
            <a:r>
              <a:rPr lang="en-US" dirty="0">
                <a:solidFill>
                  <a:schemeClr val="tx1"/>
                </a:solidFill>
              </a:rPr>
              <a:t>‘stock’ auto-injectors </a:t>
            </a:r>
            <a:endParaRPr lang="en-US" dirty="0" smtClean="0">
              <a:solidFill>
                <a:schemeClr val="tx1"/>
              </a:solidFill>
            </a:endParaRPr>
          </a:p>
          <a:p>
            <a:pPr indent="-347472"/>
            <a:r>
              <a:rPr lang="en-US" dirty="0" smtClean="0">
                <a:solidFill>
                  <a:schemeClr val="tx1"/>
                </a:solidFill>
              </a:rPr>
              <a:t>Children </a:t>
            </a:r>
            <a:r>
              <a:rPr lang="en-US" dirty="0">
                <a:solidFill>
                  <a:schemeClr val="tx1"/>
                </a:solidFill>
              </a:rPr>
              <a:t>who receive an auto-injector </a:t>
            </a:r>
            <a:r>
              <a:rPr lang="en-US" dirty="0" smtClean="0">
                <a:solidFill>
                  <a:schemeClr val="tx1"/>
                </a:solidFill>
              </a:rPr>
              <a:t>need </a:t>
            </a:r>
            <a:r>
              <a:rPr lang="en-US" dirty="0">
                <a:solidFill>
                  <a:schemeClr val="tx1"/>
                </a:solidFill>
              </a:rPr>
              <a:t>follow-up care and </a:t>
            </a:r>
            <a:r>
              <a:rPr lang="en-US" dirty="0" smtClean="0">
                <a:solidFill>
                  <a:schemeClr val="tx1"/>
                </a:solidFill>
              </a:rPr>
              <a:t>observation</a:t>
            </a:r>
          </a:p>
          <a:p>
            <a:pPr indent="-347472"/>
            <a:r>
              <a:rPr lang="en-US" dirty="0">
                <a:solidFill>
                  <a:schemeClr val="tx1"/>
                </a:solidFill>
              </a:rPr>
              <a:t>Symptoms can improve or </a:t>
            </a:r>
            <a:r>
              <a:rPr lang="en-US" dirty="0" smtClean="0">
                <a:solidFill>
                  <a:schemeClr val="tx1"/>
                </a:solidFill>
              </a:rPr>
              <a:t>disappear </a:t>
            </a:r>
            <a:r>
              <a:rPr lang="en-US" dirty="0">
                <a:solidFill>
                  <a:schemeClr val="tx1"/>
                </a:solidFill>
              </a:rPr>
              <a:t>but </a:t>
            </a:r>
            <a:r>
              <a:rPr lang="en-US" dirty="0" smtClean="0">
                <a:solidFill>
                  <a:schemeClr val="tx1"/>
                </a:solidFill>
              </a:rPr>
              <a:t>child may </a:t>
            </a:r>
            <a:r>
              <a:rPr lang="en-US" dirty="0">
                <a:solidFill>
                  <a:schemeClr val="tx1"/>
                </a:solidFill>
              </a:rPr>
              <a:t>have a second </a:t>
            </a:r>
            <a:r>
              <a:rPr lang="en-US" dirty="0" smtClean="0">
                <a:solidFill>
                  <a:schemeClr val="tx1"/>
                </a:solidFill>
              </a:rPr>
              <a:t>reaction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Title 2"/>
          <p:cNvSpPr txBox="1">
            <a:spLocks/>
          </p:cNvSpPr>
          <p:nvPr/>
        </p:nvSpPr>
        <p:spPr>
          <a:xfrm>
            <a:off x="609600" y="428242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Epinephrine Auto-Injector</a:t>
            </a:r>
            <a:endParaRPr lang="en-US" dirty="0">
              <a:effectLst>
                <a:innerShdw blurRad="63500" dist="50800">
                  <a:prstClr val="black">
                    <a:alpha val="50000"/>
                  </a:prst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106875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E26424-B955-49BA-B0EE-0A6EC6B0C2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indent="-347472">
              <a:spcBef>
                <a:spcPts val="600"/>
              </a:spcBef>
              <a:spcAft>
                <a:spcPts val="600"/>
              </a:spcAft>
            </a:pPr>
            <a:r>
              <a:rPr lang="en-US" sz="2800" dirty="0">
                <a:solidFill>
                  <a:schemeClr val="tx1"/>
                </a:solidFill>
              </a:rPr>
              <a:t>Is staff trained? Substitutes</a:t>
            </a:r>
            <a:r>
              <a:rPr lang="en-US" sz="2800" dirty="0" smtClean="0">
                <a:solidFill>
                  <a:schemeClr val="tx1"/>
                </a:solidFill>
              </a:rPr>
              <a:t>? Volunteers</a:t>
            </a:r>
            <a:r>
              <a:rPr lang="en-US" sz="2800" dirty="0">
                <a:solidFill>
                  <a:schemeClr val="tx1"/>
                </a:solidFill>
              </a:rPr>
              <a:t>? </a:t>
            </a:r>
            <a:r>
              <a:rPr lang="en-US" sz="2800" dirty="0" smtClean="0">
                <a:solidFill>
                  <a:schemeClr val="tx1"/>
                </a:solidFill>
              </a:rPr>
              <a:t>Can </a:t>
            </a:r>
            <a:r>
              <a:rPr lang="en-US" sz="2800" dirty="0">
                <a:solidFill>
                  <a:schemeClr val="tx1"/>
                </a:solidFill>
              </a:rPr>
              <a:t>kitchen phone call 911?</a:t>
            </a:r>
          </a:p>
          <a:p>
            <a:pPr indent="-347472">
              <a:spcBef>
                <a:spcPts val="600"/>
              </a:spcBef>
              <a:spcAft>
                <a:spcPts val="600"/>
              </a:spcAft>
            </a:pPr>
            <a:r>
              <a:rPr lang="en-US" sz="2800" dirty="0">
                <a:solidFill>
                  <a:schemeClr val="tx1"/>
                </a:solidFill>
              </a:rPr>
              <a:t>Will EMS have epinephrine?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sz="2800" dirty="0"/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609600" y="457200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Responding to an Emergency</a:t>
            </a:r>
            <a:endParaRPr lang="en-US" dirty="0">
              <a:effectLst>
                <a:innerShdw blurRad="63500" dist="50800">
                  <a:prstClr val="black">
                    <a:alpha val="50000"/>
                  </a:prst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630882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idx="4294967295"/>
          </p:nvPr>
        </p:nvSpPr>
        <p:spPr>
          <a:xfrm>
            <a:off x="685800" y="1447800"/>
            <a:ext cx="7886700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00ABC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Recognize</a:t>
            </a:r>
          </a:p>
          <a:p>
            <a:pPr marL="395288" indent="-347472"/>
            <a:r>
              <a:rPr lang="en-US" sz="2800" dirty="0">
                <a:solidFill>
                  <a:schemeClr val="tx1"/>
                </a:solidFill>
              </a:rPr>
              <a:t>Know allergic reaction symptoms</a:t>
            </a:r>
          </a:p>
          <a:p>
            <a:pPr marL="395288" indent="-347472"/>
            <a:r>
              <a:rPr lang="en-US" sz="2800" dirty="0">
                <a:solidFill>
                  <a:schemeClr val="tx1"/>
                </a:solidFill>
              </a:rPr>
              <a:t>Who can administer medication </a:t>
            </a:r>
          </a:p>
          <a:p>
            <a:pPr marL="395288" indent="-347472"/>
            <a:r>
              <a:rPr lang="en-US" sz="2800" dirty="0">
                <a:solidFill>
                  <a:schemeClr val="tx1"/>
                </a:solidFill>
              </a:rPr>
              <a:t>Where the medication is stored</a:t>
            </a:r>
          </a:p>
          <a:p>
            <a:endParaRPr lang="en-US" sz="2000" dirty="0"/>
          </a:p>
          <a:p>
            <a:pPr marL="0" indent="0">
              <a:buNone/>
            </a:pPr>
            <a:r>
              <a:rPr lang="en-US" sz="2800" b="1" dirty="0">
                <a:solidFill>
                  <a:srgbClr val="00ABC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React</a:t>
            </a:r>
          </a:p>
          <a:p>
            <a:pPr marL="395288" indent="-347472"/>
            <a:r>
              <a:rPr lang="en-US" sz="2800" dirty="0">
                <a:solidFill>
                  <a:schemeClr val="tx1"/>
                </a:solidFill>
              </a:rPr>
              <a:t>Quickly administer medication </a:t>
            </a:r>
            <a:endParaRPr lang="en-US" sz="2800" dirty="0" smtClean="0">
              <a:solidFill>
                <a:schemeClr val="tx1"/>
              </a:solidFill>
            </a:endParaRPr>
          </a:p>
          <a:p>
            <a:pPr marL="395288" indent="-347472"/>
            <a:r>
              <a:rPr lang="en-US" sz="2800" dirty="0" smtClean="0">
                <a:solidFill>
                  <a:schemeClr val="tx1"/>
                </a:solidFill>
              </a:rPr>
              <a:t>Call </a:t>
            </a:r>
            <a:r>
              <a:rPr lang="en-US" sz="2800" dirty="0">
                <a:solidFill>
                  <a:schemeClr val="tx1"/>
                </a:solidFill>
              </a:rPr>
              <a:t>911</a:t>
            </a:r>
          </a:p>
          <a:p>
            <a:pPr marL="395288" indent="-347472"/>
            <a:r>
              <a:rPr lang="en-US" sz="2800" dirty="0">
                <a:solidFill>
                  <a:schemeClr val="tx1"/>
                </a:solidFill>
              </a:rPr>
              <a:t>Delay could have deadly consequences</a:t>
            </a:r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666750" y="381000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Preparation is the Key to Success</a:t>
            </a:r>
            <a:endParaRPr lang="en-US" dirty="0">
              <a:effectLst>
                <a:innerShdw blurRad="63500" dist="50800">
                  <a:prstClr val="black">
                    <a:alpha val="50000"/>
                  </a:prst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210736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453" y="4284582"/>
            <a:ext cx="2270125" cy="2235200"/>
          </a:xfrm>
          <a:prstGeom prst="rect">
            <a:avLst/>
          </a:prstGeom>
        </p:spPr>
      </p:pic>
      <p:pic>
        <p:nvPicPr>
          <p:cNvPr id="21" name="Picture 20" descr="P:\Graphics\Pictures\iStock photo\Food Allergy\milk iStock_000003931123Large MILK CARTON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1928002"/>
            <a:ext cx="1981200" cy="2643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Picture 16" descr="P:\Graphics\Pictures\iStock photo\Food Allergy\cracked egg iStock_000017710085Large BROKEN EGG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333" y="1718886"/>
            <a:ext cx="2104229" cy="2335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Picture 19" descr="P:\Graphics\Pictures\iStock photo\Food Allergy\mixed nuts iStock_000015395107Medium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905000"/>
            <a:ext cx="1929079" cy="15256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Picture 22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82786" y="4119650"/>
            <a:ext cx="2770414" cy="18786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Picture 18" descr="P:\Graphics\Pictures\iStock photo\Food Allergy\peanutbutter iStock_000014536483Medium PEANUT BUTTER.jp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3829" y="1719517"/>
            <a:ext cx="1959293" cy="233508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Picture 21" descr="P:\Graphics\Pictures\iStock photo\Food Allergy\green peas iStock_000020453891Medium Soy Beans.jpg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2008" y="4788537"/>
            <a:ext cx="2338121" cy="1612263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itle 2"/>
          <p:cNvSpPr txBox="1">
            <a:spLocks/>
          </p:cNvSpPr>
          <p:nvPr/>
        </p:nvSpPr>
        <p:spPr>
          <a:xfrm>
            <a:off x="562333" y="427557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The Eight Major Food Allergens</a:t>
            </a:r>
            <a:endParaRPr lang="en-US" dirty="0">
              <a:effectLst>
                <a:innerShdw blurRad="63500" dist="50800">
                  <a:prstClr val="black">
                    <a:alpha val="50000"/>
                  </a:prst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550401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066800"/>
            <a:ext cx="7907867" cy="4038600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en-US" b="1" dirty="0">
                <a:solidFill>
                  <a:srgbClr val="FF0000"/>
                </a:solidFill>
              </a:rPr>
              <a:t>Strict Avoidance of Known Food Allergens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662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8" name="Title 2"/>
          <p:cNvSpPr txBox="1">
            <a:spLocks/>
          </p:cNvSpPr>
          <p:nvPr/>
        </p:nvSpPr>
        <p:spPr>
          <a:xfrm>
            <a:off x="609600" y="189123"/>
            <a:ext cx="815679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000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Only Way to Prevent an Allergic Reaction</a:t>
            </a:r>
            <a:endParaRPr lang="en-US" sz="3000" dirty="0">
              <a:effectLst>
                <a:innerShdw blurRad="63500" dist="50800">
                  <a:prstClr val="black">
                    <a:alpha val="50000"/>
                  </a:prstClr>
                </a:innerShdw>
              </a:effectLst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1538712"/>
            <a:ext cx="2976911" cy="4444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348353"/>
      </p:ext>
    </p:extLst>
  </p:cSld>
  <p:clrMapOvr>
    <a:masterClrMapping/>
  </p:clrMapOvr>
  <p:transition>
    <p:wip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602673" y="1524000"/>
            <a:ext cx="7886700" cy="4351338"/>
          </a:xfrm>
        </p:spPr>
        <p:txBody>
          <a:bodyPr>
            <a:normAutofit/>
          </a:bodyPr>
          <a:lstStyle/>
          <a:p>
            <a:pPr marL="0" indent="0" algn="ctr" eaLnBrk="1" hangingPunct="1">
              <a:buFont typeface="Arial" charset="0"/>
              <a:buNone/>
            </a:pPr>
            <a:r>
              <a:rPr lang="en-US" sz="2800" b="1" dirty="0">
                <a:solidFill>
                  <a:srgbClr val="FF0000"/>
                </a:solidFill>
              </a:rPr>
              <a:t>Involves the Gastrointestinal System</a:t>
            </a:r>
            <a:endParaRPr lang="en-US" sz="2800" dirty="0">
              <a:solidFill>
                <a:srgbClr val="FF0000"/>
              </a:solidFill>
            </a:endParaRPr>
          </a:p>
          <a:p>
            <a:pPr marL="0" indent="0" eaLnBrk="1" hangingPunct="1">
              <a:buNone/>
            </a:pPr>
            <a:endParaRPr lang="en-US" sz="1200" dirty="0">
              <a:solidFill>
                <a:schemeClr val="tx1"/>
              </a:solidFill>
            </a:endParaRPr>
          </a:p>
          <a:p>
            <a:pPr marL="0" indent="0" eaLnBrk="1" hangingPunct="1">
              <a:buNone/>
            </a:pPr>
            <a:r>
              <a:rPr lang="en-US" dirty="0">
                <a:solidFill>
                  <a:schemeClr val="tx1"/>
                </a:solidFill>
              </a:rPr>
              <a:t>Symptoms may</a:t>
            </a:r>
          </a:p>
          <a:p>
            <a:pPr indent="-347472" eaLnBrk="1" hangingPunct="1"/>
            <a:r>
              <a:rPr lang="en-US" dirty="0">
                <a:solidFill>
                  <a:schemeClr val="tx1"/>
                </a:solidFill>
              </a:rPr>
              <a:t>Affect the skin, respiratory tract, and gastrointestinal tract; individually or combination</a:t>
            </a:r>
          </a:p>
          <a:p>
            <a:pPr indent="-347472" eaLnBrk="1" hangingPunct="1"/>
            <a:r>
              <a:rPr lang="en-US" dirty="0">
                <a:solidFill>
                  <a:schemeClr val="tx1"/>
                </a:solidFill>
              </a:rPr>
              <a:t>Can cause more severe reaction </a:t>
            </a:r>
          </a:p>
          <a:p>
            <a:pPr lvl="2" indent="-347472">
              <a:buSzPct val="100000"/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N</a:t>
            </a:r>
            <a:r>
              <a:rPr lang="en-US" sz="2400" dirty="0" smtClean="0">
                <a:solidFill>
                  <a:schemeClr val="tx1"/>
                </a:solidFill>
              </a:rPr>
              <a:t>ausea</a:t>
            </a:r>
            <a:r>
              <a:rPr lang="en-US" sz="2400" dirty="0">
                <a:solidFill>
                  <a:schemeClr val="tx1"/>
                </a:solidFill>
              </a:rPr>
              <a:t>, diarrhea, vomiting</a:t>
            </a:r>
          </a:p>
          <a:p>
            <a:pPr indent="-347472" eaLnBrk="1" hangingPunct="1"/>
            <a:r>
              <a:rPr lang="en-US" dirty="0">
                <a:solidFill>
                  <a:schemeClr val="tx1"/>
                </a:solidFill>
              </a:rPr>
              <a:t>Come on gradually</a:t>
            </a:r>
          </a:p>
          <a:p>
            <a:pPr indent="-347472" eaLnBrk="1" hangingPunct="1"/>
            <a:r>
              <a:rPr lang="en-US" dirty="0">
                <a:solidFill>
                  <a:schemeClr val="tx1"/>
                </a:solidFill>
              </a:rPr>
              <a:t>Not life-threatening</a:t>
            </a:r>
          </a:p>
          <a:p>
            <a:pPr indent="-347472" eaLnBrk="1" hangingPunct="1"/>
            <a:r>
              <a:rPr lang="en-US" dirty="0" smtClean="0">
                <a:solidFill>
                  <a:schemeClr val="tx1"/>
                </a:solidFill>
              </a:rPr>
              <a:t>May be </a:t>
            </a:r>
            <a:r>
              <a:rPr lang="en-US" dirty="0">
                <a:solidFill>
                  <a:schemeClr val="tx1"/>
                </a:solidFill>
              </a:rPr>
              <a:t>confused with food allergies</a:t>
            </a:r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564573" y="381000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What is a Food Intolerance?</a:t>
            </a:r>
            <a:endParaRPr lang="en-US" dirty="0">
              <a:effectLst>
                <a:innerShdw blurRad="63500" dist="50800">
                  <a:prstClr val="black">
                    <a:alpha val="50000"/>
                  </a:prst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40041330"/>
      </p:ext>
    </p:extLst>
  </p:cSld>
  <p:clrMapOvr>
    <a:masterClrMapping/>
  </p:clrMapOvr>
  <p:transition spd="med">
    <p:wipe dir="r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idx="4294967295"/>
          </p:nvPr>
        </p:nvSpPr>
        <p:spPr>
          <a:xfrm>
            <a:off x="609600" y="1676400"/>
            <a:ext cx="7886700" cy="4240502"/>
          </a:xfrm>
        </p:spPr>
        <p:txBody>
          <a:bodyPr>
            <a:noAutofit/>
          </a:bodyPr>
          <a:lstStyle/>
          <a:p>
            <a:pPr marL="339725" indent="-347472">
              <a:spcBef>
                <a:spcPts val="0"/>
              </a:spcBef>
              <a:spcAft>
                <a:spcPts val="600"/>
              </a:spcAft>
            </a:pPr>
            <a:r>
              <a:rPr lang="en-US" sz="2600" b="1" dirty="0">
                <a:solidFill>
                  <a:srgbClr val="FF0000"/>
                </a:solidFill>
              </a:rPr>
              <a:t>Autoimmune disorder </a:t>
            </a:r>
            <a:r>
              <a:rPr lang="en-US" sz="2600" dirty="0">
                <a:solidFill>
                  <a:schemeClr val="tx1"/>
                </a:solidFill>
              </a:rPr>
              <a:t>involving the </a:t>
            </a:r>
            <a:r>
              <a:rPr lang="en-US" sz="2600" b="1" dirty="0">
                <a:solidFill>
                  <a:srgbClr val="FF0000"/>
                </a:solidFill>
              </a:rPr>
              <a:t>immune system</a:t>
            </a:r>
            <a:r>
              <a:rPr lang="en-US" sz="2600" dirty="0"/>
              <a:t> in the </a:t>
            </a:r>
            <a:r>
              <a:rPr lang="en-US" sz="2600" b="1" dirty="0">
                <a:solidFill>
                  <a:srgbClr val="FF0000"/>
                </a:solidFill>
              </a:rPr>
              <a:t>small intestine only</a:t>
            </a:r>
          </a:p>
          <a:p>
            <a:pPr marL="339725" indent="-347472">
              <a:spcBef>
                <a:spcPts val="0"/>
              </a:spcBef>
              <a:spcAft>
                <a:spcPts val="600"/>
              </a:spcAft>
            </a:pPr>
            <a:r>
              <a:rPr lang="en-US" sz="2600" dirty="0">
                <a:solidFill>
                  <a:schemeClr val="tx1"/>
                </a:solidFill>
              </a:rPr>
              <a:t>Reaction to eating gluten </a:t>
            </a:r>
            <a:r>
              <a:rPr lang="en-US" dirty="0">
                <a:solidFill>
                  <a:schemeClr val="tx1"/>
                </a:solidFill>
              </a:rPr>
              <a:t>–</a:t>
            </a:r>
            <a:r>
              <a:rPr lang="en-US" sz="2600" dirty="0" smtClean="0">
                <a:solidFill>
                  <a:schemeClr val="tx1"/>
                </a:solidFill>
              </a:rPr>
              <a:t> </a:t>
            </a:r>
            <a:r>
              <a:rPr lang="en-US" sz="2600" dirty="0">
                <a:solidFill>
                  <a:schemeClr val="tx1"/>
                </a:solidFill>
              </a:rPr>
              <a:t>protein in wheat, barley, and rye</a:t>
            </a:r>
          </a:p>
          <a:p>
            <a:pPr marL="339725" indent="-347472">
              <a:spcBef>
                <a:spcPts val="0"/>
              </a:spcBef>
              <a:spcAft>
                <a:spcPts val="600"/>
              </a:spcAft>
            </a:pPr>
            <a:r>
              <a:rPr lang="en-US" sz="2600" dirty="0">
                <a:solidFill>
                  <a:schemeClr val="tx1"/>
                </a:solidFill>
              </a:rPr>
              <a:t>Follow a strict gluten-free diet</a:t>
            </a:r>
          </a:p>
          <a:p>
            <a:pPr marL="801688" lvl="1" indent="-347472">
              <a:spcBef>
                <a:spcPts val="0"/>
              </a:spcBef>
              <a:spcAft>
                <a:spcPts val="600"/>
              </a:spcAft>
              <a:buSzPct val="100000"/>
              <a:buFont typeface="Wingdings" panose="05000000000000000000" pitchFamily="2" charset="2"/>
              <a:buChar char="§"/>
            </a:pPr>
            <a:r>
              <a:rPr lang="en-US" sz="2400" b="1" dirty="0">
                <a:solidFill>
                  <a:srgbClr val="FF0000"/>
                </a:solidFill>
              </a:rPr>
              <a:t>Wheat-free ≠ Gluten-free</a:t>
            </a:r>
            <a:endParaRPr lang="en-US" sz="2400" dirty="0">
              <a:solidFill>
                <a:srgbClr val="FF0000"/>
              </a:solidFill>
            </a:endParaRPr>
          </a:p>
          <a:p>
            <a:pPr marL="339725" indent="-347472">
              <a:spcBef>
                <a:spcPts val="0"/>
              </a:spcBef>
              <a:spcAft>
                <a:spcPts val="600"/>
              </a:spcAft>
            </a:pPr>
            <a:r>
              <a:rPr lang="en-US" sz="2600" dirty="0" smtClean="0">
                <a:solidFill>
                  <a:schemeClr val="tx1"/>
                </a:solidFill>
              </a:rPr>
              <a:t>Can </a:t>
            </a:r>
            <a:r>
              <a:rPr lang="en-US" sz="2600" dirty="0">
                <a:solidFill>
                  <a:schemeClr val="tx1"/>
                </a:solidFill>
              </a:rPr>
              <a:t>have long-term health </a:t>
            </a:r>
            <a:r>
              <a:rPr lang="en-US" sz="2600" dirty="0" smtClean="0">
                <a:solidFill>
                  <a:schemeClr val="tx1"/>
                </a:solidFill>
              </a:rPr>
              <a:t>effects</a:t>
            </a:r>
          </a:p>
          <a:p>
            <a:pPr marL="339725" indent="-347472">
              <a:spcBef>
                <a:spcPts val="0"/>
              </a:spcBef>
              <a:spcAft>
                <a:spcPts val="600"/>
              </a:spcAft>
            </a:pPr>
            <a:r>
              <a:rPr lang="en-US" sz="2600" dirty="0" smtClean="0">
                <a:solidFill>
                  <a:schemeClr val="tx1"/>
                </a:solidFill>
              </a:rPr>
              <a:t>Considered </a:t>
            </a:r>
            <a:r>
              <a:rPr lang="en-US" sz="2600" dirty="0">
                <a:solidFill>
                  <a:schemeClr val="tx1"/>
                </a:solidFill>
              </a:rPr>
              <a:t>a </a:t>
            </a:r>
            <a:r>
              <a:rPr lang="en-US" sz="2600" dirty="0" smtClean="0">
                <a:solidFill>
                  <a:schemeClr val="tx1"/>
                </a:solidFill>
              </a:rPr>
              <a:t>disability</a:t>
            </a:r>
            <a:endParaRPr lang="en-US" dirty="0">
              <a:solidFill>
                <a:schemeClr val="tx1"/>
              </a:solidFill>
            </a:endParaRPr>
          </a:p>
          <a:p>
            <a:endParaRPr lang="en-US" dirty="0"/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628403" y="381000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Celiac Disease</a:t>
            </a:r>
            <a:endParaRPr lang="en-US" dirty="0">
              <a:effectLst>
                <a:innerShdw blurRad="63500" dist="50800">
                  <a:prstClr val="black">
                    <a:alpha val="50000"/>
                  </a:prst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4459641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ontent Placeholder 1"/>
          <p:cNvSpPr>
            <a:spLocks noGrp="1"/>
          </p:cNvSpPr>
          <p:nvPr>
            <p:ph idx="4294967295"/>
          </p:nvPr>
        </p:nvSpPr>
        <p:spPr>
          <a:xfrm>
            <a:off x="647700" y="1686791"/>
            <a:ext cx="7886700" cy="4351338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tlCol="0">
            <a:noAutofit/>
          </a:bodyPr>
          <a:lstStyle/>
          <a:p>
            <a:pPr marL="339725" indent="-347472">
              <a:defRPr/>
            </a:pPr>
            <a:r>
              <a:rPr lang="en-US" sz="2800" dirty="0">
                <a:solidFill>
                  <a:schemeClr val="tx1"/>
                </a:solidFill>
              </a:rPr>
              <a:t>Impact of an allergic reaction</a:t>
            </a:r>
          </a:p>
          <a:p>
            <a:pPr marL="339725" indent="-347472" eaLnBrk="1" fontAlgn="auto" hangingPunct="1">
              <a:spcAft>
                <a:spcPts val="0"/>
              </a:spcAft>
              <a:buNone/>
              <a:defRPr/>
            </a:pPr>
            <a:endParaRPr lang="en-US" sz="1600" dirty="0">
              <a:solidFill>
                <a:schemeClr val="tx1"/>
              </a:solidFill>
            </a:endParaRPr>
          </a:p>
          <a:p>
            <a:pPr marL="339725" indent="-347472" eaLnBrk="1" fontAlgn="auto" hangingPunct="1">
              <a:spcAft>
                <a:spcPts val="0"/>
              </a:spcAft>
              <a:defRPr/>
            </a:pPr>
            <a:r>
              <a:rPr lang="en-US" sz="2800" dirty="0">
                <a:solidFill>
                  <a:schemeClr val="tx1"/>
                </a:solidFill>
              </a:rPr>
              <a:t>Food allergies, symptoms, and treatments</a:t>
            </a:r>
          </a:p>
          <a:p>
            <a:pPr marL="339725" indent="-347472" eaLnBrk="1" fontAlgn="auto" hangingPunct="1">
              <a:spcAft>
                <a:spcPts val="0"/>
              </a:spcAft>
              <a:defRPr/>
            </a:pPr>
            <a:endParaRPr lang="en-US" sz="1600" dirty="0">
              <a:solidFill>
                <a:schemeClr val="tx1"/>
              </a:solidFill>
            </a:endParaRPr>
          </a:p>
          <a:p>
            <a:pPr marL="339725" indent="-347472" eaLnBrk="1" fontAlgn="auto" hangingPunct="1">
              <a:spcAft>
                <a:spcPts val="0"/>
              </a:spcAft>
              <a:defRPr/>
            </a:pPr>
            <a:r>
              <a:rPr lang="en-US" sz="2800" dirty="0">
                <a:solidFill>
                  <a:schemeClr val="tx1"/>
                </a:solidFill>
              </a:rPr>
              <a:t>Eight major food allergens</a:t>
            </a:r>
          </a:p>
          <a:p>
            <a:pPr marL="339725" indent="-347472" eaLnBrk="1" fontAlgn="auto" hangingPunct="1">
              <a:spcAft>
                <a:spcPts val="0"/>
              </a:spcAft>
              <a:defRPr/>
            </a:pPr>
            <a:endParaRPr lang="en-US" sz="1600" dirty="0">
              <a:solidFill>
                <a:schemeClr val="tx1"/>
              </a:solidFill>
            </a:endParaRPr>
          </a:p>
          <a:p>
            <a:pPr marL="339725" indent="-347472" eaLnBrk="1" fontAlgn="auto" hangingPunct="1">
              <a:spcAft>
                <a:spcPts val="0"/>
              </a:spcAft>
              <a:defRPr/>
            </a:pPr>
            <a:r>
              <a:rPr lang="en-US" sz="2800" dirty="0">
                <a:solidFill>
                  <a:schemeClr val="tx1"/>
                </a:solidFill>
              </a:rPr>
              <a:t>Food allergy vs food intolerance</a:t>
            </a:r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609600" y="381000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Lesson 1 Review</a:t>
            </a:r>
            <a:endParaRPr lang="en-US" dirty="0">
              <a:effectLst>
                <a:innerShdw blurRad="63500" dist="50800">
                  <a:prstClr val="black">
                    <a:alpha val="50000"/>
                  </a:prst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8386909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4294967295"/>
          </p:nvPr>
        </p:nvSpPr>
        <p:spPr>
          <a:xfrm>
            <a:off x="628650" y="2133600"/>
            <a:ext cx="7886700" cy="4351338"/>
          </a:xfrm>
        </p:spPr>
        <p:txBody>
          <a:bodyPr>
            <a:normAutofit/>
          </a:bodyPr>
          <a:lstStyle/>
          <a:p>
            <a:pPr marL="395288" indent="-347472"/>
            <a:r>
              <a:rPr lang="en-US" sz="2800" dirty="0">
                <a:solidFill>
                  <a:schemeClr val="tx1"/>
                </a:solidFill>
              </a:rPr>
              <a:t>Eight major food allergens in the ingredient statement on the food label</a:t>
            </a:r>
          </a:p>
          <a:p>
            <a:pPr marL="395288" indent="-347472">
              <a:buNone/>
            </a:pPr>
            <a:endParaRPr lang="en-US" sz="2000" dirty="0">
              <a:solidFill>
                <a:schemeClr val="tx1"/>
              </a:solidFill>
            </a:endParaRPr>
          </a:p>
          <a:p>
            <a:pPr marL="395288" indent="-347472"/>
            <a:r>
              <a:rPr lang="en-US" sz="2800" dirty="0">
                <a:solidFill>
                  <a:schemeClr val="tx1"/>
                </a:solidFill>
              </a:rPr>
              <a:t>Allergens not among the eight major, in bulk, and in USDA Foods</a:t>
            </a:r>
          </a:p>
          <a:p>
            <a:pPr marL="395288" indent="-347472">
              <a:buNone/>
            </a:pPr>
            <a:endParaRPr lang="en-US" sz="2000" dirty="0">
              <a:solidFill>
                <a:schemeClr val="tx1"/>
              </a:solidFill>
            </a:endParaRPr>
          </a:p>
          <a:p>
            <a:pPr marL="395288" indent="-347472"/>
            <a:r>
              <a:rPr lang="en-US" sz="2800" dirty="0">
                <a:solidFill>
                  <a:schemeClr val="tx1"/>
                </a:solidFill>
              </a:rPr>
              <a:t>Procedures for reading ingredient statements</a:t>
            </a:r>
          </a:p>
          <a:p>
            <a:endParaRPr lang="en-US" sz="2800" dirty="0"/>
          </a:p>
          <a:p>
            <a:endParaRPr lang="en-US" sz="2800" dirty="0"/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628650" y="609600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Lesson 2: Reading Food Labels for Allergens</a:t>
            </a:r>
            <a:endParaRPr lang="en-US" dirty="0">
              <a:effectLst>
                <a:innerShdw blurRad="63500" dist="50800">
                  <a:prstClr val="black">
                    <a:alpha val="50000"/>
                  </a:prst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2833686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06" r="1"/>
          <a:stretch/>
        </p:blipFill>
        <p:spPr>
          <a:xfrm>
            <a:off x="914400" y="1520102"/>
            <a:ext cx="3026322" cy="42884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0" r="-3035" b="38179"/>
          <a:stretch/>
        </p:blipFill>
        <p:spPr>
          <a:xfrm>
            <a:off x="4114799" y="2625002"/>
            <a:ext cx="4534411" cy="20786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itle 2"/>
          <p:cNvSpPr txBox="1">
            <a:spLocks/>
          </p:cNvSpPr>
          <p:nvPr/>
        </p:nvSpPr>
        <p:spPr>
          <a:xfrm>
            <a:off x="609600" y="377102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Reading Ingredient Statements</a:t>
            </a:r>
            <a:endParaRPr lang="en-US" dirty="0">
              <a:effectLst>
                <a:innerShdw blurRad="63500" dist="50800">
                  <a:prstClr val="black">
                    <a:alpha val="50000"/>
                  </a:prst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4807907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600074" y="2057400"/>
            <a:ext cx="3989895" cy="3962400"/>
          </a:xfrm>
        </p:spPr>
        <p:txBody>
          <a:bodyPr>
            <a:noAutofit/>
          </a:bodyPr>
          <a:lstStyle/>
          <a:p>
            <a:pPr marL="0" lvl="1" indent="0">
              <a:spcBef>
                <a:spcPts val="600"/>
              </a:spcBef>
              <a:buNone/>
            </a:pPr>
            <a:r>
              <a:rPr lang="en-US" b="1" dirty="0">
                <a:solidFill>
                  <a:schemeClr val="tx1"/>
                </a:solidFill>
              </a:rPr>
              <a:t>Usual or common name</a:t>
            </a:r>
          </a:p>
          <a:p>
            <a:pPr marL="0" lvl="1" indent="0">
              <a:spcBef>
                <a:spcPts val="600"/>
              </a:spcBef>
              <a:buNone/>
            </a:pPr>
            <a:r>
              <a:rPr lang="en-US" b="1" dirty="0">
                <a:solidFill>
                  <a:srgbClr val="FF0000"/>
                </a:solidFill>
              </a:rPr>
              <a:t>Example: “wheat flour</a:t>
            </a:r>
            <a:r>
              <a:rPr lang="en-US" b="1" dirty="0" smtClean="0">
                <a:solidFill>
                  <a:srgbClr val="FF0000"/>
                </a:solidFill>
              </a:rPr>
              <a:t>”</a:t>
            </a:r>
          </a:p>
          <a:p>
            <a:pPr marL="0" lvl="1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1000" b="1" dirty="0">
              <a:solidFill>
                <a:srgbClr val="FF0000"/>
              </a:solidFill>
            </a:endParaRPr>
          </a:p>
          <a:p>
            <a:pPr marL="0" lvl="1" indent="0">
              <a:spcBef>
                <a:spcPts val="600"/>
              </a:spcBef>
              <a:buNone/>
            </a:pPr>
            <a:r>
              <a:rPr lang="en-US" b="1" dirty="0">
                <a:solidFill>
                  <a:schemeClr val="tx1"/>
                </a:solidFill>
              </a:rPr>
              <a:t>Parenthesis </a:t>
            </a:r>
          </a:p>
          <a:p>
            <a:pPr marL="0" lvl="1" indent="0">
              <a:spcBef>
                <a:spcPts val="600"/>
              </a:spcBef>
              <a:buNone/>
            </a:pPr>
            <a:r>
              <a:rPr lang="en-US" b="1" dirty="0">
                <a:solidFill>
                  <a:srgbClr val="FF0000"/>
                </a:solidFill>
              </a:rPr>
              <a:t>Example: “albumin (egg</a:t>
            </a:r>
            <a:r>
              <a:rPr lang="en-US" b="1" dirty="0" smtClean="0">
                <a:solidFill>
                  <a:srgbClr val="FF0000"/>
                </a:solidFill>
              </a:rPr>
              <a:t>)”</a:t>
            </a:r>
          </a:p>
          <a:p>
            <a:pPr marL="0" lvl="1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1000" dirty="0"/>
          </a:p>
          <a:p>
            <a:pPr marL="0" lvl="1" indent="0">
              <a:spcBef>
                <a:spcPts val="600"/>
              </a:spcBef>
              <a:buNone/>
            </a:pPr>
            <a:r>
              <a:rPr lang="en-US" b="1" dirty="0">
                <a:solidFill>
                  <a:schemeClr val="tx1"/>
                </a:solidFill>
              </a:rPr>
              <a:t>“Contains” </a:t>
            </a:r>
            <a:r>
              <a:rPr lang="en-US" b="1" dirty="0" smtClean="0">
                <a:solidFill>
                  <a:schemeClr val="tx1"/>
                </a:solidFill>
              </a:rPr>
              <a:t>statement</a:t>
            </a:r>
            <a:endParaRPr lang="en-US" b="1" dirty="0">
              <a:solidFill>
                <a:schemeClr val="tx1"/>
              </a:solidFill>
            </a:endParaRPr>
          </a:p>
          <a:p>
            <a:pPr marL="0" lvl="1" indent="0">
              <a:spcBef>
                <a:spcPts val="600"/>
              </a:spcBef>
              <a:buNone/>
            </a:pPr>
            <a:r>
              <a:rPr lang="en-US" b="1" dirty="0">
                <a:solidFill>
                  <a:srgbClr val="FF0000"/>
                </a:solidFill>
              </a:rPr>
              <a:t>Example: “Contains: milk and wheat”</a:t>
            </a:r>
          </a:p>
          <a:p>
            <a:pPr marL="6350" lvl="1">
              <a:spcBef>
                <a:spcPts val="600"/>
              </a:spcBef>
              <a:spcAft>
                <a:spcPts val="600"/>
              </a:spcAft>
            </a:pPr>
            <a:endParaRPr lang="en-US" b="1" dirty="0">
              <a:solidFill>
                <a:srgbClr val="FF0000"/>
              </a:solidFill>
            </a:endParaRPr>
          </a:p>
          <a:p>
            <a:pPr marL="0" lvl="1" indent="0">
              <a:spcBef>
                <a:spcPts val="600"/>
              </a:spcBef>
              <a:spcAft>
                <a:spcPts val="600"/>
              </a:spcAft>
              <a:buNone/>
            </a:pP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762000" y="2057400"/>
            <a:ext cx="3352800" cy="37338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Food labels must declare eight major food allergens in </a:t>
            </a:r>
            <a:r>
              <a:rPr lang="en-US" u="sng" dirty="0">
                <a:solidFill>
                  <a:schemeClr val="tx1"/>
                </a:solidFill>
              </a:rPr>
              <a:t>plain language</a:t>
            </a:r>
            <a:r>
              <a:rPr lang="en-US" dirty="0">
                <a:solidFill>
                  <a:schemeClr val="tx1"/>
                </a:solidFill>
              </a:rPr>
              <a:t>: </a:t>
            </a:r>
          </a:p>
          <a:p>
            <a:pPr indent="-347472"/>
            <a:r>
              <a:rPr lang="en-US" dirty="0">
                <a:solidFill>
                  <a:srgbClr val="00ABC8"/>
                </a:solidFill>
              </a:rPr>
              <a:t>Milk</a:t>
            </a:r>
          </a:p>
          <a:p>
            <a:pPr indent="-347472"/>
            <a:r>
              <a:rPr lang="en-US" dirty="0">
                <a:solidFill>
                  <a:srgbClr val="00ABC8"/>
                </a:solidFill>
              </a:rPr>
              <a:t>Eggs</a:t>
            </a:r>
          </a:p>
          <a:p>
            <a:pPr indent="-347472"/>
            <a:r>
              <a:rPr lang="en-US" dirty="0">
                <a:solidFill>
                  <a:srgbClr val="00ABC8"/>
                </a:solidFill>
              </a:rPr>
              <a:t>Fish</a:t>
            </a:r>
          </a:p>
          <a:p>
            <a:pPr indent="-347472"/>
            <a:r>
              <a:rPr lang="en-US" dirty="0">
                <a:solidFill>
                  <a:srgbClr val="00ABC8"/>
                </a:solidFill>
              </a:rPr>
              <a:t>Shellfish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2362200" y="3581400"/>
            <a:ext cx="1981200" cy="17283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rgbClr val="9BC97B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rgbClr val="9BC97B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9BC97B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rgbClr val="9BC97B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rgbClr val="9BC97B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347472"/>
            <a:r>
              <a:rPr lang="en-US" dirty="0">
                <a:solidFill>
                  <a:srgbClr val="00ABC8"/>
                </a:solidFill>
              </a:rPr>
              <a:t>Peanuts</a:t>
            </a:r>
          </a:p>
          <a:p>
            <a:pPr indent="-347472"/>
            <a:r>
              <a:rPr lang="en-US" dirty="0">
                <a:solidFill>
                  <a:srgbClr val="00ABC8"/>
                </a:solidFill>
              </a:rPr>
              <a:t>Tree nuts</a:t>
            </a:r>
          </a:p>
          <a:p>
            <a:pPr indent="-347472"/>
            <a:r>
              <a:rPr lang="en-US" dirty="0">
                <a:solidFill>
                  <a:srgbClr val="00ABC8"/>
                </a:solidFill>
              </a:rPr>
              <a:t>Soy</a:t>
            </a:r>
          </a:p>
          <a:p>
            <a:pPr indent="-347472"/>
            <a:r>
              <a:rPr lang="en-US" dirty="0">
                <a:solidFill>
                  <a:srgbClr val="00ABC8"/>
                </a:solidFill>
              </a:rPr>
              <a:t>Wheat</a:t>
            </a:r>
            <a:endParaRPr lang="en-US" u="sng" dirty="0">
              <a:solidFill>
                <a:srgbClr val="00ABC8"/>
              </a:solidFill>
            </a:endParaRPr>
          </a:p>
          <a:p>
            <a:endParaRPr lang="en-US" dirty="0"/>
          </a:p>
        </p:txBody>
      </p:sp>
      <p:sp>
        <p:nvSpPr>
          <p:cNvPr id="7" name="Title 2"/>
          <p:cNvSpPr txBox="1">
            <a:spLocks/>
          </p:cNvSpPr>
          <p:nvPr/>
        </p:nvSpPr>
        <p:spPr>
          <a:xfrm>
            <a:off x="634491" y="453737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Food Allergen Labeling and</a:t>
            </a:r>
          </a:p>
          <a:p>
            <a:r>
              <a:rPr lang="en-US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Consumer Protection Act (FALCPA)</a:t>
            </a:r>
            <a:endParaRPr lang="en-US" dirty="0">
              <a:effectLst>
                <a:innerShdw blurRad="63500" dist="50800">
                  <a:prstClr val="black">
                    <a:alpha val="50000"/>
                  </a:prst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4311680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4294967295"/>
          </p:nvPr>
        </p:nvSpPr>
        <p:spPr>
          <a:xfrm>
            <a:off x="5290683" y="3657623"/>
            <a:ext cx="2070100" cy="639763"/>
          </a:xfrm>
        </p:spPr>
        <p:txBody>
          <a:bodyPr/>
          <a:lstStyle/>
          <a:p>
            <a:pPr marL="68580" indent="0">
              <a:buNone/>
            </a:pP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Parenthesis</a:t>
            </a:r>
            <a:endParaRPr lang="en-US" sz="3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7A41825-EAEE-4F66-B8E8-6C0FFACA01E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675"/>
          <a:stretch/>
        </p:blipFill>
        <p:spPr>
          <a:xfrm>
            <a:off x="4543461" y="1461599"/>
            <a:ext cx="3493744" cy="19213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C0CC74A6-38B1-4185-A262-E2BE17A6A82D}"/>
              </a:ext>
            </a:extLst>
          </p:cNvPr>
          <p:cNvSpPr txBox="1">
            <a:spLocks/>
          </p:cNvSpPr>
          <p:nvPr/>
        </p:nvSpPr>
        <p:spPr>
          <a:xfrm>
            <a:off x="4378983" y="1038868"/>
            <a:ext cx="3822700" cy="639763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rgbClr val="9BC97B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rgbClr val="9BC97B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9BC97B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rgbClr val="9BC97B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rgbClr val="9BC97B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" indent="0">
              <a:buFont typeface="Wingdings 2" pitchFamily="18" charset="2"/>
              <a:buNone/>
            </a:pPr>
            <a:r>
              <a:rPr lang="en-US" sz="3100" b="1" dirty="0">
                <a:solidFill>
                  <a:schemeClr val="accent1">
                    <a:lumMod val="75000"/>
                  </a:schemeClr>
                </a:solidFill>
              </a:rPr>
              <a:t>Usual</a:t>
            </a:r>
            <a:r>
              <a:rPr lang="en-US" sz="3000" b="1" dirty="0">
                <a:solidFill>
                  <a:schemeClr val="accent1">
                    <a:lumMod val="75000"/>
                  </a:schemeClr>
                </a:solidFill>
              </a:rPr>
              <a:t> or Common Name</a:t>
            </a:r>
          </a:p>
        </p:txBody>
      </p:sp>
      <p:pic>
        <p:nvPicPr>
          <p:cNvPr id="11" name="Content Placeholder 5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286000"/>
            <a:ext cx="3071998" cy="3281039"/>
          </a:xfrm>
        </p:spPr>
      </p:pic>
      <p:sp>
        <p:nvSpPr>
          <p:cNvPr id="12" name="Text Placeholder 2"/>
          <p:cNvSpPr txBox="1">
            <a:spLocks/>
          </p:cNvSpPr>
          <p:nvPr/>
        </p:nvSpPr>
        <p:spPr>
          <a:xfrm>
            <a:off x="1574099" y="1782506"/>
            <a:ext cx="1600200" cy="639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rgbClr val="9BC97B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rgbClr val="9BC97B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9BC97B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rgbClr val="9BC97B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rgbClr val="9BC97B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" indent="0">
              <a:buFont typeface="Wingdings 2" pitchFamily="18" charset="2"/>
              <a:buNone/>
            </a:pP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Contains</a:t>
            </a:r>
            <a:endParaRPr lang="en-US" sz="3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964499" y="4912123"/>
            <a:ext cx="2819400" cy="762000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7A41825-EAEE-4F66-B8E8-6C0FFACA01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1667" y="4047864"/>
            <a:ext cx="3768132" cy="2366529"/>
          </a:xfrm>
          <a:prstGeom prst="rect">
            <a:avLst/>
          </a:prstGeom>
        </p:spPr>
      </p:pic>
      <p:sp>
        <p:nvSpPr>
          <p:cNvPr id="15" name="Oval 14"/>
          <p:cNvSpPr/>
          <p:nvPr/>
        </p:nvSpPr>
        <p:spPr>
          <a:xfrm>
            <a:off x="4571999" y="2135854"/>
            <a:ext cx="3465205" cy="1064546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7002284" y="4297386"/>
            <a:ext cx="1199399" cy="380739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itle 2"/>
          <p:cNvSpPr txBox="1">
            <a:spLocks/>
          </p:cNvSpPr>
          <p:nvPr/>
        </p:nvSpPr>
        <p:spPr>
          <a:xfrm>
            <a:off x="609599" y="569122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Label Samples</a:t>
            </a:r>
            <a:endParaRPr lang="en-US" dirty="0">
              <a:effectLst>
                <a:innerShdw blurRad="63500" dist="50800">
                  <a:prstClr val="black">
                    <a:alpha val="50000"/>
                  </a:prst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6268884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0086" y="1857463"/>
            <a:ext cx="3234178" cy="2152199"/>
          </a:xfrm>
        </p:spPr>
      </p:pic>
      <p:sp>
        <p:nvSpPr>
          <p:cNvPr id="2" name="Text Placeholder 1"/>
          <p:cNvSpPr>
            <a:spLocks noGrp="1"/>
          </p:cNvSpPr>
          <p:nvPr>
            <p:ph type="body" sz="half" idx="4294967295"/>
          </p:nvPr>
        </p:nvSpPr>
        <p:spPr>
          <a:xfrm>
            <a:off x="691580" y="1342093"/>
            <a:ext cx="3498016" cy="4876800"/>
          </a:xfrm>
        </p:spPr>
        <p:txBody>
          <a:bodyPr>
            <a:noAutofit/>
          </a:bodyPr>
          <a:lstStyle/>
          <a:p>
            <a:pPr marL="395288" indent="-347472">
              <a:spcBef>
                <a:spcPts val="0"/>
              </a:spcBef>
            </a:pPr>
            <a:r>
              <a:rPr lang="en-US" sz="2600" u="sng" dirty="0">
                <a:solidFill>
                  <a:schemeClr val="tx1"/>
                </a:solidFill>
              </a:rPr>
              <a:t>Not regulated</a:t>
            </a:r>
          </a:p>
          <a:p>
            <a:pPr marL="395288" indent="-347472">
              <a:spcBef>
                <a:spcPts val="0"/>
              </a:spcBef>
            </a:pPr>
            <a:r>
              <a:rPr lang="en-US" sz="2600" u="sng" dirty="0">
                <a:solidFill>
                  <a:schemeClr val="tx1"/>
                </a:solidFill>
              </a:rPr>
              <a:t>Not safe</a:t>
            </a:r>
            <a:r>
              <a:rPr lang="en-US" sz="2600" dirty="0">
                <a:solidFill>
                  <a:schemeClr val="tx1"/>
                </a:solidFill>
              </a:rPr>
              <a:t> for people with known food allergies</a:t>
            </a:r>
          </a:p>
          <a:p>
            <a:pPr marL="68580" indent="0">
              <a:spcBef>
                <a:spcPts val="0"/>
              </a:spcBef>
              <a:buNone/>
            </a:pPr>
            <a:endParaRPr lang="en-US" sz="1600" b="1" dirty="0"/>
          </a:p>
          <a:p>
            <a:pPr marL="63500" indent="0">
              <a:spcBef>
                <a:spcPts val="0"/>
              </a:spcBef>
              <a:buNone/>
            </a:pPr>
            <a:r>
              <a:rPr lang="en-US" b="1" dirty="0">
                <a:solidFill>
                  <a:schemeClr val="tx1"/>
                </a:solidFill>
              </a:rPr>
              <a:t>“May Contain”</a:t>
            </a:r>
          </a:p>
          <a:p>
            <a:pPr marL="63500" indent="0">
              <a:spcBef>
                <a:spcPts val="0"/>
              </a:spcBef>
              <a:buNone/>
            </a:pPr>
            <a:endParaRPr lang="en-US" sz="2000" b="1" dirty="0">
              <a:solidFill>
                <a:schemeClr val="tx1"/>
              </a:solidFill>
            </a:endParaRPr>
          </a:p>
          <a:p>
            <a:pPr marL="63500" indent="0">
              <a:spcBef>
                <a:spcPts val="0"/>
              </a:spcBef>
              <a:buNone/>
            </a:pPr>
            <a:r>
              <a:rPr lang="en-US" b="1" dirty="0">
                <a:solidFill>
                  <a:schemeClr val="tx1"/>
                </a:solidFill>
              </a:rPr>
              <a:t>“Made on equipment that also makes</a:t>
            </a:r>
            <a:r>
              <a:rPr lang="en-US" b="1" dirty="0" smtClean="0">
                <a:solidFill>
                  <a:schemeClr val="tx1"/>
                </a:solidFill>
              </a:rPr>
              <a:t>…”</a:t>
            </a:r>
            <a:endParaRPr lang="en-US" b="1" dirty="0">
              <a:solidFill>
                <a:schemeClr val="tx1"/>
              </a:solidFill>
            </a:endParaRPr>
          </a:p>
          <a:p>
            <a:pPr marL="63500" indent="0">
              <a:spcBef>
                <a:spcPts val="0"/>
              </a:spcBef>
              <a:buNone/>
            </a:pPr>
            <a:endParaRPr lang="en-US" sz="2000" b="1" dirty="0">
              <a:solidFill>
                <a:schemeClr val="tx1"/>
              </a:solidFill>
            </a:endParaRPr>
          </a:p>
          <a:p>
            <a:pPr marL="63500" indent="0">
              <a:spcBef>
                <a:spcPts val="0"/>
              </a:spcBef>
              <a:buNone/>
            </a:pPr>
            <a:r>
              <a:rPr lang="en-US" b="1" dirty="0">
                <a:solidFill>
                  <a:schemeClr val="tx1"/>
                </a:solidFill>
              </a:rPr>
              <a:t>“Processed in facilities that also </a:t>
            </a:r>
            <a:r>
              <a:rPr lang="en-US" b="1" dirty="0" smtClean="0">
                <a:solidFill>
                  <a:schemeClr val="tx1"/>
                </a:solidFill>
              </a:rPr>
              <a:t>processes…”</a:t>
            </a:r>
            <a:endParaRPr lang="en-US" b="1" dirty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</a:pPr>
            <a:endParaRPr lang="en-US" sz="2600" b="1" dirty="0">
              <a:solidFill>
                <a:schemeClr val="tx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8698" y="4166337"/>
            <a:ext cx="3276954" cy="1777263"/>
          </a:xfrm>
          <a:prstGeom prst="rect">
            <a:avLst/>
          </a:prstGeom>
        </p:spPr>
      </p:pic>
      <p:sp>
        <p:nvSpPr>
          <p:cNvPr id="9" name="Right Arrow 8"/>
          <p:cNvSpPr/>
          <p:nvPr/>
        </p:nvSpPr>
        <p:spPr>
          <a:xfrm rot="21269009">
            <a:off x="3134069" y="3073739"/>
            <a:ext cx="3492034" cy="41697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 rot="2027184">
            <a:off x="3718327" y="4635597"/>
            <a:ext cx="1330681" cy="39854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2"/>
          <p:cNvSpPr txBox="1">
            <a:spLocks/>
          </p:cNvSpPr>
          <p:nvPr/>
        </p:nvSpPr>
        <p:spPr>
          <a:xfrm>
            <a:off x="609600" y="296502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Precautionary Labeling</a:t>
            </a:r>
            <a:endParaRPr lang="en-US" dirty="0">
              <a:effectLst>
                <a:innerShdw blurRad="63500" dist="50800">
                  <a:prstClr val="black">
                    <a:alpha val="50000"/>
                  </a:prst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2634028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idx="4294967295"/>
          </p:nvPr>
        </p:nvSpPr>
        <p:spPr>
          <a:xfrm>
            <a:off x="762000" y="1981200"/>
            <a:ext cx="7772400" cy="4351338"/>
          </a:xfrm>
        </p:spPr>
        <p:txBody>
          <a:bodyPr>
            <a:normAutofit/>
          </a:bodyPr>
          <a:lstStyle/>
          <a:p>
            <a:pPr marL="395288" indent="-347472" algn="l">
              <a:buSzPct val="100000"/>
              <a:buAutoNum type="arabicPeriod"/>
            </a:pPr>
            <a:r>
              <a:rPr lang="en-US" sz="2800" dirty="0">
                <a:solidFill>
                  <a:schemeClr val="tx1"/>
                </a:solidFill>
              </a:rPr>
              <a:t>Work in groups </a:t>
            </a:r>
          </a:p>
          <a:p>
            <a:pPr marL="395288" indent="-347472" algn="l">
              <a:buSzPct val="100000"/>
              <a:buAutoNum type="arabicPeriod"/>
            </a:pPr>
            <a:r>
              <a:rPr lang="en-US" sz="2800" dirty="0">
                <a:solidFill>
                  <a:schemeClr val="tx1"/>
                </a:solidFill>
              </a:rPr>
              <a:t>Read product label</a:t>
            </a:r>
          </a:p>
          <a:p>
            <a:pPr marL="395288" indent="-347472" algn="l">
              <a:buSzPct val="100000"/>
              <a:buAutoNum type="arabicPeriod"/>
            </a:pPr>
            <a:r>
              <a:rPr lang="en-US" sz="2800" dirty="0">
                <a:solidFill>
                  <a:schemeClr val="tx1"/>
                </a:solidFill>
              </a:rPr>
              <a:t>Answer questions for label </a:t>
            </a:r>
          </a:p>
          <a:p>
            <a:pPr marL="395288" indent="-347472" algn="l">
              <a:buSzPct val="100000"/>
              <a:buAutoNum type="arabicPeriod"/>
            </a:pPr>
            <a:r>
              <a:rPr lang="en-US" sz="2800" dirty="0">
                <a:solidFill>
                  <a:schemeClr val="tx1"/>
                </a:solidFill>
              </a:rPr>
              <a:t>Share answers with group</a:t>
            </a:r>
          </a:p>
          <a:p>
            <a:pPr algn="l"/>
            <a:endParaRPr lang="en-US" sz="2800" dirty="0"/>
          </a:p>
          <a:p>
            <a:pPr algn="l"/>
            <a:endParaRPr lang="en-US" sz="2800" dirty="0"/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609600" y="533400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Hide and Seek Label Reading Activity</a:t>
            </a:r>
            <a:endParaRPr lang="en-US" dirty="0">
              <a:effectLst>
                <a:innerShdw blurRad="63500" dist="50800">
                  <a:prstClr val="black">
                    <a:alpha val="50000"/>
                  </a:prst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102259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:\Graphics\Pictures\iStock photo\Online Courses &amp; Interactives\compuer screen iStock_000019642637Large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7491" y="1447800"/>
            <a:ext cx="5045242" cy="38862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itle 1"/>
          <p:cNvSpPr>
            <a:spLocks noGrp="1"/>
          </p:cNvSpPr>
          <p:nvPr>
            <p:ph idx="4294967295"/>
          </p:nvPr>
        </p:nvSpPr>
        <p:spPr>
          <a:xfrm>
            <a:off x="3837937" y="2307107"/>
            <a:ext cx="4324350" cy="1579093"/>
          </a:xfrm>
        </p:spPr>
        <p:txBody>
          <a:bodyPr>
            <a:normAutofit/>
          </a:bodyPr>
          <a:lstStyle/>
          <a:p>
            <a:pPr marL="68580" indent="0" algn="ctr">
              <a:buNone/>
            </a:pPr>
            <a:r>
              <a:rPr lang="en-US" sz="3600" b="1" dirty="0" smtClean="0">
                <a:solidFill>
                  <a:srgbClr val="FFFF00"/>
                </a:solidFill>
              </a:rPr>
              <a:t>FSIS.USDA.gov </a:t>
            </a:r>
          </a:p>
          <a:p>
            <a:pPr marL="68580" indent="0" algn="ctr">
              <a:buNone/>
            </a:pPr>
            <a:r>
              <a:rPr lang="en-US" sz="3600" b="1" dirty="0" smtClean="0">
                <a:solidFill>
                  <a:srgbClr val="FFFF00"/>
                </a:solidFill>
              </a:rPr>
              <a:t>FDA.gov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702070" y="1840992"/>
            <a:ext cx="3124200" cy="3493008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347472"/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Coordinate with director</a:t>
            </a:r>
          </a:p>
          <a:p>
            <a:pPr indent="-347472"/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50% of recalls due to undeclared food allergens</a:t>
            </a:r>
          </a:p>
        </p:txBody>
      </p:sp>
      <p:sp>
        <p:nvSpPr>
          <p:cNvPr id="9" name="Title 2"/>
          <p:cNvSpPr txBox="1">
            <a:spLocks/>
          </p:cNvSpPr>
          <p:nvPr/>
        </p:nvSpPr>
        <p:spPr>
          <a:xfrm>
            <a:off x="597933" y="359545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Recall Notifications</a:t>
            </a:r>
            <a:endParaRPr lang="en-US" dirty="0">
              <a:effectLst>
                <a:innerShdw blurRad="63500" dist="50800">
                  <a:prstClr val="black">
                    <a:alpha val="50000"/>
                  </a:prst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3340856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:\Graphics\Pictures\iStock photo\SIS book\strawberries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782811"/>
            <a:ext cx="2208285" cy="16861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 descr="S:\Graphics\Pictures\iStock photo\Nutrition 101\Nutrition 101 slides\cheese burger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41" t="17293" r="18541" b="15177"/>
          <a:stretch/>
        </p:blipFill>
        <p:spPr bwMode="auto">
          <a:xfrm>
            <a:off x="5562600" y="1676400"/>
            <a:ext cx="2209800" cy="180650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626533" y="1676400"/>
            <a:ext cx="7907867" cy="4038600"/>
          </a:xfrm>
        </p:spPr>
        <p:txBody>
          <a:bodyPr>
            <a:noAutofit/>
          </a:bodyPr>
          <a:lstStyle/>
          <a:p>
            <a:pPr marL="0" lvl="0" indent="0">
              <a:buClr>
                <a:srgbClr val="94C600"/>
              </a:buClr>
              <a:buNone/>
            </a:pPr>
            <a:r>
              <a:rPr lang="en-US" sz="2800" b="1" dirty="0">
                <a:solidFill>
                  <a:srgbClr val="94C600"/>
                </a:solidFill>
              </a:rPr>
              <a:t>Not the Eight Major</a:t>
            </a:r>
          </a:p>
          <a:p>
            <a:pPr indent="-347472">
              <a:spcBef>
                <a:spcPts val="400"/>
              </a:spcBef>
            </a:pPr>
            <a:r>
              <a:rPr lang="en-US" sz="2800" dirty="0">
                <a:solidFill>
                  <a:schemeClr val="tx1"/>
                </a:solidFill>
              </a:rPr>
              <a:t>90% = 8 Major </a:t>
            </a:r>
          </a:p>
          <a:p>
            <a:pPr indent="-347472">
              <a:spcBef>
                <a:spcPts val="400"/>
              </a:spcBef>
            </a:pPr>
            <a:r>
              <a:rPr lang="en-US" sz="2800" dirty="0">
                <a:solidFill>
                  <a:schemeClr val="tx1"/>
                </a:solidFill>
              </a:rPr>
              <a:t>10% = Not 8 Major </a:t>
            </a:r>
          </a:p>
          <a:p>
            <a:pPr lvl="2" indent="-347472">
              <a:spcBef>
                <a:spcPts val="400"/>
              </a:spcBef>
              <a:buSzPct val="100000"/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Sesame</a:t>
            </a:r>
          </a:p>
          <a:p>
            <a:pPr lvl="2" indent="-347472">
              <a:spcBef>
                <a:spcPts val="400"/>
              </a:spcBef>
              <a:buSzPct val="100000"/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Strawberries</a:t>
            </a:r>
          </a:p>
          <a:p>
            <a:pPr lvl="2" indent="-347472">
              <a:spcBef>
                <a:spcPts val="400"/>
              </a:spcBef>
              <a:buSzPct val="100000"/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Mustard</a:t>
            </a:r>
          </a:p>
          <a:p>
            <a:pPr lvl="2" indent="-347472">
              <a:spcBef>
                <a:spcPts val="400"/>
              </a:spcBef>
              <a:buSzPct val="100000"/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Sulfites</a:t>
            </a:r>
          </a:p>
          <a:p>
            <a:pPr indent="-347472">
              <a:spcBef>
                <a:spcPts val="400"/>
              </a:spcBef>
            </a:pPr>
            <a:r>
              <a:rPr lang="en-US" dirty="0">
                <a:solidFill>
                  <a:schemeClr val="tx1"/>
                </a:solidFill>
              </a:rPr>
              <a:t>Read the entire ingredient statement</a:t>
            </a:r>
          </a:p>
          <a:p>
            <a:pPr indent="-347472">
              <a:spcBef>
                <a:spcPts val="400"/>
              </a:spcBef>
            </a:pPr>
            <a:r>
              <a:rPr lang="en-US" dirty="0">
                <a:solidFill>
                  <a:schemeClr val="tx1"/>
                </a:solidFill>
              </a:rPr>
              <a:t>Work with parent, director, and nurse</a:t>
            </a:r>
          </a:p>
          <a:p>
            <a:pPr>
              <a:spcBef>
                <a:spcPts val="400"/>
              </a:spcBef>
            </a:pPr>
            <a:endParaRPr lang="en-US" dirty="0"/>
          </a:p>
        </p:txBody>
      </p:sp>
      <p:sp>
        <p:nvSpPr>
          <p:cNvPr id="7" name="Title 2"/>
          <p:cNvSpPr txBox="1">
            <a:spLocks/>
          </p:cNvSpPr>
          <p:nvPr/>
        </p:nvSpPr>
        <p:spPr>
          <a:xfrm>
            <a:off x="637309" y="533400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Reading Labels for Other Allergens</a:t>
            </a:r>
            <a:endParaRPr lang="en-US" dirty="0">
              <a:effectLst>
                <a:innerShdw blurRad="63500" dist="50800">
                  <a:prstClr val="black">
                    <a:alpha val="50000"/>
                  </a:prst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0898805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idx="4294967295"/>
          </p:nvPr>
        </p:nvSpPr>
        <p:spPr>
          <a:xfrm>
            <a:off x="628650" y="1752600"/>
            <a:ext cx="7886700" cy="4351338"/>
          </a:xfrm>
        </p:spPr>
        <p:txBody>
          <a:bodyPr>
            <a:normAutofit/>
          </a:bodyPr>
          <a:lstStyle/>
          <a:p>
            <a:pPr marL="0" lvl="0" indent="0">
              <a:buClr>
                <a:srgbClr val="94C600"/>
              </a:buClr>
              <a:buNone/>
            </a:pPr>
            <a:r>
              <a:rPr lang="en-US" sz="2800" b="1" dirty="0">
                <a:solidFill>
                  <a:srgbClr val="94C600"/>
                </a:solidFill>
              </a:rPr>
              <a:t>Bulk Foods and USDA Foods</a:t>
            </a:r>
          </a:p>
          <a:p>
            <a:pPr indent="-347472"/>
            <a:r>
              <a:rPr lang="en-US" sz="2800" dirty="0">
                <a:solidFill>
                  <a:schemeClr val="tx1"/>
                </a:solidFill>
              </a:rPr>
              <a:t>Read ingredient statements</a:t>
            </a:r>
          </a:p>
          <a:p>
            <a:pPr indent="-347472"/>
            <a:r>
              <a:rPr lang="en-US" sz="2800" dirty="0">
                <a:solidFill>
                  <a:schemeClr val="tx1"/>
                </a:solidFill>
              </a:rPr>
              <a:t>SOP for handling bulk </a:t>
            </a:r>
          </a:p>
          <a:p>
            <a:pPr marL="848995" lvl="2" indent="-347472">
              <a:buSzPct val="100000"/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Mixing lots </a:t>
            </a:r>
          </a:p>
          <a:p>
            <a:pPr marL="848995" lvl="2" indent="-347472">
              <a:buSzPct val="100000"/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Scooping out of bulk </a:t>
            </a:r>
          </a:p>
          <a:p>
            <a:pPr marL="848995" lvl="2" indent="-347472">
              <a:buSzPct val="100000"/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Cleaning bulk containers</a:t>
            </a:r>
          </a:p>
          <a:p>
            <a:pPr marL="848995" lvl="2" indent="-347472">
              <a:buSzPct val="100000"/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Preventing </a:t>
            </a:r>
            <a:r>
              <a:rPr lang="en-US" sz="2400" dirty="0" smtClean="0">
                <a:solidFill>
                  <a:schemeClr val="tx1"/>
                </a:solidFill>
              </a:rPr>
              <a:t>cross-contact</a:t>
            </a:r>
            <a:endParaRPr lang="en-US" sz="2400" dirty="0">
              <a:solidFill>
                <a:schemeClr val="tx1"/>
              </a:solidFill>
            </a:endParaRPr>
          </a:p>
          <a:p>
            <a:pPr indent="-347472"/>
            <a:r>
              <a:rPr lang="en-US" sz="2800" dirty="0">
                <a:solidFill>
                  <a:schemeClr val="tx1"/>
                </a:solidFill>
              </a:rPr>
              <a:t>Any doubts, ask your director</a:t>
            </a:r>
          </a:p>
          <a:p>
            <a:endParaRPr lang="en-US" sz="2800" dirty="0"/>
          </a:p>
        </p:txBody>
      </p:sp>
      <p:pic>
        <p:nvPicPr>
          <p:cNvPr id="9" name="Picture 8" descr="S:\Graphics\Pictures\iStock photo\HealthierAlliance\black beans and scoop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28" r="12245"/>
          <a:stretch/>
        </p:blipFill>
        <p:spPr bwMode="auto">
          <a:xfrm rot="5400000">
            <a:off x="6463381" y="2291433"/>
            <a:ext cx="1524001" cy="257993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Title 2"/>
          <p:cNvSpPr txBox="1">
            <a:spLocks/>
          </p:cNvSpPr>
          <p:nvPr/>
        </p:nvSpPr>
        <p:spPr>
          <a:xfrm>
            <a:off x="609600" y="487364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Recognizing Allergens in Bulk Items</a:t>
            </a:r>
            <a:endParaRPr lang="en-US" dirty="0">
              <a:effectLst>
                <a:innerShdw blurRad="63500" dist="50800">
                  <a:prstClr val="black">
                    <a:alpha val="50000"/>
                  </a:prst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32068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98D6F5-66A4-482F-BA8E-ECA0187718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6533" y="1676400"/>
            <a:ext cx="7907867" cy="4038600"/>
          </a:xfrm>
        </p:spPr>
        <p:txBody>
          <a:bodyPr>
            <a:normAutofit/>
          </a:bodyPr>
          <a:lstStyle/>
          <a:p>
            <a:pPr indent="-347472"/>
            <a:r>
              <a:rPr lang="en-US" sz="2800" dirty="0">
                <a:solidFill>
                  <a:schemeClr val="tx1"/>
                </a:solidFill>
              </a:rPr>
              <a:t>USDA Foods have same labeling requirements</a:t>
            </a:r>
          </a:p>
          <a:p>
            <a:pPr indent="-347472"/>
            <a:r>
              <a:rPr lang="en-US" sz="2800" dirty="0">
                <a:solidFill>
                  <a:schemeClr val="tx1"/>
                </a:solidFill>
              </a:rPr>
              <a:t>Read actual labels for food allergens</a:t>
            </a:r>
          </a:p>
          <a:p>
            <a:pPr indent="-347472"/>
            <a:r>
              <a:rPr lang="en-US" sz="2800" dirty="0">
                <a:solidFill>
                  <a:schemeClr val="tx1"/>
                </a:solidFill>
              </a:rPr>
              <a:t>Do not rely on USDA Foods Fact Sheets</a:t>
            </a:r>
          </a:p>
        </p:txBody>
      </p:sp>
      <p:pic>
        <p:nvPicPr>
          <p:cNvPr id="4" name="Picture 3" descr="S:\Graphics\Pictures\School Food Allergy Video Pictures\IMG_0042.JPG">
            <a:extLst>
              <a:ext uri="{FF2B5EF4-FFF2-40B4-BE49-F238E27FC236}">
                <a16:creationId xmlns:a16="http://schemas.microsoft.com/office/drawing/2014/main" id="{1241DB4E-CA6E-4ADD-AFAF-D3BC88CFEF89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12" t="6747" r="15176" b="9338"/>
          <a:stretch/>
        </p:blipFill>
        <p:spPr bwMode="auto">
          <a:xfrm>
            <a:off x="3401966" y="3654618"/>
            <a:ext cx="2340067" cy="2091612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Title 2"/>
          <p:cNvSpPr txBox="1">
            <a:spLocks/>
          </p:cNvSpPr>
          <p:nvPr/>
        </p:nvSpPr>
        <p:spPr>
          <a:xfrm>
            <a:off x="609599" y="381000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Food Allergens in USDA Foods</a:t>
            </a:r>
            <a:endParaRPr lang="en-US" dirty="0">
              <a:effectLst>
                <a:innerShdw blurRad="63500" dist="50800">
                  <a:prstClr val="black">
                    <a:alpha val="50000"/>
                  </a:prst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4299136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00" y="266700"/>
            <a:ext cx="8483600" cy="63627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35000" y="652713"/>
            <a:ext cx="7924800" cy="1143000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Procedures for Reading</a:t>
            </a:r>
            <a:r>
              <a:rPr lang="en-US" b="1" dirty="0">
                <a:solidFill>
                  <a:schemeClr val="bg1"/>
                </a:solidFill>
              </a:rPr>
              <a:t> Food Labels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B012E53-0B74-43BC-AA35-D049D33D71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5600" y="4191000"/>
            <a:ext cx="4978400" cy="24384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indent="-347472"/>
            <a:r>
              <a:rPr lang="en-US" sz="2800" dirty="0">
                <a:solidFill>
                  <a:schemeClr val="tx1"/>
                </a:solidFill>
              </a:rPr>
              <a:t>Build in time to read labels</a:t>
            </a:r>
          </a:p>
          <a:p>
            <a:pPr indent="-347472"/>
            <a:r>
              <a:rPr lang="en-US" sz="2800" dirty="0">
                <a:solidFill>
                  <a:schemeClr val="tx1"/>
                </a:solidFill>
              </a:rPr>
              <a:t>Read all ingredient statements</a:t>
            </a:r>
          </a:p>
          <a:p>
            <a:pPr indent="-347472"/>
            <a:r>
              <a:rPr lang="en-US" sz="2800" dirty="0">
                <a:solidFill>
                  <a:schemeClr val="tx1"/>
                </a:solidFill>
              </a:rPr>
              <a:t>Store labels according to district policy</a:t>
            </a:r>
          </a:p>
        </p:txBody>
      </p:sp>
    </p:spTree>
    <p:extLst>
      <p:ext uri="{BB962C8B-B14F-4D97-AF65-F5344CB8AC3E}">
        <p14:creationId xmlns:p14="http://schemas.microsoft.com/office/powerpoint/2010/main" val="247515377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B4E669A-D87A-4E58-A8BE-2DAFB54B8EA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4441" y="2593936"/>
            <a:ext cx="2134022" cy="3197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C007C1-7C40-4A60-BB7C-26B4807270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25780" indent="-347472">
              <a:buSzPct val="100000"/>
              <a:buFont typeface="+mj-lt"/>
              <a:buAutoNum type="arabicPeriod"/>
            </a:pPr>
            <a:r>
              <a:rPr lang="en-US" sz="2800" dirty="0">
                <a:solidFill>
                  <a:schemeClr val="tx1"/>
                </a:solidFill>
              </a:rPr>
              <a:t>Find Reading Food Labels worksheet</a:t>
            </a:r>
          </a:p>
          <a:p>
            <a:pPr marL="525780" indent="-347472">
              <a:buSzPct val="100000"/>
              <a:buFont typeface="+mj-lt"/>
              <a:buAutoNum type="arabicPeriod"/>
            </a:pPr>
            <a:r>
              <a:rPr lang="en-US" sz="2800" dirty="0">
                <a:solidFill>
                  <a:schemeClr val="tx1"/>
                </a:solidFill>
              </a:rPr>
              <a:t>Write answers to questions</a:t>
            </a:r>
          </a:p>
          <a:p>
            <a:pPr marL="525780" indent="-347472">
              <a:buSzPct val="100000"/>
              <a:buFont typeface="+mj-lt"/>
              <a:buAutoNum type="arabicPeriod"/>
            </a:pPr>
            <a:r>
              <a:rPr lang="en-US" sz="2800" dirty="0">
                <a:solidFill>
                  <a:schemeClr val="tx1"/>
                </a:solidFill>
              </a:rPr>
              <a:t>If unsure, check “Ask my Director”</a:t>
            </a:r>
          </a:p>
        </p:txBody>
      </p:sp>
      <p:sp>
        <p:nvSpPr>
          <p:cNvPr id="5" name="Title 2"/>
          <p:cNvSpPr txBox="1">
            <a:spLocks/>
          </p:cNvSpPr>
          <p:nvPr/>
        </p:nvSpPr>
        <p:spPr>
          <a:xfrm>
            <a:off x="633663" y="421163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Reading Food Labels Activity</a:t>
            </a:r>
            <a:endParaRPr lang="en-US" dirty="0">
              <a:effectLst>
                <a:innerShdw blurRad="63500" dist="50800">
                  <a:prstClr val="black">
                    <a:alpha val="50000"/>
                  </a:prst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4226425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D9CDDD-F89F-4E76-9579-25216FD701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133600"/>
            <a:ext cx="7907867" cy="4038600"/>
          </a:xfrm>
        </p:spPr>
        <p:txBody>
          <a:bodyPr>
            <a:normAutofit/>
          </a:bodyPr>
          <a:lstStyle/>
          <a:p>
            <a:pPr indent="-347472">
              <a:spcBef>
                <a:spcPts val="600"/>
              </a:spcBef>
              <a:spcAft>
                <a:spcPts val="600"/>
              </a:spcAft>
            </a:pPr>
            <a:r>
              <a:rPr lang="en-US" sz="2800" dirty="0">
                <a:solidFill>
                  <a:schemeClr val="tx1"/>
                </a:solidFill>
              </a:rPr>
              <a:t>Who reads labels? If they are out, who is responsible?</a:t>
            </a:r>
          </a:p>
          <a:p>
            <a:pPr indent="-347472">
              <a:spcBef>
                <a:spcPts val="600"/>
              </a:spcBef>
              <a:spcAft>
                <a:spcPts val="600"/>
              </a:spcAft>
            </a:pPr>
            <a:r>
              <a:rPr lang="en-US" sz="2800" dirty="0">
                <a:solidFill>
                  <a:schemeClr val="tx1"/>
                </a:solidFill>
              </a:rPr>
              <a:t>Can subs read labels</a:t>
            </a:r>
            <a:r>
              <a:rPr lang="en-US" sz="2800" dirty="0" smtClean="0">
                <a:solidFill>
                  <a:schemeClr val="tx1"/>
                </a:solidFill>
              </a:rPr>
              <a:t>? Part-time staff? Volunteers?</a:t>
            </a:r>
            <a:endParaRPr lang="en-US" sz="2800" dirty="0">
              <a:solidFill>
                <a:schemeClr val="tx1"/>
              </a:solidFill>
            </a:endParaRPr>
          </a:p>
          <a:p>
            <a:pPr indent="-347472">
              <a:spcBef>
                <a:spcPts val="600"/>
              </a:spcBef>
              <a:spcAft>
                <a:spcPts val="600"/>
              </a:spcAft>
            </a:pPr>
            <a:r>
              <a:rPr lang="en-US" sz="2800" dirty="0">
                <a:solidFill>
                  <a:schemeClr val="tx1"/>
                </a:solidFill>
              </a:rPr>
              <a:t>How often are labels read?</a:t>
            </a:r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592667" y="533400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Procedures for Reading Food Labels</a:t>
            </a:r>
            <a:endParaRPr lang="en-US" dirty="0">
              <a:effectLst>
                <a:innerShdw blurRad="63500" dist="50800">
                  <a:prstClr val="black">
                    <a:alpha val="50000"/>
                  </a:prst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7182792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33" t="1249" r="25834" b="-2499"/>
          <a:stretch/>
        </p:blipFill>
        <p:spPr>
          <a:xfrm>
            <a:off x="6096000" y="2362200"/>
            <a:ext cx="2597639" cy="4294057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2093" y="1643921"/>
            <a:ext cx="6235908" cy="4038600"/>
          </a:xfrm>
        </p:spPr>
        <p:txBody>
          <a:bodyPr>
            <a:noAutofit/>
          </a:bodyPr>
          <a:lstStyle/>
          <a:p>
            <a:pPr indent="-347472"/>
            <a:r>
              <a:rPr lang="en-US" sz="2600" dirty="0" smtClean="0">
                <a:solidFill>
                  <a:schemeClr val="tx1"/>
                </a:solidFill>
              </a:rPr>
              <a:t>Check </a:t>
            </a:r>
            <a:r>
              <a:rPr lang="en-US" sz="2600" dirty="0">
                <a:solidFill>
                  <a:schemeClr val="tx1"/>
                </a:solidFill>
              </a:rPr>
              <a:t>all labels carefully every time</a:t>
            </a:r>
            <a:endParaRPr lang="en-US" sz="2600" dirty="0" smtClean="0">
              <a:solidFill>
                <a:schemeClr val="tx1"/>
              </a:solidFill>
            </a:endParaRPr>
          </a:p>
          <a:p>
            <a:pPr lvl="2" indent="-347472">
              <a:buSzPct val="100000"/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chemeClr val="tx1"/>
                </a:solidFill>
              </a:rPr>
              <a:t>When product </a:t>
            </a:r>
            <a:r>
              <a:rPr lang="en-US" sz="2400" dirty="0">
                <a:solidFill>
                  <a:schemeClr val="tx1"/>
                </a:solidFill>
              </a:rPr>
              <a:t>is </a:t>
            </a:r>
            <a:r>
              <a:rPr lang="en-US" sz="2400" dirty="0" smtClean="0">
                <a:solidFill>
                  <a:schemeClr val="tx1"/>
                </a:solidFill>
              </a:rPr>
              <a:t>received</a:t>
            </a:r>
          </a:p>
          <a:p>
            <a:pPr lvl="4" indent="-347472"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tx1"/>
                </a:solidFill>
              </a:rPr>
              <a:t>Suppliers may make product substitutions </a:t>
            </a:r>
          </a:p>
          <a:p>
            <a:pPr lvl="4" indent="-347472"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tx1"/>
                </a:solidFill>
              </a:rPr>
              <a:t>Formulas may change</a:t>
            </a:r>
          </a:p>
          <a:p>
            <a:pPr lvl="4" indent="-347472"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tx1"/>
                </a:solidFill>
              </a:rPr>
              <a:t>Vendors could </a:t>
            </a:r>
            <a:r>
              <a:rPr lang="en-US" sz="2400" dirty="0" smtClean="0">
                <a:solidFill>
                  <a:schemeClr val="tx1"/>
                </a:solidFill>
              </a:rPr>
              <a:t>change</a:t>
            </a:r>
          </a:p>
          <a:p>
            <a:pPr lvl="1" indent="-347472">
              <a:buSzPct val="100000"/>
              <a:buFont typeface="Wingdings" panose="05000000000000000000" pitchFamily="2" charset="2"/>
              <a:buChar char="§"/>
            </a:pPr>
            <a:r>
              <a:rPr lang="en-US" sz="2600" dirty="0" smtClean="0">
                <a:solidFill>
                  <a:schemeClr val="tx1"/>
                </a:solidFill>
              </a:rPr>
              <a:t>Before using in cooking</a:t>
            </a:r>
          </a:p>
          <a:p>
            <a:pPr indent="-347472"/>
            <a:r>
              <a:rPr lang="en-US" sz="2600" dirty="0" smtClean="0">
                <a:solidFill>
                  <a:schemeClr val="tx1"/>
                </a:solidFill>
              </a:rPr>
              <a:t>Build time </a:t>
            </a:r>
            <a:r>
              <a:rPr lang="en-US" sz="2600" dirty="0">
                <a:solidFill>
                  <a:schemeClr val="tx1"/>
                </a:solidFill>
              </a:rPr>
              <a:t>into the schedule </a:t>
            </a:r>
            <a:r>
              <a:rPr lang="en-US" sz="2600" dirty="0" smtClean="0">
                <a:solidFill>
                  <a:schemeClr val="tx1"/>
                </a:solidFill>
              </a:rPr>
              <a:t>for reading label</a:t>
            </a:r>
          </a:p>
        </p:txBody>
      </p:sp>
      <p:sp>
        <p:nvSpPr>
          <p:cNvPr id="5" name="Title 2"/>
          <p:cNvSpPr txBox="1">
            <a:spLocks/>
          </p:cNvSpPr>
          <p:nvPr/>
        </p:nvSpPr>
        <p:spPr>
          <a:xfrm>
            <a:off x="600322" y="288561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Reading Food Labels</a:t>
            </a:r>
            <a:endParaRPr lang="en-US" dirty="0">
              <a:effectLst>
                <a:innerShdw blurRad="63500" dist="50800">
                  <a:prstClr val="black">
                    <a:alpha val="50000"/>
                  </a:prst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6148458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182B97-1465-4AF4-B4F8-3CA797C18E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indent="-347472">
              <a:spcBef>
                <a:spcPts val="600"/>
              </a:spcBef>
              <a:spcAft>
                <a:spcPts val="600"/>
              </a:spcAft>
            </a:pPr>
            <a:r>
              <a:rPr lang="en-US" sz="2800" dirty="0">
                <a:solidFill>
                  <a:schemeClr val="tx1"/>
                </a:solidFill>
              </a:rPr>
              <a:t>Keep food labels? How long?</a:t>
            </a:r>
          </a:p>
          <a:p>
            <a:pPr indent="-347472">
              <a:spcBef>
                <a:spcPts val="600"/>
              </a:spcBef>
              <a:spcAft>
                <a:spcPts val="600"/>
              </a:spcAft>
            </a:pPr>
            <a:r>
              <a:rPr lang="en-US" sz="2800" dirty="0">
                <a:solidFill>
                  <a:schemeClr val="tx1"/>
                </a:solidFill>
              </a:rPr>
              <a:t>Cannot find label? </a:t>
            </a:r>
          </a:p>
          <a:p>
            <a:pPr indent="-347472">
              <a:spcBef>
                <a:spcPts val="600"/>
              </a:spcBef>
              <a:spcAft>
                <a:spcPts val="600"/>
              </a:spcAft>
            </a:pPr>
            <a:r>
              <a:rPr lang="en-US" sz="2800" dirty="0">
                <a:solidFill>
                  <a:schemeClr val="tx1"/>
                </a:solidFill>
              </a:rPr>
              <a:t>How to find label when case is thrown away?</a:t>
            </a:r>
          </a:p>
          <a:p>
            <a:pPr indent="-347472">
              <a:spcBef>
                <a:spcPts val="600"/>
              </a:spcBef>
              <a:spcAft>
                <a:spcPts val="600"/>
              </a:spcAft>
            </a:pPr>
            <a:r>
              <a:rPr lang="en-US" sz="2800" dirty="0">
                <a:solidFill>
                  <a:schemeClr val="tx1"/>
                </a:solidFill>
              </a:rPr>
              <a:t>Where are food labels stored?</a:t>
            </a:r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627523" y="381000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Storing Food Labels</a:t>
            </a:r>
            <a:endParaRPr lang="en-US" dirty="0">
              <a:effectLst>
                <a:innerShdw blurRad="63500" dist="50800">
                  <a:prstClr val="black">
                    <a:alpha val="50000"/>
                  </a:prst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6555507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6533" y="1447800"/>
            <a:ext cx="7907867" cy="4343400"/>
          </a:xfrm>
        </p:spPr>
        <p:txBody>
          <a:bodyPr>
            <a:noAutofit/>
          </a:bodyPr>
          <a:lstStyle/>
          <a:p>
            <a:pPr indent="-347472"/>
            <a:r>
              <a:rPr lang="en-US" sz="2500" dirty="0" smtClean="0">
                <a:solidFill>
                  <a:schemeClr val="tx1"/>
                </a:solidFill>
              </a:rPr>
              <a:t>CDC recommends keeping food labels for </a:t>
            </a:r>
            <a:r>
              <a:rPr lang="en-US" sz="2500" dirty="0">
                <a:solidFill>
                  <a:schemeClr val="tx1"/>
                </a:solidFill>
              </a:rPr>
              <a:t>24 </a:t>
            </a:r>
            <a:r>
              <a:rPr lang="en-US" sz="2500" dirty="0" smtClean="0">
                <a:solidFill>
                  <a:schemeClr val="tx1"/>
                </a:solidFill>
              </a:rPr>
              <a:t>hours</a:t>
            </a:r>
          </a:p>
          <a:p>
            <a:pPr lvl="2" indent="-347472">
              <a:buSzPct val="100000"/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chemeClr val="tx1"/>
                </a:solidFill>
              </a:rPr>
              <a:t>Available </a:t>
            </a:r>
            <a:r>
              <a:rPr lang="en-US" sz="2400" dirty="0">
                <a:solidFill>
                  <a:schemeClr val="tx1"/>
                </a:solidFill>
              </a:rPr>
              <a:t>in case </a:t>
            </a:r>
            <a:r>
              <a:rPr lang="en-US" sz="2400" dirty="0" smtClean="0">
                <a:solidFill>
                  <a:schemeClr val="tx1"/>
                </a:solidFill>
              </a:rPr>
              <a:t>of allergic </a:t>
            </a:r>
            <a:r>
              <a:rPr lang="en-US" sz="2400" dirty="0">
                <a:solidFill>
                  <a:schemeClr val="tx1"/>
                </a:solidFill>
              </a:rPr>
              <a:t>reaction </a:t>
            </a:r>
            <a:r>
              <a:rPr lang="en-US" sz="2400" dirty="0" smtClean="0">
                <a:solidFill>
                  <a:schemeClr val="tx1"/>
                </a:solidFill>
              </a:rPr>
              <a:t>(will likely occur day of service)</a:t>
            </a:r>
          </a:p>
          <a:p>
            <a:pPr indent="-347472"/>
            <a:r>
              <a:rPr lang="en-US" sz="2500" dirty="0" smtClean="0">
                <a:solidFill>
                  <a:schemeClr val="tx1"/>
                </a:solidFill>
              </a:rPr>
              <a:t>For leftovers and food reused </a:t>
            </a:r>
            <a:r>
              <a:rPr lang="en-US" sz="2500" dirty="0">
                <a:solidFill>
                  <a:schemeClr val="tx1"/>
                </a:solidFill>
              </a:rPr>
              <a:t>in another recipe</a:t>
            </a:r>
            <a:r>
              <a:rPr lang="en-US" sz="2500" dirty="0" smtClean="0">
                <a:solidFill>
                  <a:schemeClr val="tx1"/>
                </a:solidFill>
              </a:rPr>
              <a:t>, keep label until all </a:t>
            </a:r>
            <a:r>
              <a:rPr lang="en-US" sz="2500" dirty="0">
                <a:solidFill>
                  <a:schemeClr val="tx1"/>
                </a:solidFill>
              </a:rPr>
              <a:t>product is </a:t>
            </a:r>
            <a:r>
              <a:rPr lang="en-US" sz="2500" dirty="0" smtClean="0">
                <a:solidFill>
                  <a:schemeClr val="tx1"/>
                </a:solidFill>
              </a:rPr>
              <a:t>consumed </a:t>
            </a:r>
            <a:r>
              <a:rPr lang="en-US" sz="2500" dirty="0">
                <a:solidFill>
                  <a:schemeClr val="tx1"/>
                </a:solidFill>
              </a:rPr>
              <a:t>or </a:t>
            </a:r>
            <a:r>
              <a:rPr lang="en-US" sz="2500" dirty="0" smtClean="0">
                <a:solidFill>
                  <a:schemeClr val="tx1"/>
                </a:solidFill>
              </a:rPr>
              <a:t>disposed  </a:t>
            </a:r>
          </a:p>
          <a:p>
            <a:pPr indent="-347472"/>
            <a:r>
              <a:rPr lang="en-US" sz="2500" dirty="0" smtClean="0">
                <a:solidFill>
                  <a:schemeClr val="tx1"/>
                </a:solidFill>
              </a:rPr>
              <a:t>Maintain food label</a:t>
            </a:r>
          </a:p>
          <a:p>
            <a:pPr lvl="2" indent="-347472">
              <a:buSzPct val="100000"/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chemeClr val="tx1"/>
                </a:solidFill>
              </a:rPr>
              <a:t>Label </a:t>
            </a:r>
            <a:r>
              <a:rPr lang="en-US" sz="2400" dirty="0">
                <a:solidFill>
                  <a:schemeClr val="tx1"/>
                </a:solidFill>
              </a:rPr>
              <a:t>library </a:t>
            </a:r>
            <a:endParaRPr lang="en-US" sz="2400" dirty="0" smtClean="0">
              <a:solidFill>
                <a:schemeClr val="tx1"/>
              </a:solidFill>
            </a:endParaRPr>
          </a:p>
          <a:p>
            <a:pPr lvl="2" indent="-347472">
              <a:buSzPct val="100000"/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chemeClr val="tx1"/>
                </a:solidFill>
              </a:rPr>
              <a:t>Keep actual label</a:t>
            </a:r>
          </a:p>
          <a:p>
            <a:pPr lvl="2" indent="-347472">
              <a:buSzPct val="100000"/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chemeClr val="tx1"/>
                </a:solidFill>
              </a:rPr>
              <a:t>Scan or photograph label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609600" y="319644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Food Label Storage</a:t>
            </a:r>
            <a:endParaRPr lang="en-US" dirty="0">
              <a:effectLst>
                <a:innerShdw blurRad="63500" dist="50800">
                  <a:prstClr val="black">
                    <a:alpha val="50000"/>
                  </a:prst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6493514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B58BE6-0173-4A6B-BD3E-68F7EFEB6D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6533" y="1981200"/>
            <a:ext cx="7907867" cy="4038600"/>
          </a:xfrm>
        </p:spPr>
        <p:txBody>
          <a:bodyPr>
            <a:normAutofit/>
          </a:bodyPr>
          <a:lstStyle/>
          <a:p>
            <a:pPr indent="-347472"/>
            <a:r>
              <a:rPr lang="en-US" sz="2800" dirty="0">
                <a:solidFill>
                  <a:schemeClr val="tx1"/>
                </a:solidFill>
              </a:rPr>
              <a:t>What do you do if a substitute product contains allergen?</a:t>
            </a:r>
          </a:p>
          <a:p>
            <a:pPr lvl="2" indent="-347472">
              <a:buSzPct val="100000"/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Recipe has changed?</a:t>
            </a:r>
          </a:p>
          <a:p>
            <a:pPr lvl="2" indent="-347472">
              <a:buSzPct val="100000"/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Now has new precautionary label?</a:t>
            </a:r>
          </a:p>
          <a:p>
            <a:pPr indent="-347472"/>
            <a:r>
              <a:rPr lang="en-US" sz="2800" dirty="0">
                <a:solidFill>
                  <a:schemeClr val="tx1"/>
                </a:solidFill>
              </a:rPr>
              <a:t>What is chain of command for communicating new allergen?</a:t>
            </a:r>
          </a:p>
          <a:p>
            <a:pPr indent="-347472"/>
            <a:r>
              <a:rPr lang="en-US" sz="2800" dirty="0">
                <a:solidFill>
                  <a:schemeClr val="tx1"/>
                </a:solidFill>
              </a:rPr>
              <a:t>If misread label, what do you do?</a:t>
            </a:r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609600" y="609600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Procedure for Changes in Food Labels</a:t>
            </a:r>
            <a:endParaRPr lang="en-US" dirty="0">
              <a:effectLst>
                <a:innerShdw blurRad="63500" dist="50800">
                  <a:prstClr val="black">
                    <a:alpha val="50000"/>
                  </a:prst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1329894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6533" y="1447800"/>
            <a:ext cx="7907867" cy="4419600"/>
          </a:xfrm>
        </p:spPr>
        <p:txBody>
          <a:bodyPr>
            <a:normAutofit fontScale="92500" lnSpcReduction="10000"/>
          </a:bodyPr>
          <a:lstStyle/>
          <a:p>
            <a:pPr indent="-347472"/>
            <a:r>
              <a:rPr lang="en-US" sz="2800" dirty="0" smtClean="0">
                <a:solidFill>
                  <a:schemeClr val="tx1"/>
                </a:solidFill>
              </a:rPr>
              <a:t>Know chain of communication for </a:t>
            </a:r>
            <a:r>
              <a:rPr lang="en-US" sz="2800" dirty="0">
                <a:solidFill>
                  <a:schemeClr val="tx1"/>
                </a:solidFill>
              </a:rPr>
              <a:t>a food product </a:t>
            </a:r>
            <a:r>
              <a:rPr lang="en-US" sz="2800" dirty="0" smtClean="0">
                <a:solidFill>
                  <a:schemeClr val="tx1"/>
                </a:solidFill>
              </a:rPr>
              <a:t>that now </a:t>
            </a:r>
            <a:r>
              <a:rPr lang="en-US" sz="2800" dirty="0">
                <a:solidFill>
                  <a:schemeClr val="tx1"/>
                </a:solidFill>
              </a:rPr>
              <a:t>contains a food </a:t>
            </a:r>
            <a:r>
              <a:rPr lang="en-US" sz="2800" dirty="0" smtClean="0">
                <a:solidFill>
                  <a:schemeClr val="tx1"/>
                </a:solidFill>
              </a:rPr>
              <a:t>allergen.</a:t>
            </a:r>
          </a:p>
          <a:p>
            <a:pPr lvl="2" indent="-347472">
              <a:buSzPct val="100000"/>
              <a:buFont typeface="Wingdings" panose="05000000000000000000" pitchFamily="2" charset="2"/>
              <a:buChar char="§"/>
            </a:pPr>
            <a:r>
              <a:rPr lang="en-US" sz="2600" dirty="0" smtClean="0">
                <a:solidFill>
                  <a:schemeClr val="tx1"/>
                </a:solidFill>
              </a:rPr>
              <a:t>Can </a:t>
            </a:r>
            <a:r>
              <a:rPr lang="en-US" sz="2600" dirty="0">
                <a:solidFill>
                  <a:schemeClr val="tx1"/>
                </a:solidFill>
              </a:rPr>
              <a:t>prevent an allergic </a:t>
            </a:r>
            <a:r>
              <a:rPr lang="en-US" sz="2600" dirty="0" smtClean="0">
                <a:solidFill>
                  <a:schemeClr val="tx1"/>
                </a:solidFill>
              </a:rPr>
              <a:t>reaction. </a:t>
            </a:r>
          </a:p>
          <a:p>
            <a:pPr indent="-347472"/>
            <a:r>
              <a:rPr lang="en-US" sz="2800" dirty="0" smtClean="0">
                <a:solidFill>
                  <a:schemeClr val="tx1"/>
                </a:solidFill>
              </a:rPr>
              <a:t>Food </a:t>
            </a:r>
            <a:r>
              <a:rPr lang="en-US" sz="2800" dirty="0">
                <a:solidFill>
                  <a:schemeClr val="tx1"/>
                </a:solidFill>
              </a:rPr>
              <a:t>allergy management plan </a:t>
            </a:r>
            <a:r>
              <a:rPr lang="en-US" sz="2800" dirty="0" smtClean="0">
                <a:solidFill>
                  <a:schemeClr val="tx1"/>
                </a:solidFill>
              </a:rPr>
              <a:t>outlines:</a:t>
            </a:r>
          </a:p>
          <a:p>
            <a:pPr lvl="2" indent="-347472">
              <a:buSzPct val="100000"/>
              <a:buFont typeface="Wingdings" panose="05000000000000000000" pitchFamily="2" charset="2"/>
              <a:buChar char="§"/>
            </a:pPr>
            <a:r>
              <a:rPr lang="en-US" sz="2600" dirty="0" smtClean="0">
                <a:solidFill>
                  <a:schemeClr val="tx1"/>
                </a:solidFill>
              </a:rPr>
              <a:t>Chain </a:t>
            </a:r>
            <a:r>
              <a:rPr lang="en-US" sz="2600" dirty="0">
                <a:solidFill>
                  <a:schemeClr val="tx1"/>
                </a:solidFill>
              </a:rPr>
              <a:t>of </a:t>
            </a:r>
            <a:r>
              <a:rPr lang="en-US" sz="2600" dirty="0" smtClean="0">
                <a:solidFill>
                  <a:schemeClr val="tx1"/>
                </a:solidFill>
              </a:rPr>
              <a:t>command</a:t>
            </a:r>
          </a:p>
          <a:p>
            <a:pPr lvl="2" indent="-347472">
              <a:buSzPct val="100000"/>
              <a:buFont typeface="Wingdings" panose="05000000000000000000" pitchFamily="2" charset="2"/>
              <a:buChar char="§"/>
            </a:pPr>
            <a:r>
              <a:rPr lang="en-US" sz="2600" dirty="0" smtClean="0">
                <a:solidFill>
                  <a:schemeClr val="tx1"/>
                </a:solidFill>
              </a:rPr>
              <a:t>Actions </a:t>
            </a:r>
            <a:r>
              <a:rPr lang="en-US" sz="2600" dirty="0">
                <a:solidFill>
                  <a:schemeClr val="tx1"/>
                </a:solidFill>
              </a:rPr>
              <a:t>employees </a:t>
            </a:r>
            <a:r>
              <a:rPr lang="en-US" sz="2600" dirty="0" smtClean="0">
                <a:solidFill>
                  <a:schemeClr val="tx1"/>
                </a:solidFill>
              </a:rPr>
              <a:t>take </a:t>
            </a:r>
            <a:r>
              <a:rPr lang="en-US" sz="2600" dirty="0">
                <a:solidFill>
                  <a:schemeClr val="tx1"/>
                </a:solidFill>
              </a:rPr>
              <a:t>if a food label is read incorrectly and contains a food allergen.  </a:t>
            </a:r>
            <a:endParaRPr lang="en-US" sz="2600" dirty="0" smtClean="0">
              <a:solidFill>
                <a:schemeClr val="tx1"/>
              </a:solidFill>
            </a:endParaRPr>
          </a:p>
          <a:p>
            <a:pPr lvl="4" indent="-347472">
              <a:buFont typeface="Wingdings" panose="05000000000000000000" pitchFamily="2" charset="2"/>
              <a:buChar char="Ø"/>
            </a:pPr>
            <a:r>
              <a:rPr lang="en-US" sz="2600" dirty="0" smtClean="0">
                <a:solidFill>
                  <a:schemeClr val="tx1"/>
                </a:solidFill>
              </a:rPr>
              <a:t>Contact </a:t>
            </a:r>
            <a:r>
              <a:rPr lang="en-US" sz="2600" dirty="0">
                <a:solidFill>
                  <a:schemeClr val="tx1"/>
                </a:solidFill>
              </a:rPr>
              <a:t>your </a:t>
            </a:r>
            <a:r>
              <a:rPr lang="en-US" sz="2600" dirty="0" smtClean="0">
                <a:solidFill>
                  <a:schemeClr val="tx1"/>
                </a:solidFill>
              </a:rPr>
              <a:t>director.</a:t>
            </a:r>
          </a:p>
          <a:p>
            <a:pPr lvl="4" indent="-347472"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chemeClr val="tx1"/>
                </a:solidFill>
              </a:rPr>
              <a:t>D</a:t>
            </a:r>
            <a:r>
              <a:rPr lang="en-US" sz="2600" dirty="0" smtClean="0">
                <a:solidFill>
                  <a:schemeClr val="tx1"/>
                </a:solidFill>
              </a:rPr>
              <a:t>o </a:t>
            </a:r>
            <a:r>
              <a:rPr lang="en-US" sz="2600" dirty="0">
                <a:solidFill>
                  <a:schemeClr val="tx1"/>
                </a:solidFill>
              </a:rPr>
              <a:t>not serve the food to the child with the allergy</a:t>
            </a:r>
            <a:r>
              <a:rPr lang="en-US" sz="2600" dirty="0" smtClean="0">
                <a:solidFill>
                  <a:schemeClr val="tx1"/>
                </a:solidFill>
              </a:rPr>
              <a:t>.</a:t>
            </a:r>
          </a:p>
          <a:p>
            <a:pPr lvl="0" indent="-347472"/>
            <a:r>
              <a:rPr lang="en-US" sz="2800" dirty="0" smtClean="0">
                <a:solidFill>
                  <a:schemeClr val="tx1"/>
                </a:solidFill>
              </a:rPr>
              <a:t>Train employees on plan.</a:t>
            </a:r>
            <a:endParaRPr lang="en-US" sz="2800" dirty="0">
              <a:solidFill>
                <a:schemeClr val="tx1"/>
              </a:solidFill>
            </a:endParaRPr>
          </a:p>
          <a:p>
            <a:pPr lvl="1">
              <a:buFont typeface="Wingdings" panose="05000000000000000000" pitchFamily="2" charset="2"/>
              <a:buChar char="Ø"/>
            </a:pPr>
            <a:endParaRPr lang="en-US" dirty="0"/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629502" y="307769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Changes in Food Labels</a:t>
            </a:r>
            <a:endParaRPr lang="en-US" dirty="0">
              <a:effectLst>
                <a:innerShdw blurRad="63500" dist="50800">
                  <a:prstClr val="black">
                    <a:alpha val="50000"/>
                  </a:prst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9066446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E43FC6-B87E-4C66-82EA-7DE7720CDA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905000"/>
            <a:ext cx="7907867" cy="4038600"/>
          </a:xfrm>
        </p:spPr>
        <p:txBody>
          <a:bodyPr>
            <a:normAutofit/>
          </a:bodyPr>
          <a:lstStyle/>
          <a:p>
            <a:pPr indent="-347472">
              <a:spcBef>
                <a:spcPts val="600"/>
              </a:spcBef>
              <a:spcAft>
                <a:spcPts val="600"/>
              </a:spcAft>
            </a:pPr>
            <a:r>
              <a:rPr lang="en-US" sz="2800" dirty="0">
                <a:solidFill>
                  <a:schemeClr val="tx1"/>
                </a:solidFill>
              </a:rPr>
              <a:t>How does your district share food allergy information?</a:t>
            </a:r>
          </a:p>
          <a:p>
            <a:pPr indent="-347472">
              <a:spcBef>
                <a:spcPts val="600"/>
              </a:spcBef>
              <a:spcAft>
                <a:spcPts val="600"/>
              </a:spcAft>
            </a:pPr>
            <a:r>
              <a:rPr lang="en-US" sz="2800" dirty="0">
                <a:solidFill>
                  <a:schemeClr val="tx1"/>
                </a:solidFill>
              </a:rPr>
              <a:t>Parent/guardian requests additional information?</a:t>
            </a:r>
          </a:p>
          <a:p>
            <a:pPr indent="-347472">
              <a:spcBef>
                <a:spcPts val="600"/>
              </a:spcBef>
              <a:spcAft>
                <a:spcPts val="600"/>
              </a:spcAft>
            </a:pPr>
            <a:r>
              <a:rPr lang="en-US" sz="2800" dirty="0">
                <a:solidFill>
                  <a:schemeClr val="tx1"/>
                </a:solidFill>
              </a:rPr>
              <a:t>Communicate with other school employees (school nurse, principal, teacher)?</a:t>
            </a:r>
          </a:p>
          <a:p>
            <a:pPr indent="-347472">
              <a:spcBef>
                <a:spcPts val="600"/>
              </a:spcBef>
              <a:spcAft>
                <a:spcPts val="600"/>
              </a:spcAft>
            </a:pPr>
            <a:r>
              <a:rPr lang="en-US" sz="2800" dirty="0">
                <a:solidFill>
                  <a:schemeClr val="tx1"/>
                </a:solidFill>
              </a:rPr>
              <a:t>If you cannot answer, who do you contact?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sz="2800" dirty="0"/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640278" y="533400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Communicating Food Allergy Information</a:t>
            </a:r>
            <a:endParaRPr lang="en-US" dirty="0">
              <a:effectLst>
                <a:innerShdw blurRad="63500" dist="50800">
                  <a:prstClr val="black">
                    <a:alpha val="50000"/>
                  </a:prst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1643666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6533" y="1371600"/>
            <a:ext cx="7907867" cy="4267200"/>
          </a:xfrm>
        </p:spPr>
        <p:txBody>
          <a:bodyPr>
            <a:noAutofit/>
          </a:bodyPr>
          <a:lstStyle/>
          <a:p>
            <a:pPr indent="-347472"/>
            <a:r>
              <a:rPr lang="en-US" dirty="0" smtClean="0">
                <a:solidFill>
                  <a:schemeClr val="tx1"/>
                </a:solidFill>
              </a:rPr>
              <a:t>Methods for sharing food allergy information</a:t>
            </a:r>
          </a:p>
          <a:p>
            <a:pPr lvl="2" indent="-347472">
              <a:buSzPct val="100000"/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chemeClr val="tx1"/>
                </a:solidFill>
              </a:rPr>
              <a:t>District/school website</a:t>
            </a:r>
          </a:p>
          <a:p>
            <a:pPr lvl="2" indent="-347472">
              <a:buSzPct val="100000"/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chemeClr val="tx1"/>
                </a:solidFill>
              </a:rPr>
              <a:t>Prepare handouts</a:t>
            </a:r>
          </a:p>
          <a:p>
            <a:pPr lvl="2" indent="-347472">
              <a:buSzPct val="100000"/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P</a:t>
            </a:r>
            <a:r>
              <a:rPr lang="en-US" sz="2400" dirty="0" smtClean="0">
                <a:solidFill>
                  <a:schemeClr val="tx1"/>
                </a:solidFill>
              </a:rPr>
              <a:t>rovide </a:t>
            </a:r>
            <a:r>
              <a:rPr lang="en-US" sz="2400" dirty="0">
                <a:solidFill>
                  <a:schemeClr val="tx1"/>
                </a:solidFill>
              </a:rPr>
              <a:t>training for your staff </a:t>
            </a:r>
            <a:r>
              <a:rPr lang="en-US" sz="2400" dirty="0" smtClean="0">
                <a:solidFill>
                  <a:schemeClr val="tx1"/>
                </a:solidFill>
              </a:rPr>
              <a:t>and </a:t>
            </a:r>
            <a:r>
              <a:rPr lang="en-US" sz="2400" dirty="0">
                <a:solidFill>
                  <a:schemeClr val="tx1"/>
                </a:solidFill>
              </a:rPr>
              <a:t>parents or guardians.  </a:t>
            </a:r>
            <a:endParaRPr lang="en-US" sz="2400" dirty="0" smtClean="0">
              <a:solidFill>
                <a:schemeClr val="tx1"/>
              </a:solidFill>
            </a:endParaRPr>
          </a:p>
          <a:p>
            <a:pPr indent="-347472"/>
            <a:r>
              <a:rPr lang="en-US" dirty="0" smtClean="0">
                <a:solidFill>
                  <a:schemeClr val="tx1"/>
                </a:solidFill>
              </a:rPr>
              <a:t>By communicating, families </a:t>
            </a:r>
            <a:r>
              <a:rPr lang="en-US" dirty="0">
                <a:solidFill>
                  <a:schemeClr val="tx1"/>
                </a:solidFill>
              </a:rPr>
              <a:t>will understand </a:t>
            </a:r>
            <a:r>
              <a:rPr lang="en-US" dirty="0" smtClean="0">
                <a:solidFill>
                  <a:schemeClr val="tx1"/>
                </a:solidFill>
              </a:rPr>
              <a:t>how child is being protected: </a:t>
            </a:r>
            <a:endParaRPr lang="en-US" dirty="0">
              <a:solidFill>
                <a:schemeClr val="tx1"/>
              </a:solidFill>
            </a:endParaRPr>
          </a:p>
          <a:p>
            <a:pPr lvl="2" indent="-347472">
              <a:buSzPct val="100000"/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chemeClr val="tx1"/>
                </a:solidFill>
              </a:rPr>
              <a:t>Priority </a:t>
            </a:r>
            <a:r>
              <a:rPr lang="en-US" sz="2400" dirty="0">
                <a:solidFill>
                  <a:schemeClr val="tx1"/>
                </a:solidFill>
              </a:rPr>
              <a:t>of the school nutrition </a:t>
            </a:r>
            <a:r>
              <a:rPr lang="en-US" sz="2400" dirty="0" smtClean="0">
                <a:solidFill>
                  <a:schemeClr val="tx1"/>
                </a:solidFill>
              </a:rPr>
              <a:t>department</a:t>
            </a:r>
            <a:endParaRPr lang="en-US" sz="2400" dirty="0">
              <a:solidFill>
                <a:schemeClr val="tx1"/>
              </a:solidFill>
            </a:endParaRPr>
          </a:p>
          <a:p>
            <a:pPr lvl="2" indent="-347472">
              <a:buSzPct val="100000"/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Precautions </a:t>
            </a:r>
            <a:r>
              <a:rPr lang="en-US" sz="2400" dirty="0" smtClean="0">
                <a:solidFill>
                  <a:schemeClr val="tx1"/>
                </a:solidFill>
              </a:rPr>
              <a:t>taken </a:t>
            </a:r>
          </a:p>
          <a:p>
            <a:pPr lvl="2" indent="-347472">
              <a:buSzPct val="100000"/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chemeClr val="tx1"/>
                </a:solidFill>
              </a:rPr>
              <a:t>Emergency </a:t>
            </a:r>
            <a:r>
              <a:rPr lang="en-US" sz="2400" dirty="0">
                <a:solidFill>
                  <a:schemeClr val="tx1"/>
                </a:solidFill>
              </a:rPr>
              <a:t>action </a:t>
            </a:r>
            <a:r>
              <a:rPr lang="en-US" sz="2400" dirty="0" smtClean="0">
                <a:solidFill>
                  <a:schemeClr val="tx1"/>
                </a:solidFill>
              </a:rPr>
              <a:t>plan in place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618066" y="304800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Communicating Food Allergies</a:t>
            </a:r>
            <a:endParaRPr lang="en-US" dirty="0">
              <a:effectLst>
                <a:innerShdw blurRad="63500" dist="50800">
                  <a:prstClr val="black">
                    <a:alpha val="50000"/>
                  </a:prst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0025427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F0AAB5-6F1E-4103-850D-6E7DA4D8E2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057400"/>
            <a:ext cx="7907867" cy="4038600"/>
          </a:xfrm>
        </p:spPr>
        <p:txBody>
          <a:bodyPr>
            <a:normAutofit/>
          </a:bodyPr>
          <a:lstStyle/>
          <a:p>
            <a:pPr marL="525780" indent="-347472">
              <a:buSzPct val="100000"/>
              <a:buFont typeface="+mj-lt"/>
              <a:buAutoNum type="arabicPeriod"/>
            </a:pPr>
            <a:r>
              <a:rPr lang="en-US" sz="2800" dirty="0" smtClean="0">
                <a:solidFill>
                  <a:schemeClr val="tx1"/>
                </a:solidFill>
              </a:rPr>
              <a:t>Each </a:t>
            </a:r>
            <a:r>
              <a:rPr lang="en-US" sz="2800" dirty="0">
                <a:solidFill>
                  <a:schemeClr val="tx1"/>
                </a:solidFill>
              </a:rPr>
              <a:t>group will be assigned a scenario</a:t>
            </a:r>
          </a:p>
          <a:p>
            <a:pPr marL="525780" indent="-347472">
              <a:buSzPct val="100000"/>
              <a:buFont typeface="+mj-lt"/>
              <a:buAutoNum type="arabicPeriod"/>
            </a:pPr>
            <a:r>
              <a:rPr lang="en-US" sz="2800" dirty="0">
                <a:solidFill>
                  <a:schemeClr val="tx1"/>
                </a:solidFill>
              </a:rPr>
              <a:t>Design skit to show solution</a:t>
            </a:r>
          </a:p>
          <a:p>
            <a:endParaRPr lang="en-US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3437" y="3124200"/>
            <a:ext cx="4029075" cy="2686050"/>
          </a:xfrm>
          <a:prstGeom prst="rect">
            <a:avLst/>
          </a:prstGeom>
        </p:spPr>
      </p:pic>
      <p:sp>
        <p:nvSpPr>
          <p:cNvPr id="6" name="Title 2"/>
          <p:cNvSpPr txBox="1">
            <a:spLocks/>
          </p:cNvSpPr>
          <p:nvPr/>
        </p:nvSpPr>
        <p:spPr>
          <a:xfrm>
            <a:off x="681037" y="628650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Label Reading Role Play Activity</a:t>
            </a:r>
            <a:endParaRPr lang="en-US" dirty="0">
              <a:effectLst>
                <a:innerShdw blurRad="63500" dist="50800">
                  <a:prstClr val="black">
                    <a:alpha val="50000"/>
                  </a:prst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0080787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/>
          <p:cNvSpPr txBox="1">
            <a:spLocks/>
          </p:cNvSpPr>
          <p:nvPr/>
        </p:nvSpPr>
        <p:spPr>
          <a:xfrm>
            <a:off x="838200" y="1905000"/>
            <a:ext cx="76200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95288" indent="-347472">
              <a:buClr>
                <a:srgbClr val="9BC97B"/>
              </a:buClr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Eight major food allergens in the ingredient statement on the food label</a:t>
            </a:r>
          </a:p>
          <a:p>
            <a:pPr marL="395288" indent="-347472">
              <a:buNone/>
            </a:pPr>
            <a:endParaRPr lang="en-US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95288" indent="-347472">
              <a:buClr>
                <a:srgbClr val="9BC97B"/>
              </a:buClr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Allergens not among the eight major, in bulk, and in USDA Foods</a:t>
            </a:r>
          </a:p>
          <a:p>
            <a:pPr marL="395288" indent="-347472">
              <a:buNone/>
            </a:pPr>
            <a:endParaRPr lang="en-US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95288" indent="-347472">
              <a:buClr>
                <a:srgbClr val="9BC97B"/>
              </a:buClr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Procedures for reading ingredient statements</a:t>
            </a:r>
          </a:p>
          <a:p>
            <a:pPr marL="6858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5" name="Title 2"/>
          <p:cNvSpPr txBox="1">
            <a:spLocks/>
          </p:cNvSpPr>
          <p:nvPr/>
        </p:nvSpPr>
        <p:spPr>
          <a:xfrm>
            <a:off x="685800" y="457200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Lesson 2 Review</a:t>
            </a:r>
            <a:endParaRPr lang="en-US" dirty="0">
              <a:effectLst>
                <a:innerShdw blurRad="63500" dist="50800">
                  <a:prstClr val="black">
                    <a:alpha val="50000"/>
                  </a:prst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7407004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4294967295"/>
          </p:nvPr>
        </p:nvSpPr>
        <p:spPr>
          <a:xfrm>
            <a:off x="609600" y="2133600"/>
            <a:ext cx="7886700" cy="4351338"/>
          </a:xfrm>
        </p:spPr>
        <p:txBody>
          <a:bodyPr>
            <a:normAutofit/>
          </a:bodyPr>
          <a:lstStyle/>
          <a:p>
            <a:pPr indent="-342900">
              <a:spcBef>
                <a:spcPts val="0"/>
              </a:spcBef>
            </a:pPr>
            <a:r>
              <a:rPr lang="en-US" sz="2800" dirty="0" smtClean="0">
                <a:solidFill>
                  <a:schemeClr val="tx1"/>
                </a:solidFill>
              </a:rPr>
              <a:t>Cross-contact definition</a:t>
            </a:r>
          </a:p>
          <a:p>
            <a:pPr indent="-342900">
              <a:spcBef>
                <a:spcPts val="0"/>
              </a:spcBef>
              <a:buNone/>
            </a:pPr>
            <a:endParaRPr lang="en-US" dirty="0" smtClean="0">
              <a:solidFill>
                <a:schemeClr val="tx1"/>
              </a:solidFill>
            </a:endParaRPr>
          </a:p>
          <a:p>
            <a:pPr indent="-342900">
              <a:spcBef>
                <a:spcPts val="0"/>
              </a:spcBef>
            </a:pPr>
            <a:r>
              <a:rPr lang="en-US" sz="2800" dirty="0" smtClean="0">
                <a:solidFill>
                  <a:schemeClr val="tx1"/>
                </a:solidFill>
              </a:rPr>
              <a:t>Ways cross-contact occurs</a:t>
            </a:r>
          </a:p>
          <a:p>
            <a:pPr indent="-342900">
              <a:spcBef>
                <a:spcPts val="0"/>
              </a:spcBef>
              <a:buNone/>
            </a:pPr>
            <a:endParaRPr lang="en-US" sz="2000" dirty="0" smtClean="0">
              <a:solidFill>
                <a:schemeClr val="tx1"/>
              </a:solidFill>
            </a:endParaRPr>
          </a:p>
          <a:p>
            <a:pPr indent="-342900">
              <a:spcBef>
                <a:spcPts val="0"/>
              </a:spcBef>
            </a:pPr>
            <a:r>
              <a:rPr lang="en-US" sz="2800" dirty="0" smtClean="0">
                <a:solidFill>
                  <a:schemeClr val="tx1"/>
                </a:solidFill>
              </a:rPr>
              <a:t>Strategies to </a:t>
            </a:r>
            <a:r>
              <a:rPr lang="en-US" sz="2800" smtClean="0">
                <a:solidFill>
                  <a:schemeClr val="tx1"/>
                </a:solidFill>
              </a:rPr>
              <a:t>avoid cross-contact</a:t>
            </a:r>
            <a:endParaRPr lang="en-US" sz="2800" dirty="0" smtClean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  <a:spcAft>
                <a:spcPts val="1800"/>
              </a:spcAft>
            </a:pPr>
            <a:endParaRPr lang="en-US" sz="2800" dirty="0" smtClean="0"/>
          </a:p>
          <a:p>
            <a:endParaRPr lang="en-US" sz="2800" dirty="0"/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609600" y="609600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800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Lesson 3: Avoiding Cross-Contact</a:t>
            </a:r>
            <a:endParaRPr lang="en-US" sz="3800" dirty="0">
              <a:effectLst>
                <a:innerShdw blurRad="63500" dist="50800">
                  <a:prstClr val="black">
                    <a:alpha val="50000"/>
                  </a:prst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4760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762500" y="2681757"/>
            <a:ext cx="3352800" cy="3505200"/>
          </a:xfrm>
        </p:spPr>
        <p:txBody>
          <a:bodyPr>
            <a:normAutofit lnSpcReduction="10000"/>
          </a:bodyPr>
          <a:lstStyle/>
          <a:p>
            <a:pPr indent="-347472">
              <a:spcBef>
                <a:spcPts val="500"/>
              </a:spcBef>
            </a:pPr>
            <a:r>
              <a:rPr lang="en-US" sz="2400" dirty="0">
                <a:solidFill>
                  <a:schemeClr val="tx1"/>
                </a:solidFill>
              </a:rPr>
              <a:t>Microorganisms from different sources contaminate other foods</a:t>
            </a:r>
          </a:p>
          <a:p>
            <a:pPr marL="0" indent="-347472">
              <a:spcBef>
                <a:spcPts val="500"/>
              </a:spcBef>
              <a:buNone/>
            </a:pPr>
            <a:endParaRPr lang="en-US" sz="2400" dirty="0">
              <a:solidFill>
                <a:schemeClr val="tx1"/>
              </a:solidFill>
            </a:endParaRPr>
          </a:p>
          <a:p>
            <a:pPr marL="0" indent="-347472">
              <a:spcBef>
                <a:spcPts val="500"/>
              </a:spcBef>
              <a:buNone/>
            </a:pPr>
            <a:endParaRPr lang="en-US" dirty="0">
              <a:solidFill>
                <a:schemeClr val="tx1"/>
              </a:solidFill>
            </a:endParaRPr>
          </a:p>
          <a:p>
            <a:pPr indent="-347472">
              <a:spcBef>
                <a:spcPts val="500"/>
              </a:spcBef>
            </a:pPr>
            <a:r>
              <a:rPr lang="en-US" sz="2400" dirty="0">
                <a:solidFill>
                  <a:schemeClr val="tx1"/>
                </a:solidFill>
              </a:rPr>
              <a:t>Cooking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u="sng" dirty="0">
                <a:solidFill>
                  <a:schemeClr val="tx1"/>
                </a:solidFill>
              </a:rPr>
              <a:t>does </a:t>
            </a:r>
            <a:r>
              <a:rPr lang="en-US" sz="2400" dirty="0">
                <a:solidFill>
                  <a:schemeClr val="tx1"/>
                </a:solidFill>
              </a:rPr>
              <a:t>reduce or eliminate microorganisms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4294967295"/>
          </p:nvPr>
        </p:nvSpPr>
        <p:spPr>
          <a:xfrm>
            <a:off x="1027148" y="1897856"/>
            <a:ext cx="2870994" cy="783901"/>
          </a:xfrm>
        </p:spPr>
        <p:txBody>
          <a:bodyPr anchor="ctr">
            <a:noAutofit/>
          </a:bodyPr>
          <a:lstStyle/>
          <a:p>
            <a:pPr marL="68580" indent="0" algn="ctr">
              <a:buNone/>
            </a:pPr>
            <a:r>
              <a:rPr lang="en-US" sz="2800" b="1" dirty="0" smtClean="0">
                <a:solidFill>
                  <a:srgbClr val="9BC97B"/>
                </a:solidFill>
              </a:rPr>
              <a:t>Cross-Contact</a:t>
            </a:r>
            <a:endParaRPr lang="en-US" sz="2800" dirty="0">
              <a:solidFill>
                <a:srgbClr val="9BC97B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4294967295"/>
          </p:nvPr>
        </p:nvSpPr>
        <p:spPr>
          <a:xfrm>
            <a:off x="4495800" y="2041995"/>
            <a:ext cx="3886200" cy="639762"/>
          </a:xfrm>
        </p:spPr>
        <p:txBody>
          <a:bodyPr>
            <a:noAutofit/>
          </a:bodyPr>
          <a:lstStyle/>
          <a:p>
            <a:pPr marL="68580" indent="0" algn="ctr">
              <a:buNone/>
            </a:pPr>
            <a:r>
              <a:rPr lang="en-US" sz="2800" b="1" dirty="0" smtClean="0">
                <a:solidFill>
                  <a:srgbClr val="9BC97B"/>
                </a:solidFill>
              </a:rPr>
              <a:t>Cross-Contamination</a:t>
            </a:r>
            <a:endParaRPr lang="en-US" sz="2800" b="1" dirty="0">
              <a:solidFill>
                <a:srgbClr val="9BC97B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4294967295"/>
          </p:nvPr>
        </p:nvSpPr>
        <p:spPr>
          <a:xfrm>
            <a:off x="864826" y="2602869"/>
            <a:ext cx="3195638" cy="3662976"/>
          </a:xfrm>
        </p:spPr>
        <p:txBody>
          <a:bodyPr>
            <a:normAutofit/>
          </a:bodyPr>
          <a:lstStyle/>
          <a:p>
            <a:pPr indent="-347472">
              <a:spcBef>
                <a:spcPts val="500"/>
              </a:spcBef>
            </a:pPr>
            <a:r>
              <a:rPr lang="en-US" sz="2400" dirty="0">
                <a:solidFill>
                  <a:schemeClr val="tx1"/>
                </a:solidFill>
              </a:rPr>
              <a:t>Allergen transferred to a food or surface that does not contain the allergen </a:t>
            </a:r>
          </a:p>
          <a:p>
            <a:pPr marL="0" indent="-347472">
              <a:spcBef>
                <a:spcPts val="500"/>
              </a:spcBef>
              <a:buNone/>
            </a:pPr>
            <a:endParaRPr lang="en-US" sz="2400" dirty="0">
              <a:solidFill>
                <a:schemeClr val="tx1"/>
              </a:solidFill>
            </a:endParaRPr>
          </a:p>
          <a:p>
            <a:pPr indent="-347472">
              <a:spcBef>
                <a:spcPts val="500"/>
              </a:spcBef>
            </a:pPr>
            <a:r>
              <a:rPr lang="en-US" sz="2400" dirty="0">
                <a:solidFill>
                  <a:schemeClr val="tx1"/>
                </a:solidFill>
              </a:rPr>
              <a:t>Cooking </a:t>
            </a:r>
            <a:r>
              <a:rPr lang="en-US" sz="2400" b="1" u="sng" dirty="0">
                <a:solidFill>
                  <a:schemeClr val="tx1"/>
                </a:solidFill>
              </a:rPr>
              <a:t>does not </a:t>
            </a:r>
            <a:r>
              <a:rPr lang="en-US" sz="2400" dirty="0">
                <a:solidFill>
                  <a:schemeClr val="tx1"/>
                </a:solidFill>
              </a:rPr>
              <a:t>reduce or eliminate allergen </a:t>
            </a:r>
          </a:p>
        </p:txBody>
      </p:sp>
      <p:sp>
        <p:nvSpPr>
          <p:cNvPr id="7" name="Title 2"/>
          <p:cNvSpPr txBox="1">
            <a:spLocks/>
          </p:cNvSpPr>
          <p:nvPr/>
        </p:nvSpPr>
        <p:spPr>
          <a:xfrm>
            <a:off x="533400" y="531872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Cross-Contact versus </a:t>
            </a:r>
          </a:p>
          <a:p>
            <a:r>
              <a:rPr lang="en-US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Cross-Contamination</a:t>
            </a:r>
            <a:endParaRPr lang="en-US" dirty="0">
              <a:effectLst>
                <a:innerShdw blurRad="63500" dist="50800">
                  <a:prstClr val="black">
                    <a:alpha val="50000"/>
                  </a:prst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78816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26533" y="1905000"/>
            <a:ext cx="5240867" cy="4572000"/>
          </a:xfrm>
        </p:spPr>
        <p:txBody>
          <a:bodyPr>
            <a:normAutofit/>
          </a:bodyPr>
          <a:lstStyle/>
          <a:p>
            <a:pPr indent="-285750">
              <a:spcBef>
                <a:spcPts val="600"/>
              </a:spcBef>
              <a:spcAft>
                <a:spcPts val="600"/>
              </a:spcAft>
            </a:pPr>
            <a:r>
              <a:rPr lang="en-US" dirty="0">
                <a:solidFill>
                  <a:schemeClr val="tx1"/>
                </a:solidFill>
              </a:rPr>
              <a:t>Food handling and preparation</a:t>
            </a:r>
          </a:p>
          <a:p>
            <a:pPr indent="-285750">
              <a:spcBef>
                <a:spcPts val="600"/>
              </a:spcBef>
              <a:spcAft>
                <a:spcPts val="600"/>
              </a:spcAft>
            </a:pPr>
            <a:r>
              <a:rPr lang="en-US" dirty="0">
                <a:solidFill>
                  <a:schemeClr val="tx1"/>
                </a:solidFill>
              </a:rPr>
              <a:t>Insufficient handwashing </a:t>
            </a:r>
          </a:p>
          <a:p>
            <a:pPr indent="-285750">
              <a:spcBef>
                <a:spcPts val="600"/>
              </a:spcBef>
              <a:spcAft>
                <a:spcPts val="600"/>
              </a:spcAft>
            </a:pPr>
            <a:r>
              <a:rPr lang="en-US" dirty="0">
                <a:solidFill>
                  <a:schemeClr val="tx1"/>
                </a:solidFill>
              </a:rPr>
              <a:t>Insufficient cleaning </a:t>
            </a:r>
          </a:p>
          <a:p>
            <a:pPr indent="-285750">
              <a:spcBef>
                <a:spcPts val="600"/>
              </a:spcBef>
              <a:spcAft>
                <a:spcPts val="600"/>
              </a:spcAft>
            </a:pPr>
            <a:r>
              <a:rPr lang="en-US" dirty="0">
                <a:solidFill>
                  <a:schemeClr val="tx1"/>
                </a:solidFill>
              </a:rPr>
              <a:t>Shared equipment, utensils, cutting boards, counters</a:t>
            </a:r>
          </a:p>
          <a:p>
            <a:pPr indent="-285750">
              <a:spcBef>
                <a:spcPts val="600"/>
              </a:spcBef>
              <a:spcAft>
                <a:spcPts val="600"/>
              </a:spcAft>
            </a:pPr>
            <a:r>
              <a:rPr lang="en-US" dirty="0">
                <a:solidFill>
                  <a:schemeClr val="tx1"/>
                </a:solidFill>
              </a:rPr>
              <a:t>Splatter or steam from cooking </a:t>
            </a:r>
          </a:p>
          <a:p>
            <a:pPr indent="-285750">
              <a:spcBef>
                <a:spcPts val="600"/>
              </a:spcBef>
              <a:spcAft>
                <a:spcPts val="600"/>
              </a:spcAft>
            </a:pPr>
            <a:r>
              <a:rPr lang="en-US" dirty="0">
                <a:solidFill>
                  <a:schemeClr val="tx1"/>
                </a:solidFill>
              </a:rPr>
              <a:t>Salad bars, buffets, serving stations</a:t>
            </a:r>
          </a:p>
        </p:txBody>
      </p:sp>
      <p:sp>
        <p:nvSpPr>
          <p:cNvPr id="6" name="Title 2"/>
          <p:cNvSpPr txBox="1">
            <a:spLocks/>
          </p:cNvSpPr>
          <p:nvPr/>
        </p:nvSpPr>
        <p:spPr>
          <a:xfrm>
            <a:off x="648304" y="602673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Potential Sources of Cross- Contact</a:t>
            </a:r>
            <a:endParaRPr lang="en-US" dirty="0">
              <a:effectLst>
                <a:innerShdw blurRad="63500" dist="50800">
                  <a:prstClr val="black">
                    <a:alpha val="50000"/>
                  </a:prstClr>
                </a:innerShdw>
              </a:effectLst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600" y="1905000"/>
            <a:ext cx="2819400" cy="375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781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1645227"/>
            <a:ext cx="5486400" cy="41179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itle 2"/>
          <p:cNvSpPr txBox="1">
            <a:spLocks/>
          </p:cNvSpPr>
          <p:nvPr/>
        </p:nvSpPr>
        <p:spPr>
          <a:xfrm>
            <a:off x="609600" y="511133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Where are the Allergens? </a:t>
            </a:r>
          </a:p>
          <a:p>
            <a:r>
              <a:rPr lang="en-US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Activity</a:t>
            </a:r>
            <a:endParaRPr lang="en-US" dirty="0">
              <a:effectLst>
                <a:innerShdw blurRad="63500" dist="50800">
                  <a:prstClr val="black">
                    <a:alpha val="50000"/>
                  </a:prst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4182019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838200" y="1752600"/>
            <a:ext cx="7907867" cy="4038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700" b="1" dirty="0">
                <a:solidFill>
                  <a:srgbClr val="FF0000"/>
                </a:solidFill>
              </a:rPr>
              <a:t>Cleaning</a:t>
            </a:r>
            <a:r>
              <a:rPr lang="en-US" sz="2700" b="1" dirty="0"/>
              <a:t> </a:t>
            </a:r>
            <a:r>
              <a:rPr lang="en-US" sz="2700" b="1" dirty="0">
                <a:solidFill>
                  <a:schemeClr val="tx1"/>
                </a:solidFill>
              </a:rPr>
              <a:t>with soap, warm water, and friction</a:t>
            </a:r>
          </a:p>
          <a:p>
            <a:pPr marL="0" indent="0" algn="ctr">
              <a:buNone/>
            </a:pPr>
            <a:r>
              <a:rPr lang="en-US" sz="2700" b="1" u="sng" dirty="0">
                <a:solidFill>
                  <a:srgbClr val="FF0000"/>
                </a:solidFill>
              </a:rPr>
              <a:t>WILL</a:t>
            </a:r>
            <a:r>
              <a:rPr lang="en-US" sz="2700" b="1" dirty="0"/>
              <a:t> </a:t>
            </a:r>
            <a:r>
              <a:rPr lang="en-US" sz="2700" b="1" dirty="0">
                <a:solidFill>
                  <a:schemeClr val="tx1"/>
                </a:solidFill>
              </a:rPr>
              <a:t>REMOVE ALLERGEN RESIDUE</a:t>
            </a:r>
          </a:p>
          <a:p>
            <a:pPr algn="ctr"/>
            <a:endParaRPr lang="en-US" sz="2500" b="1" dirty="0"/>
          </a:p>
          <a:p>
            <a:pPr algn="ctr"/>
            <a:endParaRPr lang="en-US" sz="2500" b="1" dirty="0"/>
          </a:p>
          <a:p>
            <a:pPr algn="ctr"/>
            <a:endParaRPr lang="en-US" sz="2500" b="1" dirty="0"/>
          </a:p>
          <a:p>
            <a:pPr marL="0" indent="0" algn="ctr">
              <a:buNone/>
            </a:pPr>
            <a:endParaRPr lang="en-US" sz="2500" b="1" dirty="0"/>
          </a:p>
          <a:p>
            <a:pPr marL="0" indent="0" algn="ctr">
              <a:buNone/>
            </a:pPr>
            <a:r>
              <a:rPr lang="en-US" sz="2700" b="1" dirty="0">
                <a:solidFill>
                  <a:srgbClr val="FF0000"/>
                </a:solidFill>
              </a:rPr>
              <a:t>Sanitizing</a:t>
            </a:r>
            <a:r>
              <a:rPr lang="en-US" sz="2700" b="1" dirty="0"/>
              <a:t> </a:t>
            </a:r>
            <a:r>
              <a:rPr lang="en-US" sz="2700" b="1" dirty="0">
                <a:solidFill>
                  <a:schemeClr val="tx1"/>
                </a:solidFill>
              </a:rPr>
              <a:t>to reduce microorganisms</a:t>
            </a:r>
          </a:p>
          <a:p>
            <a:pPr marL="0" indent="0" algn="ctr">
              <a:buNone/>
            </a:pPr>
            <a:r>
              <a:rPr lang="en-US" sz="2700" b="1" u="sng" dirty="0">
                <a:solidFill>
                  <a:srgbClr val="FF0000"/>
                </a:solidFill>
              </a:rPr>
              <a:t>WILL NOT</a:t>
            </a:r>
            <a:r>
              <a:rPr lang="en-US" sz="2700" b="1" dirty="0">
                <a:solidFill>
                  <a:srgbClr val="FF0000"/>
                </a:solidFill>
              </a:rPr>
              <a:t> </a:t>
            </a:r>
            <a:r>
              <a:rPr lang="en-US" sz="2700" b="1" dirty="0">
                <a:solidFill>
                  <a:schemeClr val="tx1"/>
                </a:solidFill>
              </a:rPr>
              <a:t>REMOVE ALLERGEN RESIDUE</a:t>
            </a:r>
          </a:p>
        </p:txBody>
      </p:sp>
      <p:pic>
        <p:nvPicPr>
          <p:cNvPr id="11" name="Picture 10" descr="C:\Users\Jamie-HSF\Desktop\Pending Projects\NFSMI-VIDEO Script\photos\Norovirus_211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981200" y="2776818"/>
            <a:ext cx="2286000" cy="17921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9" descr="C:\Users\Jamie-HSF\Desktop\Pending Projects\NFSMI-VIDEO Script\photos\Norovirus_203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029200" y="2776817"/>
            <a:ext cx="2286000" cy="17951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itle 2"/>
          <p:cNvSpPr txBox="1">
            <a:spLocks/>
          </p:cNvSpPr>
          <p:nvPr/>
        </p:nvSpPr>
        <p:spPr>
          <a:xfrm>
            <a:off x="609600" y="399702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Cleaning and Sanitizing</a:t>
            </a:r>
            <a:endParaRPr lang="en-US" dirty="0">
              <a:effectLst>
                <a:innerShdw blurRad="63500" dist="50800">
                  <a:prstClr val="black">
                    <a:alpha val="50000"/>
                  </a:prst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0411899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599" y="4114800"/>
            <a:ext cx="3183467" cy="2388031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533400" y="1524000"/>
            <a:ext cx="7907867" cy="4038600"/>
          </a:xfrm>
        </p:spPr>
        <p:txBody>
          <a:bodyPr>
            <a:noAutofit/>
          </a:bodyPr>
          <a:lstStyle/>
          <a:p>
            <a:pPr indent="-347472">
              <a:spcBef>
                <a:spcPts val="600"/>
              </a:spcBef>
              <a:spcAft>
                <a:spcPts val="600"/>
              </a:spcAft>
            </a:pPr>
            <a:r>
              <a:rPr lang="en-US" dirty="0">
                <a:solidFill>
                  <a:schemeClr val="tx1"/>
                </a:solidFill>
              </a:rPr>
              <a:t>Color coding utensils, equipment, etc.</a:t>
            </a:r>
          </a:p>
          <a:p>
            <a:pPr indent="-347472">
              <a:spcBef>
                <a:spcPts val="600"/>
              </a:spcBef>
              <a:spcAft>
                <a:spcPts val="600"/>
              </a:spcAft>
            </a:pPr>
            <a:r>
              <a:rPr lang="en-US" dirty="0">
                <a:solidFill>
                  <a:schemeClr val="tx1"/>
                </a:solidFill>
              </a:rPr>
              <a:t>Isolate ingredients containing allergens</a:t>
            </a:r>
          </a:p>
          <a:p>
            <a:pPr indent="-347472">
              <a:spcBef>
                <a:spcPts val="600"/>
              </a:spcBef>
              <a:spcAft>
                <a:spcPts val="600"/>
              </a:spcAft>
            </a:pPr>
            <a:r>
              <a:rPr lang="en-US" dirty="0">
                <a:solidFill>
                  <a:schemeClr val="tx1"/>
                </a:solidFill>
              </a:rPr>
              <a:t>Individual prep of menu items without allergens</a:t>
            </a:r>
          </a:p>
          <a:p>
            <a:pPr indent="-347472">
              <a:spcBef>
                <a:spcPts val="600"/>
              </a:spcBef>
              <a:spcAft>
                <a:spcPts val="600"/>
              </a:spcAft>
            </a:pPr>
            <a:r>
              <a:rPr lang="en-US" dirty="0">
                <a:solidFill>
                  <a:schemeClr val="tx1"/>
                </a:solidFill>
              </a:rPr>
              <a:t>Sticker or color code wrapped food </a:t>
            </a:r>
          </a:p>
          <a:p>
            <a:pPr indent="-347472">
              <a:spcBef>
                <a:spcPts val="600"/>
              </a:spcBef>
              <a:spcAft>
                <a:spcPts val="600"/>
              </a:spcAft>
            </a:pPr>
            <a:r>
              <a:rPr lang="en-US" dirty="0">
                <a:solidFill>
                  <a:schemeClr val="tx1"/>
                </a:solidFill>
              </a:rPr>
              <a:t>Follow SOPs for handwashing, cleaning, and sanitizing</a:t>
            </a:r>
          </a:p>
        </p:txBody>
      </p:sp>
      <p:sp>
        <p:nvSpPr>
          <p:cNvPr id="5" name="Title 2"/>
          <p:cNvSpPr txBox="1">
            <a:spLocks/>
          </p:cNvSpPr>
          <p:nvPr/>
        </p:nvSpPr>
        <p:spPr>
          <a:xfrm>
            <a:off x="609600" y="304800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Preventing Cross-Contact</a:t>
            </a:r>
            <a:endParaRPr lang="en-US" dirty="0">
              <a:effectLst>
                <a:innerShdw blurRad="63500" dist="50800">
                  <a:prstClr val="black">
                    <a:alpha val="50000"/>
                  </a:prst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27925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8F85A3F-FDB0-4923-906B-564242184C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6533" y="1905000"/>
            <a:ext cx="7907867" cy="4038600"/>
          </a:xfrm>
        </p:spPr>
        <p:txBody>
          <a:bodyPr>
            <a:normAutofit/>
          </a:bodyPr>
          <a:lstStyle/>
          <a:p>
            <a:pPr indent="-347472">
              <a:spcBef>
                <a:spcPts val="600"/>
              </a:spcBef>
              <a:spcAft>
                <a:spcPts val="600"/>
              </a:spcAft>
            </a:pPr>
            <a:r>
              <a:rPr lang="en-US" sz="2800" dirty="0">
                <a:solidFill>
                  <a:schemeClr val="tx1"/>
                </a:solidFill>
              </a:rPr>
              <a:t>HACCP: Control/prevent/minimize food safety hazards that may cause illness or injury</a:t>
            </a:r>
          </a:p>
          <a:p>
            <a:pPr indent="-347472">
              <a:spcBef>
                <a:spcPts val="600"/>
              </a:spcBef>
              <a:spcAft>
                <a:spcPts val="600"/>
              </a:spcAft>
            </a:pPr>
            <a:r>
              <a:rPr lang="en-US" sz="2800" dirty="0">
                <a:solidFill>
                  <a:schemeClr val="tx1"/>
                </a:solidFill>
              </a:rPr>
              <a:t>SOP: Step-by-step instructions for following your school’s food safety practices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0" t="18752" r="10001" b="10003"/>
          <a:stretch/>
        </p:blipFill>
        <p:spPr>
          <a:xfrm>
            <a:off x="2514600" y="3940968"/>
            <a:ext cx="4142874" cy="2459832"/>
          </a:xfrm>
          <a:prstGeom prst="rect">
            <a:avLst/>
          </a:prstGeom>
        </p:spPr>
      </p:pic>
      <p:sp>
        <p:nvSpPr>
          <p:cNvPr id="5" name="Title 2"/>
          <p:cNvSpPr txBox="1">
            <a:spLocks/>
          </p:cNvSpPr>
          <p:nvPr/>
        </p:nvSpPr>
        <p:spPr>
          <a:xfrm>
            <a:off x="626533" y="609600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HACCP-Based Food Safety</a:t>
            </a:r>
          </a:p>
          <a:p>
            <a:r>
              <a:rPr lang="en-US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Plan</a:t>
            </a:r>
            <a:endParaRPr lang="en-US" dirty="0">
              <a:effectLst>
                <a:innerShdw blurRad="63500" dist="50800">
                  <a:prstClr val="black">
                    <a:alpha val="50000"/>
                  </a:prst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43762451"/>
      </p:ext>
    </p:extLst>
  </p:cSld>
  <p:clrMapOvr>
    <a:masterClrMapping/>
  </p:clrMapOvr>
  <p:transition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idx="4294967295"/>
          </p:nvPr>
        </p:nvSpPr>
        <p:spPr>
          <a:xfrm>
            <a:off x="609600" y="2125662"/>
            <a:ext cx="7886700" cy="4351338"/>
          </a:xfrm>
        </p:spPr>
        <p:txBody>
          <a:bodyPr>
            <a:normAutofit/>
          </a:bodyPr>
          <a:lstStyle/>
          <a:p>
            <a:pPr marL="514350" indent="-347472">
              <a:buSzPct val="100000"/>
              <a:buFont typeface="+mj-lt"/>
              <a:buAutoNum type="arabicPeriod"/>
            </a:pPr>
            <a:r>
              <a:rPr lang="en-US" sz="2800" dirty="0">
                <a:solidFill>
                  <a:schemeClr val="tx1"/>
                </a:solidFill>
              </a:rPr>
              <a:t>Find Avoiding </a:t>
            </a:r>
            <a:r>
              <a:rPr lang="en-US" sz="2800" dirty="0" smtClean="0">
                <a:solidFill>
                  <a:schemeClr val="tx1"/>
                </a:solidFill>
              </a:rPr>
              <a:t>Cross-Contact </a:t>
            </a:r>
            <a:r>
              <a:rPr lang="en-US" sz="2800" dirty="0">
                <a:solidFill>
                  <a:schemeClr val="tx1"/>
                </a:solidFill>
              </a:rPr>
              <a:t>Plan worksheet</a:t>
            </a:r>
          </a:p>
          <a:p>
            <a:pPr marL="514350" indent="-347472">
              <a:buSzPct val="100000"/>
              <a:buFont typeface="+mj-lt"/>
              <a:buAutoNum type="arabicPeriod"/>
            </a:pPr>
            <a:r>
              <a:rPr lang="en-US" sz="2800" dirty="0">
                <a:solidFill>
                  <a:schemeClr val="tx1"/>
                </a:solidFill>
              </a:rPr>
              <a:t>Think about your kitchen</a:t>
            </a:r>
          </a:p>
          <a:p>
            <a:pPr marL="514350" indent="-347472">
              <a:buSzPct val="100000"/>
              <a:buFont typeface="+mj-lt"/>
              <a:buAutoNum type="arabicPeriod"/>
            </a:pPr>
            <a:r>
              <a:rPr lang="en-US" sz="2800" dirty="0">
                <a:solidFill>
                  <a:schemeClr val="tx1"/>
                </a:solidFill>
              </a:rPr>
              <a:t>Write where </a:t>
            </a:r>
            <a:r>
              <a:rPr lang="en-US" sz="2800" dirty="0" smtClean="0">
                <a:solidFill>
                  <a:schemeClr val="tx1"/>
                </a:solidFill>
              </a:rPr>
              <a:t>cross-contact </a:t>
            </a:r>
            <a:r>
              <a:rPr lang="en-US" sz="2800" dirty="0">
                <a:solidFill>
                  <a:schemeClr val="tx1"/>
                </a:solidFill>
              </a:rPr>
              <a:t>could occur during these food processes</a:t>
            </a:r>
          </a:p>
          <a:p>
            <a:pPr marL="514350" indent="-347472">
              <a:buSzPct val="100000"/>
              <a:buFont typeface="+mj-lt"/>
              <a:buAutoNum type="arabicPeriod"/>
            </a:pPr>
            <a:r>
              <a:rPr lang="en-US" sz="2800" dirty="0">
                <a:solidFill>
                  <a:schemeClr val="tx1"/>
                </a:solidFill>
              </a:rPr>
              <a:t>Write procedures your district uses to avoid </a:t>
            </a:r>
            <a:r>
              <a:rPr lang="en-US" sz="2800" dirty="0" smtClean="0">
                <a:solidFill>
                  <a:schemeClr val="tx1"/>
                </a:solidFill>
              </a:rPr>
              <a:t>cross-contact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685800" y="609600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Avoiding Cross-Contact Plan</a:t>
            </a:r>
          </a:p>
          <a:p>
            <a:r>
              <a:rPr lang="en-US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Activity</a:t>
            </a:r>
            <a:endParaRPr lang="en-US" dirty="0">
              <a:effectLst>
                <a:innerShdw blurRad="63500" dist="50800">
                  <a:prstClr val="black">
                    <a:alpha val="50000"/>
                  </a:prst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30581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F0AAB5-6F1E-4103-850D-6E7DA4D8E2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6533" y="2057400"/>
            <a:ext cx="7907867" cy="4038600"/>
          </a:xfrm>
        </p:spPr>
        <p:txBody>
          <a:bodyPr>
            <a:normAutofit/>
          </a:bodyPr>
          <a:lstStyle/>
          <a:p>
            <a:pPr marL="582930" indent="-347472">
              <a:buSzPct val="100000"/>
              <a:buFont typeface="+mj-lt"/>
              <a:buAutoNum type="arabicPeriod"/>
            </a:pPr>
            <a:r>
              <a:rPr lang="en-US" sz="2800" dirty="0" smtClean="0">
                <a:solidFill>
                  <a:schemeClr val="tx1"/>
                </a:solidFill>
              </a:rPr>
              <a:t>Each </a:t>
            </a:r>
            <a:r>
              <a:rPr lang="en-US" sz="2800" dirty="0">
                <a:solidFill>
                  <a:schemeClr val="tx1"/>
                </a:solidFill>
              </a:rPr>
              <a:t>group will be assigned a scenario</a:t>
            </a:r>
          </a:p>
          <a:p>
            <a:pPr marL="582930" indent="-347472">
              <a:buSzPct val="100000"/>
              <a:buFont typeface="+mj-lt"/>
              <a:buAutoNum type="arabicPeriod"/>
            </a:pPr>
            <a:r>
              <a:rPr lang="en-US" sz="2800" dirty="0">
                <a:solidFill>
                  <a:schemeClr val="tx1"/>
                </a:solidFill>
              </a:rPr>
              <a:t>Come up with solution</a:t>
            </a:r>
          </a:p>
          <a:p>
            <a:pPr marL="582930" indent="-347472">
              <a:buSzPct val="100000"/>
              <a:buFont typeface="+mj-lt"/>
              <a:buAutoNum type="arabicPeriod"/>
            </a:pPr>
            <a:r>
              <a:rPr lang="en-US" sz="2800" dirty="0">
                <a:solidFill>
                  <a:schemeClr val="tx1"/>
                </a:solidFill>
              </a:rPr>
              <a:t>Report out</a:t>
            </a:r>
          </a:p>
          <a:p>
            <a:pPr marL="525780" indent="-457200">
              <a:buFont typeface="+mj-lt"/>
              <a:buAutoNum type="arabicPeriod"/>
            </a:pP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3758941"/>
            <a:ext cx="4419600" cy="2495012"/>
          </a:xfrm>
          <a:prstGeom prst="rect">
            <a:avLst/>
          </a:prstGeom>
        </p:spPr>
      </p:pic>
      <p:sp>
        <p:nvSpPr>
          <p:cNvPr id="5" name="Title 2"/>
          <p:cNvSpPr txBox="1">
            <a:spLocks/>
          </p:cNvSpPr>
          <p:nvPr/>
        </p:nvSpPr>
        <p:spPr>
          <a:xfrm>
            <a:off x="574964" y="533400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Avoiding Cross-Contact</a:t>
            </a:r>
          </a:p>
          <a:p>
            <a:r>
              <a:rPr lang="en-US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Scenario Activity</a:t>
            </a:r>
            <a:endParaRPr lang="en-US" dirty="0">
              <a:effectLst>
                <a:innerShdw blurRad="63500" dist="50800">
                  <a:prstClr val="black">
                    <a:alpha val="50000"/>
                  </a:prst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27052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4294967295"/>
          </p:nvPr>
        </p:nvSpPr>
        <p:spPr>
          <a:xfrm>
            <a:off x="609600" y="1676400"/>
            <a:ext cx="7886700" cy="4351338"/>
          </a:xfrm>
        </p:spPr>
        <p:txBody>
          <a:bodyPr>
            <a:normAutofit/>
          </a:bodyPr>
          <a:lstStyle/>
          <a:p>
            <a:pPr indent="-342900">
              <a:spcBef>
                <a:spcPts val="0"/>
              </a:spcBef>
            </a:pPr>
            <a:r>
              <a:rPr lang="en-US" sz="2800" dirty="0" smtClean="0">
                <a:solidFill>
                  <a:schemeClr val="tx1"/>
                </a:solidFill>
              </a:rPr>
              <a:t>Cross-contact </a:t>
            </a:r>
            <a:r>
              <a:rPr lang="en-US" sz="2800" dirty="0">
                <a:solidFill>
                  <a:schemeClr val="tx1"/>
                </a:solidFill>
              </a:rPr>
              <a:t>definition</a:t>
            </a:r>
          </a:p>
          <a:p>
            <a:pPr indent="-342900">
              <a:spcBef>
                <a:spcPts val="0"/>
              </a:spcBef>
              <a:buNone/>
            </a:pPr>
            <a:endParaRPr lang="en-US" sz="2800" dirty="0">
              <a:solidFill>
                <a:schemeClr val="tx1"/>
              </a:solidFill>
            </a:endParaRPr>
          </a:p>
          <a:p>
            <a:pPr indent="-342900">
              <a:spcBef>
                <a:spcPts val="0"/>
              </a:spcBef>
            </a:pPr>
            <a:r>
              <a:rPr lang="en-US" sz="2800" dirty="0">
                <a:solidFill>
                  <a:schemeClr val="tx1"/>
                </a:solidFill>
              </a:rPr>
              <a:t>Ways </a:t>
            </a:r>
            <a:r>
              <a:rPr lang="en-US" sz="2800" dirty="0" smtClean="0">
                <a:solidFill>
                  <a:schemeClr val="tx1"/>
                </a:solidFill>
              </a:rPr>
              <a:t>cross-contact </a:t>
            </a:r>
            <a:r>
              <a:rPr lang="en-US" sz="2800" dirty="0">
                <a:solidFill>
                  <a:schemeClr val="tx1"/>
                </a:solidFill>
              </a:rPr>
              <a:t>occurs</a:t>
            </a:r>
          </a:p>
          <a:p>
            <a:pPr indent="-342900">
              <a:spcBef>
                <a:spcPts val="0"/>
              </a:spcBef>
              <a:buNone/>
            </a:pPr>
            <a:endParaRPr lang="en-US" sz="2800" dirty="0">
              <a:solidFill>
                <a:schemeClr val="tx1"/>
              </a:solidFill>
            </a:endParaRPr>
          </a:p>
          <a:p>
            <a:pPr indent="-342900">
              <a:spcBef>
                <a:spcPts val="0"/>
              </a:spcBef>
            </a:pPr>
            <a:r>
              <a:rPr lang="en-US" sz="2800" dirty="0">
                <a:solidFill>
                  <a:schemeClr val="tx1"/>
                </a:solidFill>
              </a:rPr>
              <a:t>Strategies to avoid </a:t>
            </a:r>
            <a:r>
              <a:rPr lang="en-US" sz="2800" dirty="0" smtClean="0">
                <a:solidFill>
                  <a:schemeClr val="tx1"/>
                </a:solidFill>
              </a:rPr>
              <a:t>cross-contact</a:t>
            </a:r>
            <a:endParaRPr lang="en-US" sz="2800" dirty="0">
              <a:solidFill>
                <a:schemeClr val="tx1"/>
              </a:solidFill>
            </a:endParaRPr>
          </a:p>
          <a:p>
            <a:pPr marL="68580" indent="0">
              <a:buNone/>
            </a:pPr>
            <a:endParaRPr lang="en-US" sz="2800" dirty="0"/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685800" y="457200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Lesson 3 Review</a:t>
            </a:r>
            <a:endParaRPr lang="en-US" dirty="0">
              <a:effectLst>
                <a:innerShdw blurRad="63500" dist="50800">
                  <a:prstClr val="black">
                    <a:alpha val="50000"/>
                  </a:prst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92797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4294967295"/>
          </p:nvPr>
        </p:nvSpPr>
        <p:spPr>
          <a:xfrm>
            <a:off x="598714" y="1962376"/>
            <a:ext cx="7886700" cy="4351338"/>
          </a:xfrm>
        </p:spPr>
        <p:txBody>
          <a:bodyPr>
            <a:normAutofit/>
          </a:bodyPr>
          <a:lstStyle/>
          <a:p>
            <a:pPr marL="69850" indent="0">
              <a:lnSpc>
                <a:spcPct val="110000"/>
              </a:lnSpc>
              <a:spcBef>
                <a:spcPts val="0"/>
              </a:spcBef>
              <a:buNone/>
            </a:pPr>
            <a:endParaRPr lang="en-US" sz="1800" dirty="0"/>
          </a:p>
          <a:p>
            <a:pPr marL="461963" indent="-347472">
              <a:lnSpc>
                <a:spcPct val="110000"/>
              </a:lnSpc>
              <a:spcBef>
                <a:spcPts val="0"/>
              </a:spcBef>
            </a:pPr>
            <a:r>
              <a:rPr lang="en-US" sz="2800" dirty="0">
                <a:solidFill>
                  <a:schemeClr val="tx1"/>
                </a:solidFill>
              </a:rPr>
              <a:t>Supporting children with food allergies</a:t>
            </a:r>
            <a:endParaRPr lang="en-US" sz="1800" dirty="0">
              <a:solidFill>
                <a:schemeClr val="tx1"/>
              </a:solidFill>
            </a:endParaRPr>
          </a:p>
          <a:p>
            <a:pPr marL="69850" indent="-347472">
              <a:lnSpc>
                <a:spcPct val="110000"/>
              </a:lnSpc>
              <a:spcBef>
                <a:spcPts val="0"/>
              </a:spcBef>
              <a:buNone/>
            </a:pPr>
            <a:endParaRPr lang="en-US" sz="1800" dirty="0">
              <a:solidFill>
                <a:schemeClr val="tx1"/>
              </a:solidFill>
            </a:endParaRPr>
          </a:p>
          <a:p>
            <a:pPr marL="461963" indent="-347472">
              <a:lnSpc>
                <a:spcPct val="110000"/>
              </a:lnSpc>
              <a:spcBef>
                <a:spcPts val="0"/>
              </a:spcBef>
            </a:pPr>
            <a:r>
              <a:rPr lang="en-US" sz="2800" dirty="0">
                <a:solidFill>
                  <a:schemeClr val="tx1"/>
                </a:solidFill>
              </a:rPr>
              <a:t>Manage food outside of the cafeteria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2200" dirty="0"/>
          </a:p>
          <a:p>
            <a:pPr>
              <a:spcBef>
                <a:spcPts val="0"/>
              </a:spcBef>
              <a:spcAft>
                <a:spcPts val="1200"/>
              </a:spcAft>
            </a:pPr>
            <a:endParaRPr lang="en-US" dirty="0"/>
          </a:p>
          <a:p>
            <a:endParaRPr lang="en-US" dirty="0"/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598714" y="685800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Lesson 4: Accommodating Children with Food Allergies</a:t>
            </a:r>
            <a:endParaRPr lang="en-US" dirty="0">
              <a:effectLst>
                <a:innerShdw blurRad="63500" dist="50800">
                  <a:prstClr val="black">
                    <a:alpha val="50000"/>
                  </a:prst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5213281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P:\Graphics\Pictures\iStock photo\Consultant_Andrea Cole\iStock-497081257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3810000"/>
            <a:ext cx="2590800" cy="19812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 Placeholder 5"/>
          <p:cNvSpPr>
            <a:spLocks noGrp="1"/>
          </p:cNvSpPr>
          <p:nvPr>
            <p:ph idx="4294967295"/>
          </p:nvPr>
        </p:nvSpPr>
        <p:spPr>
          <a:xfrm>
            <a:off x="578427" y="1905000"/>
            <a:ext cx="7886700" cy="4351338"/>
          </a:xfrm>
        </p:spPr>
        <p:txBody>
          <a:bodyPr>
            <a:normAutofit/>
          </a:bodyPr>
          <a:lstStyle/>
          <a:p>
            <a:pPr marL="461963" indent="-347472">
              <a:spcBef>
                <a:spcPts val="600"/>
              </a:spcBef>
              <a:spcAft>
                <a:spcPts val="600"/>
              </a:spcAft>
            </a:pPr>
            <a:r>
              <a:rPr lang="en-US" sz="2800" dirty="0">
                <a:solidFill>
                  <a:schemeClr val="tx1"/>
                </a:solidFill>
              </a:rPr>
              <a:t>Civil rights and privacy must not be violated</a:t>
            </a:r>
          </a:p>
          <a:p>
            <a:pPr marL="461963" indent="-347472">
              <a:spcBef>
                <a:spcPts val="600"/>
              </a:spcBef>
              <a:spcAft>
                <a:spcPts val="600"/>
              </a:spcAft>
            </a:pPr>
            <a:r>
              <a:rPr lang="en-US" sz="2800" dirty="0">
                <a:solidFill>
                  <a:schemeClr val="tx1"/>
                </a:solidFill>
              </a:rPr>
              <a:t>Prevent a child with food allergies from being singled out</a:t>
            </a:r>
          </a:p>
          <a:p>
            <a:pPr marL="461963" indent="-347472">
              <a:spcBef>
                <a:spcPts val="600"/>
              </a:spcBef>
              <a:spcAft>
                <a:spcPts val="600"/>
              </a:spcAft>
            </a:pPr>
            <a:r>
              <a:rPr lang="en-US" sz="2800" dirty="0">
                <a:solidFill>
                  <a:schemeClr val="tx1"/>
                </a:solidFill>
              </a:rPr>
              <a:t>Be alert to prevent and address bullying from other children and/or adults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sz="2800" dirty="0"/>
          </a:p>
        </p:txBody>
      </p:sp>
      <p:sp>
        <p:nvSpPr>
          <p:cNvPr id="7" name="Title 2"/>
          <p:cNvSpPr txBox="1">
            <a:spLocks/>
          </p:cNvSpPr>
          <p:nvPr/>
        </p:nvSpPr>
        <p:spPr>
          <a:xfrm>
            <a:off x="685800" y="609600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Respect and Protect</a:t>
            </a:r>
          </a:p>
          <a:p>
            <a:r>
              <a:rPr lang="en-US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Children with Food Allergies</a:t>
            </a:r>
            <a:endParaRPr lang="en-US" dirty="0">
              <a:effectLst>
                <a:innerShdw blurRad="63500" dist="50800">
                  <a:prstClr val="black">
                    <a:alpha val="50000"/>
                  </a:prst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4537614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26533" y="1828800"/>
            <a:ext cx="7907867" cy="4038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en-US" sz="2600" dirty="0">
                <a:solidFill>
                  <a:schemeClr val="tx1"/>
                </a:solidFill>
              </a:rPr>
              <a:t>Laws that cover the treatment of those with disabilities</a:t>
            </a:r>
          </a:p>
          <a:p>
            <a:pPr lvl="1" indent="-347472"/>
            <a:r>
              <a:rPr lang="en-US" sz="2400" dirty="0">
                <a:solidFill>
                  <a:schemeClr val="tx1"/>
                </a:solidFill>
              </a:rPr>
              <a:t>Rehabilitation Act of 1973</a:t>
            </a:r>
          </a:p>
          <a:p>
            <a:pPr lvl="1" indent="-347472"/>
            <a:r>
              <a:rPr lang="en-US" sz="2400" dirty="0">
                <a:solidFill>
                  <a:schemeClr val="tx1"/>
                </a:solidFill>
              </a:rPr>
              <a:t>Individuals with Disabilities Education Act (IDEA)</a:t>
            </a:r>
          </a:p>
          <a:p>
            <a:pPr lvl="1" indent="-347472"/>
            <a:r>
              <a:rPr lang="en-US" sz="2400" dirty="0">
                <a:solidFill>
                  <a:schemeClr val="tx1"/>
                </a:solidFill>
              </a:rPr>
              <a:t>Americans with Disabilities Act (ADA)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4343400"/>
            <a:ext cx="3200400" cy="2151669"/>
          </a:xfrm>
          <a:prstGeom prst="rect">
            <a:avLst/>
          </a:prstGeom>
        </p:spPr>
      </p:pic>
      <p:sp>
        <p:nvSpPr>
          <p:cNvPr id="5" name="Title 2"/>
          <p:cNvSpPr txBox="1">
            <a:spLocks/>
          </p:cNvSpPr>
          <p:nvPr/>
        </p:nvSpPr>
        <p:spPr>
          <a:xfrm>
            <a:off x="589917" y="457200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Federal Disability Laws</a:t>
            </a:r>
            <a:endParaRPr lang="en-US" dirty="0">
              <a:effectLst>
                <a:innerShdw blurRad="63500" dist="50800">
                  <a:prstClr val="black">
                    <a:alpha val="50000"/>
                  </a:prst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7356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B8F51B-5A44-46C6-AC04-37B121465B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8580" indent="0">
              <a:buNone/>
            </a:pPr>
            <a:r>
              <a:rPr lang="en-US" sz="2800" dirty="0">
                <a:solidFill>
                  <a:schemeClr val="tx1"/>
                </a:solidFill>
              </a:rPr>
              <a:t>Laws that protect the privacy of children with disabilities</a:t>
            </a:r>
          </a:p>
          <a:p>
            <a:pPr lvl="1" indent="-347472"/>
            <a:r>
              <a:rPr lang="en-US" sz="2600" dirty="0">
                <a:solidFill>
                  <a:schemeClr val="tx1"/>
                </a:solidFill>
              </a:rPr>
              <a:t>Health Insurance Portability and Accountability Act of 1996 (HIPPA)</a:t>
            </a:r>
          </a:p>
          <a:p>
            <a:pPr lvl="1" indent="-347472"/>
            <a:r>
              <a:rPr lang="en-US" sz="2600" dirty="0">
                <a:solidFill>
                  <a:schemeClr val="tx1"/>
                </a:solidFill>
              </a:rPr>
              <a:t>Family Educational Rights and Privacy Act of 1974 (FERPA)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0" y="4325331"/>
            <a:ext cx="3200400" cy="2151669"/>
          </a:xfrm>
          <a:prstGeom prst="rect">
            <a:avLst/>
          </a:prstGeom>
        </p:spPr>
      </p:pic>
      <p:sp>
        <p:nvSpPr>
          <p:cNvPr id="6" name="Title 2"/>
          <p:cNvSpPr txBox="1">
            <a:spLocks/>
          </p:cNvSpPr>
          <p:nvPr/>
        </p:nvSpPr>
        <p:spPr>
          <a:xfrm>
            <a:off x="626533" y="381000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Federal Privacy Laws</a:t>
            </a:r>
            <a:endParaRPr lang="en-US" dirty="0">
              <a:effectLst>
                <a:innerShdw blurRad="63500" dist="50800">
                  <a:prstClr val="black">
                    <a:alpha val="50000"/>
                  </a:prst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48965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461963" indent="-347472">
              <a:spcBef>
                <a:spcPts val="0"/>
              </a:spcBef>
              <a:buSzPct val="100000"/>
              <a:buFont typeface="+mj-lt"/>
              <a:buAutoNum type="arabicPeriod"/>
            </a:pPr>
            <a:r>
              <a:rPr lang="en-US" sz="3200" dirty="0">
                <a:solidFill>
                  <a:schemeClr val="tx1"/>
                </a:solidFill>
                <a:latin typeface="Calibri" panose="020F0502020204030204" pitchFamily="34" charset="0"/>
              </a:rPr>
              <a:t>504 Plan </a:t>
            </a:r>
          </a:p>
          <a:p>
            <a:pPr marL="461963" indent="-347472">
              <a:spcBef>
                <a:spcPts val="0"/>
              </a:spcBef>
              <a:buSzPct val="100000"/>
              <a:buFont typeface="+mj-lt"/>
              <a:buAutoNum type="arabicPeriod"/>
            </a:pPr>
            <a:r>
              <a:rPr lang="en-US" sz="3200" dirty="0">
                <a:solidFill>
                  <a:schemeClr val="tx1"/>
                </a:solidFill>
                <a:latin typeface="Calibri" panose="020F0502020204030204" pitchFamily="34" charset="0"/>
              </a:rPr>
              <a:t>Individualized Education Plan (IEP)</a:t>
            </a:r>
          </a:p>
          <a:p>
            <a:pPr marL="461963" indent="-347472">
              <a:spcBef>
                <a:spcPts val="0"/>
              </a:spcBef>
              <a:buSzPct val="100000"/>
              <a:buFont typeface="+mj-lt"/>
              <a:buAutoNum type="arabicPeriod"/>
            </a:pPr>
            <a:r>
              <a:rPr lang="en-US" sz="3200" dirty="0">
                <a:solidFill>
                  <a:schemeClr val="tx1"/>
                </a:solidFill>
                <a:latin typeface="Calibri" panose="020F0502020204030204" pitchFamily="34" charset="0"/>
              </a:rPr>
              <a:t>Individualized Healthcare Plan (IHP)</a:t>
            </a:r>
          </a:p>
          <a:p>
            <a:pPr marL="68580" indent="0">
              <a:spcBef>
                <a:spcPts val="0"/>
              </a:spcBef>
              <a:buNone/>
            </a:pPr>
            <a:endParaRPr lang="en-US" sz="3200" dirty="0">
              <a:solidFill>
                <a:srgbClr val="FF0000"/>
              </a:solidFill>
              <a:latin typeface="Calibri" panose="020F0502020204030204" pitchFamily="34" charset="0"/>
            </a:endParaRPr>
          </a:p>
          <a:p>
            <a:endParaRPr lang="en-US" sz="3200" dirty="0">
              <a:solidFill>
                <a:srgbClr val="FF0000"/>
              </a:solidFill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3200" dirty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r>
              <a:rPr lang="en-US" sz="3200" dirty="0">
                <a:solidFill>
                  <a:srgbClr val="FF0066"/>
                </a:solidFill>
                <a:latin typeface="Calibri" pitchFamily="34" charset="0"/>
              </a:rPr>
              <a:t> </a:t>
            </a:r>
          </a:p>
          <a:p>
            <a:endParaRPr lang="en-US" sz="32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3429000"/>
            <a:ext cx="4326955" cy="304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itle 2"/>
          <p:cNvSpPr txBox="1">
            <a:spLocks/>
          </p:cNvSpPr>
          <p:nvPr/>
        </p:nvSpPr>
        <p:spPr>
          <a:xfrm>
            <a:off x="638408" y="342900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Written Plans for Food Allergies</a:t>
            </a:r>
            <a:endParaRPr lang="en-US" dirty="0">
              <a:effectLst>
                <a:innerShdw blurRad="63500" dist="50800">
                  <a:prstClr val="black">
                    <a:alpha val="50000"/>
                  </a:prst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6043876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Content Placeholder 3"/>
          <p:cNvSpPr>
            <a:spLocks noGrp="1"/>
          </p:cNvSpPr>
          <p:nvPr>
            <p:ph idx="4294967295"/>
          </p:nvPr>
        </p:nvSpPr>
        <p:spPr>
          <a:xfrm>
            <a:off x="609600" y="2057400"/>
            <a:ext cx="4800600" cy="4351338"/>
          </a:xfrm>
        </p:spPr>
        <p:txBody>
          <a:bodyPr>
            <a:normAutofit/>
          </a:bodyPr>
          <a:lstStyle/>
          <a:p>
            <a:pPr marL="69850" indent="0">
              <a:buNone/>
              <a:defRPr/>
            </a:pPr>
            <a:r>
              <a:rPr lang="en-US" sz="2800" dirty="0">
                <a:solidFill>
                  <a:schemeClr val="tx1"/>
                </a:solidFill>
              </a:rPr>
              <a:t>Be aware of the food </a:t>
            </a:r>
            <a:r>
              <a:rPr lang="en-US" sz="2800" dirty="0" smtClean="0">
                <a:solidFill>
                  <a:schemeClr val="tx1"/>
                </a:solidFill>
              </a:rPr>
              <a:t>allergies </a:t>
            </a:r>
            <a:r>
              <a:rPr lang="en-US" sz="2800" dirty="0">
                <a:solidFill>
                  <a:schemeClr val="tx1"/>
                </a:solidFill>
              </a:rPr>
              <a:t>in your school 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sz="2800" dirty="0">
              <a:solidFill>
                <a:schemeClr val="accent5">
                  <a:lumMod val="50000"/>
                </a:schemeClr>
              </a:solidFill>
            </a:endParaRPr>
          </a:p>
          <a:p>
            <a:pPr eaLnBrk="1" hangingPunct="1">
              <a:buFont typeface="Wingdings" pitchFamily="2" charset="2"/>
              <a:buNone/>
              <a:defRPr/>
            </a:pPr>
            <a:endParaRPr lang="en-US" sz="28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1905000"/>
            <a:ext cx="2895600" cy="3860799"/>
          </a:xfrm>
          <a:prstGeom prst="rect">
            <a:avLst/>
          </a:prstGeom>
        </p:spPr>
      </p:pic>
      <p:sp>
        <p:nvSpPr>
          <p:cNvPr id="5" name="Title 2"/>
          <p:cNvSpPr txBox="1">
            <a:spLocks/>
          </p:cNvSpPr>
          <p:nvPr/>
        </p:nvSpPr>
        <p:spPr>
          <a:xfrm>
            <a:off x="610590" y="533400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Strategies to Accommodate Students with Food Allergies</a:t>
            </a:r>
            <a:endParaRPr lang="en-US" dirty="0">
              <a:effectLst>
                <a:innerShdw blurRad="63500" dist="50800">
                  <a:prstClr val="black">
                    <a:alpha val="50000"/>
                  </a:prst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9059152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578963" y="1752600"/>
            <a:ext cx="7886700" cy="4351338"/>
          </a:xfrm>
        </p:spPr>
        <p:txBody>
          <a:bodyPr>
            <a:normAutofit/>
          </a:bodyPr>
          <a:lstStyle/>
          <a:p>
            <a:pPr marL="395288" indent="-347472" eaLnBrk="1" hangingPunct="1">
              <a:spcBef>
                <a:spcPts val="0"/>
              </a:spcBef>
              <a:defRPr/>
            </a:pPr>
            <a:r>
              <a:rPr lang="en-US" sz="2800" u="sng" dirty="0">
                <a:solidFill>
                  <a:schemeClr val="tx1"/>
                </a:solidFill>
              </a:rPr>
              <a:t>Must</a:t>
            </a:r>
            <a:r>
              <a:rPr lang="en-US" sz="2800" dirty="0">
                <a:solidFill>
                  <a:schemeClr val="tx1"/>
                </a:solidFill>
              </a:rPr>
              <a:t> make substitutions for students whose disability prevents them from consuming the school meal as prepared</a:t>
            </a:r>
          </a:p>
          <a:p>
            <a:pPr marL="395288" indent="-347472" eaLnBrk="1" hangingPunct="1">
              <a:spcBef>
                <a:spcPts val="0"/>
              </a:spcBef>
              <a:defRPr/>
            </a:pPr>
            <a:endParaRPr lang="en-US" sz="2800" dirty="0">
              <a:solidFill>
                <a:schemeClr val="tx1"/>
              </a:solidFill>
            </a:endParaRPr>
          </a:p>
          <a:p>
            <a:pPr marL="395288" indent="-347472" eaLnBrk="1" hangingPunct="1">
              <a:spcBef>
                <a:spcPts val="0"/>
              </a:spcBef>
              <a:defRPr/>
            </a:pPr>
            <a:r>
              <a:rPr lang="en-US" sz="2800" dirty="0">
                <a:solidFill>
                  <a:schemeClr val="tx1"/>
                </a:solidFill>
              </a:rPr>
              <a:t>No extra charge</a:t>
            </a:r>
          </a:p>
          <a:p>
            <a:pPr marL="395288" indent="-347472" eaLnBrk="1" hangingPunct="1">
              <a:spcBef>
                <a:spcPts val="0"/>
              </a:spcBef>
              <a:defRPr/>
            </a:pPr>
            <a:endParaRPr lang="en-US" altLang="en-US" sz="2800" dirty="0">
              <a:solidFill>
                <a:schemeClr val="tx1"/>
              </a:solidFill>
            </a:endParaRPr>
          </a:p>
          <a:p>
            <a:pPr marL="395288" indent="-347472" eaLnBrk="1" hangingPunct="1">
              <a:spcBef>
                <a:spcPts val="0"/>
              </a:spcBef>
              <a:defRPr/>
            </a:pPr>
            <a:r>
              <a:rPr lang="en-US" altLang="en-US" sz="2800" dirty="0">
                <a:solidFill>
                  <a:schemeClr val="tx1"/>
                </a:solidFill>
              </a:rPr>
              <a:t>A disability determination can only be made by a state licensed healthcare professional</a:t>
            </a:r>
            <a:endParaRPr lang="en-US" sz="2800" dirty="0">
              <a:solidFill>
                <a:schemeClr val="tx1"/>
              </a:solidFill>
            </a:endParaRPr>
          </a:p>
          <a:p>
            <a:pPr eaLnBrk="1" hangingPunct="1">
              <a:defRPr/>
            </a:pPr>
            <a:endParaRPr lang="en-US" dirty="0"/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602714" y="381000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School Meal Requirements</a:t>
            </a:r>
            <a:endParaRPr lang="en-US" dirty="0">
              <a:effectLst>
                <a:innerShdw blurRad="63500" dist="50800">
                  <a:prstClr val="black">
                    <a:alpha val="50000"/>
                  </a:prst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4914513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533400" y="1325876"/>
            <a:ext cx="8077200" cy="5079347"/>
            <a:chOff x="304952" y="599018"/>
            <a:chExt cx="8608819" cy="5537622"/>
          </a:xfrm>
        </p:grpSpPr>
        <p:sp>
          <p:nvSpPr>
            <p:cNvPr id="20484" name="Oval 2"/>
            <p:cNvSpPr>
              <a:spLocks noChangeArrowheads="1"/>
            </p:cNvSpPr>
            <p:nvPr/>
          </p:nvSpPr>
          <p:spPr bwMode="auto">
            <a:xfrm>
              <a:off x="6543634" y="663575"/>
              <a:ext cx="2370137" cy="22098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412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rgbClr val="009999"/>
                </a:solidFill>
              </a:endParaRPr>
            </a:p>
          </p:txBody>
        </p:sp>
        <p:sp>
          <p:nvSpPr>
            <p:cNvPr id="20482" name="Oval 2"/>
            <p:cNvSpPr>
              <a:spLocks noChangeArrowheads="1"/>
            </p:cNvSpPr>
            <p:nvPr/>
          </p:nvSpPr>
          <p:spPr bwMode="auto">
            <a:xfrm>
              <a:off x="3567663" y="3926840"/>
              <a:ext cx="2303862" cy="22098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412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rgbClr val="009999"/>
                </a:solidFill>
              </a:endParaRPr>
            </a:p>
          </p:txBody>
        </p:sp>
        <p:sp>
          <p:nvSpPr>
            <p:cNvPr id="20483" name="Oval 2"/>
            <p:cNvSpPr>
              <a:spLocks noChangeArrowheads="1"/>
            </p:cNvSpPr>
            <p:nvPr/>
          </p:nvSpPr>
          <p:spPr bwMode="auto">
            <a:xfrm>
              <a:off x="304952" y="599018"/>
              <a:ext cx="2369344" cy="22098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412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rgbClr val="009999"/>
                </a:solidFill>
              </a:endParaRPr>
            </a:p>
          </p:txBody>
        </p:sp>
        <p:sp>
          <p:nvSpPr>
            <p:cNvPr id="5126" name="Text Box 4"/>
            <p:cNvSpPr txBox="1">
              <a:spLocks noChangeArrowheads="1"/>
            </p:cNvSpPr>
            <p:nvPr/>
          </p:nvSpPr>
          <p:spPr bwMode="auto">
            <a:xfrm>
              <a:off x="2866676" y="2207209"/>
              <a:ext cx="3697287" cy="1555750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fontAlgn="auto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US" sz="4800" b="1" dirty="0">
                  <a:solidFill>
                    <a:srgbClr val="FF0000"/>
                  </a:solidFill>
                  <a:latin typeface="+mj-lt"/>
                </a:rPr>
                <a:t>Child’s Safety</a:t>
              </a:r>
            </a:p>
          </p:txBody>
        </p:sp>
        <p:sp>
          <p:nvSpPr>
            <p:cNvPr id="5127" name="Text Box 5"/>
            <p:cNvSpPr txBox="1">
              <a:spLocks noChangeArrowheads="1"/>
            </p:cNvSpPr>
            <p:nvPr/>
          </p:nvSpPr>
          <p:spPr bwMode="auto">
            <a:xfrm>
              <a:off x="458333" y="1084816"/>
              <a:ext cx="2201862" cy="1308627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fontAlgn="auto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US" sz="2400" dirty="0">
                  <a:latin typeface="+mn-lt"/>
                </a:rPr>
                <a:t>School Nutrition Director</a:t>
              </a:r>
            </a:p>
          </p:txBody>
        </p:sp>
        <p:sp>
          <p:nvSpPr>
            <p:cNvPr id="5128" name="Text Box 6"/>
            <p:cNvSpPr txBox="1">
              <a:spLocks noChangeArrowheads="1"/>
            </p:cNvSpPr>
            <p:nvPr/>
          </p:nvSpPr>
          <p:spPr bwMode="auto">
            <a:xfrm>
              <a:off x="6678041" y="1435329"/>
              <a:ext cx="2154514" cy="833410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fontAlgn="auto">
                <a:lnSpc>
                  <a:spcPct val="50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US" sz="2800" dirty="0">
                  <a:latin typeface="+mn-lt"/>
                </a:rPr>
                <a:t>School</a:t>
              </a:r>
            </a:p>
            <a:p>
              <a:pPr algn="ctr" fontAlgn="auto">
                <a:lnSpc>
                  <a:spcPct val="50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US" sz="2800" dirty="0">
                  <a:latin typeface="+mn-lt"/>
                </a:rPr>
                <a:t>Nurse</a:t>
              </a:r>
            </a:p>
          </p:txBody>
        </p:sp>
        <p:sp>
          <p:nvSpPr>
            <p:cNvPr id="5129" name="Text Box 8"/>
            <p:cNvSpPr txBox="1">
              <a:spLocks noChangeArrowheads="1"/>
            </p:cNvSpPr>
            <p:nvPr/>
          </p:nvSpPr>
          <p:spPr bwMode="auto">
            <a:xfrm>
              <a:off x="3567663" y="4161240"/>
              <a:ext cx="2326747" cy="1845498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fontAlgn="auto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US" sz="2600" dirty="0">
                  <a:latin typeface="+mn-lt"/>
                </a:rPr>
                <a:t>School Nutrition Managers and Staff</a:t>
              </a:r>
            </a:p>
          </p:txBody>
        </p:sp>
        <p:sp>
          <p:nvSpPr>
            <p:cNvPr id="24587" name="Line 9"/>
            <p:cNvSpPr>
              <a:spLocks noChangeShapeType="1"/>
            </p:cNvSpPr>
            <p:nvPr/>
          </p:nvSpPr>
          <p:spPr bwMode="auto">
            <a:xfrm>
              <a:off x="1646162" y="2952035"/>
              <a:ext cx="1890197" cy="1638102"/>
            </a:xfrm>
            <a:prstGeom prst="line">
              <a:avLst/>
            </a:prstGeom>
            <a:noFill/>
            <a:ln w="635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5131" name="Text Box 10"/>
            <p:cNvSpPr txBox="1">
              <a:spLocks noChangeArrowheads="1"/>
            </p:cNvSpPr>
            <p:nvPr/>
          </p:nvSpPr>
          <p:spPr bwMode="auto">
            <a:xfrm rot="2500779">
              <a:off x="571628" y="3803295"/>
              <a:ext cx="3041845" cy="536873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600" dirty="0">
                  <a:latin typeface="+mn-lt"/>
                </a:rPr>
                <a:t>Communication</a:t>
              </a:r>
            </a:p>
          </p:txBody>
        </p:sp>
        <p:sp>
          <p:nvSpPr>
            <p:cNvPr id="24589" name="Line 11"/>
            <p:cNvSpPr>
              <a:spLocks noChangeShapeType="1"/>
            </p:cNvSpPr>
            <p:nvPr/>
          </p:nvSpPr>
          <p:spPr bwMode="auto">
            <a:xfrm flipV="1">
              <a:off x="5894412" y="3052130"/>
              <a:ext cx="1638700" cy="1538006"/>
            </a:xfrm>
            <a:prstGeom prst="line">
              <a:avLst/>
            </a:prstGeom>
            <a:noFill/>
            <a:ln w="635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5133" name="Text Box 12"/>
            <p:cNvSpPr txBox="1">
              <a:spLocks noChangeArrowheads="1"/>
            </p:cNvSpPr>
            <p:nvPr/>
          </p:nvSpPr>
          <p:spPr bwMode="auto">
            <a:xfrm rot="19130382">
              <a:off x="5603931" y="4029099"/>
              <a:ext cx="3145827" cy="536873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r" fontAlgn="auto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US" sz="2600" dirty="0">
                  <a:latin typeface="+mn-lt"/>
                </a:rPr>
                <a:t>Communication </a:t>
              </a:r>
            </a:p>
          </p:txBody>
        </p:sp>
        <p:sp>
          <p:nvSpPr>
            <p:cNvPr id="24591" name="Line 13"/>
            <p:cNvSpPr>
              <a:spLocks noChangeShapeType="1"/>
            </p:cNvSpPr>
            <p:nvPr/>
          </p:nvSpPr>
          <p:spPr bwMode="auto">
            <a:xfrm flipV="1">
              <a:off x="2734876" y="1990114"/>
              <a:ext cx="3661222" cy="766"/>
            </a:xfrm>
            <a:prstGeom prst="line">
              <a:avLst/>
            </a:prstGeom>
            <a:noFill/>
            <a:ln w="635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4593" name="Rectangle 15"/>
            <p:cNvSpPr>
              <a:spLocks noChangeArrowheads="1"/>
            </p:cNvSpPr>
            <p:nvPr/>
          </p:nvSpPr>
          <p:spPr bwMode="auto">
            <a:xfrm>
              <a:off x="2292172" y="1256574"/>
              <a:ext cx="4705310" cy="5704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sz="2800" dirty="0">
                  <a:latin typeface="Century Gothic" panose="020B0502020202020204" pitchFamily="34" charset="0"/>
                </a:rPr>
                <a:t>Communication</a:t>
              </a:r>
              <a:endParaRPr lang="en-US" sz="2000" dirty="0">
                <a:latin typeface="Century Gothic" panose="020B0502020202020204" pitchFamily="34" charset="0"/>
              </a:endParaRPr>
            </a:p>
          </p:txBody>
        </p:sp>
      </p:grpSp>
      <p:sp>
        <p:nvSpPr>
          <p:cNvPr id="17" name="Title 2"/>
          <p:cNvSpPr txBox="1">
            <a:spLocks/>
          </p:cNvSpPr>
          <p:nvPr/>
        </p:nvSpPr>
        <p:spPr>
          <a:xfrm>
            <a:off x="3302827" y="497306"/>
            <a:ext cx="2945573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The Team</a:t>
            </a:r>
            <a:endParaRPr lang="en-US" dirty="0">
              <a:effectLst>
                <a:innerShdw blurRad="63500" dist="50800">
                  <a:prstClr val="black">
                    <a:alpha val="50000"/>
                  </a:prst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36355852"/>
      </p:ext>
    </p:extLst>
  </p:cSld>
  <p:clrMapOvr>
    <a:masterClrMapping/>
  </p:clrMapOvr>
  <p:transition spd="med"/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4294967295"/>
          </p:nvPr>
        </p:nvSpPr>
        <p:spPr>
          <a:xfrm>
            <a:off x="685800" y="2309018"/>
            <a:ext cx="3057525" cy="639763"/>
          </a:xfrm>
        </p:spPr>
        <p:txBody>
          <a:bodyPr>
            <a:noAutofit/>
          </a:bodyPr>
          <a:lstStyle/>
          <a:p>
            <a:pPr marL="68580" indent="0">
              <a:buNone/>
            </a:pPr>
            <a:r>
              <a:rPr lang="en-US" sz="2800" b="1" dirty="0">
                <a:solidFill>
                  <a:srgbClr val="9BC97B"/>
                </a:solidFill>
              </a:rPr>
              <a:t>Food Related Disabilities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4294967295"/>
          </p:nvPr>
        </p:nvSpPr>
        <p:spPr>
          <a:xfrm>
            <a:off x="5037138" y="2309018"/>
            <a:ext cx="3421062" cy="639763"/>
          </a:xfrm>
        </p:spPr>
        <p:txBody>
          <a:bodyPr>
            <a:noAutofit/>
          </a:bodyPr>
          <a:lstStyle/>
          <a:p>
            <a:pPr marL="68580" indent="0">
              <a:buNone/>
            </a:pPr>
            <a:r>
              <a:rPr lang="en-US" sz="2800" b="1" dirty="0">
                <a:solidFill>
                  <a:srgbClr val="9BC97B"/>
                </a:solidFill>
              </a:rPr>
              <a:t>Other Accommodations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294967295"/>
          </p:nvPr>
        </p:nvSpPr>
        <p:spPr>
          <a:xfrm>
            <a:off x="5037138" y="3429000"/>
            <a:ext cx="3419475" cy="2835275"/>
          </a:xfrm>
        </p:spPr>
        <p:txBody>
          <a:bodyPr>
            <a:normAutofit/>
          </a:bodyPr>
          <a:lstStyle/>
          <a:p>
            <a:pPr indent="-347472"/>
            <a:r>
              <a:rPr lang="en-US" altLang="en-US" sz="2600" dirty="0">
                <a:solidFill>
                  <a:schemeClr val="tx1"/>
                </a:solidFill>
              </a:rPr>
              <a:t>Texture</a:t>
            </a:r>
          </a:p>
          <a:p>
            <a:pPr indent="-347472"/>
            <a:r>
              <a:rPr lang="en-US" altLang="en-US" sz="2600" dirty="0">
                <a:solidFill>
                  <a:schemeClr val="tx1"/>
                </a:solidFill>
              </a:rPr>
              <a:t>IV</a:t>
            </a:r>
          </a:p>
          <a:p>
            <a:pPr indent="-347472"/>
            <a:r>
              <a:rPr lang="en-US" altLang="en-US" sz="2600" dirty="0">
                <a:solidFill>
                  <a:schemeClr val="tx1"/>
                </a:solidFill>
              </a:rPr>
              <a:t>Tube feeding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4294967295"/>
          </p:nvPr>
        </p:nvSpPr>
        <p:spPr>
          <a:xfrm>
            <a:off x="685800" y="3429000"/>
            <a:ext cx="4495800" cy="1981200"/>
          </a:xfrm>
        </p:spPr>
        <p:txBody>
          <a:bodyPr>
            <a:noAutofit/>
          </a:bodyPr>
          <a:lstStyle/>
          <a:p>
            <a:pPr indent="-347472"/>
            <a:r>
              <a:rPr lang="en-US" altLang="en-US" sz="2600" dirty="0">
                <a:solidFill>
                  <a:schemeClr val="tx1"/>
                </a:solidFill>
              </a:rPr>
              <a:t>Diabetes</a:t>
            </a:r>
          </a:p>
          <a:p>
            <a:pPr indent="-347472"/>
            <a:r>
              <a:rPr lang="en-US" sz="2600" dirty="0">
                <a:solidFill>
                  <a:schemeClr val="tx1"/>
                </a:solidFill>
              </a:rPr>
              <a:t>Phenylketonuria (PKU)</a:t>
            </a:r>
            <a:endParaRPr lang="en-US" altLang="en-US" sz="2600" dirty="0">
              <a:solidFill>
                <a:schemeClr val="tx1"/>
              </a:solidFill>
            </a:endParaRPr>
          </a:p>
          <a:p>
            <a:pPr indent="-347472"/>
            <a:r>
              <a:rPr lang="en-US" altLang="en-US" sz="2600" dirty="0">
                <a:solidFill>
                  <a:schemeClr val="tx1"/>
                </a:solidFill>
              </a:rPr>
              <a:t>Celiac disease</a:t>
            </a:r>
          </a:p>
          <a:p>
            <a:endParaRPr lang="en-US" dirty="0"/>
          </a:p>
        </p:txBody>
      </p:sp>
      <p:sp>
        <p:nvSpPr>
          <p:cNvPr id="7" name="Title 2"/>
          <p:cNvSpPr txBox="1">
            <a:spLocks/>
          </p:cNvSpPr>
          <p:nvPr/>
        </p:nvSpPr>
        <p:spPr>
          <a:xfrm>
            <a:off x="609600" y="670955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Accommodating Students with Other Food-Related Disabilities</a:t>
            </a:r>
            <a:endParaRPr lang="en-US" dirty="0">
              <a:effectLst>
                <a:innerShdw blurRad="63500" dist="50800">
                  <a:prstClr val="black">
                    <a:alpha val="50000"/>
                  </a:prst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0522253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85482735"/>
              </p:ext>
            </p:extLst>
          </p:nvPr>
        </p:nvGraphicFramePr>
        <p:xfrm>
          <a:off x="627063" y="1752600"/>
          <a:ext cx="7907340" cy="441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5780">
                  <a:extLst>
                    <a:ext uri="{9D8B030D-6E8A-4147-A177-3AD203B41FA5}">
                      <a16:colId xmlns:a16="http://schemas.microsoft.com/office/drawing/2014/main" val="1010397189"/>
                    </a:ext>
                  </a:extLst>
                </a:gridCol>
                <a:gridCol w="2635780">
                  <a:extLst>
                    <a:ext uri="{9D8B030D-6E8A-4147-A177-3AD203B41FA5}">
                      <a16:colId xmlns:a16="http://schemas.microsoft.com/office/drawing/2014/main" val="3402997230"/>
                    </a:ext>
                  </a:extLst>
                </a:gridCol>
                <a:gridCol w="2635780">
                  <a:extLst>
                    <a:ext uri="{9D8B030D-6E8A-4147-A177-3AD203B41FA5}">
                      <a16:colId xmlns:a16="http://schemas.microsoft.com/office/drawing/2014/main" val="1339157768"/>
                    </a:ext>
                  </a:extLst>
                </a:gridCol>
              </a:tblGrid>
              <a:tr h="172472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u="none" dirty="0"/>
                        <a:t>Outside food  sources contracted to serve in the cafeteria</a:t>
                      </a:r>
                    </a:p>
                  </a:txBody>
                  <a:tcPr marL="91239" marR="91239" anchor="ctr">
                    <a:solidFill>
                      <a:srgbClr val="A87B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u="none" dirty="0"/>
                        <a:t>SNP food served outside the </a:t>
                      </a:r>
                      <a:r>
                        <a:rPr lang="en-US" sz="2000" b="1" u="none" dirty="0" smtClean="0"/>
                        <a:t>cafeteria</a:t>
                      </a:r>
                      <a:endParaRPr lang="en-US" sz="2000" b="1" u="none" dirty="0"/>
                    </a:p>
                  </a:txBody>
                  <a:tcPr marL="91239" marR="91239" anchor="ctr">
                    <a:solidFill>
                      <a:srgbClr val="A87B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u="none" dirty="0"/>
                        <a:t>Outside food sources served outside the cafeteria</a:t>
                      </a:r>
                    </a:p>
                  </a:txBody>
                  <a:tcPr marL="91239" marR="91239" anchor="ctr">
                    <a:solidFill>
                      <a:srgbClr val="A87B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9856418"/>
                  </a:ext>
                </a:extLst>
              </a:tr>
              <a:tr h="2694877">
                <a:tc>
                  <a:txBody>
                    <a:bodyPr/>
                    <a:lstStyle/>
                    <a:p>
                      <a:pPr marL="227013" indent="-227013"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/>
                        <a:t>Restaurants</a:t>
                      </a:r>
                    </a:p>
                    <a:p>
                      <a:pPr marL="227013" indent="-227013"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/>
                        <a:t>Caterers</a:t>
                      </a:r>
                    </a:p>
                    <a:p>
                      <a:endParaRPr lang="en-US" sz="2000" dirty="0"/>
                    </a:p>
                  </a:txBody>
                  <a:tcPr marL="91239" marR="91239"/>
                </a:tc>
                <a:tc>
                  <a:txBody>
                    <a:bodyPr/>
                    <a:lstStyle/>
                    <a:p>
                      <a:pPr marL="227013" indent="-227013"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/>
                        <a:t>Breakfast in Classroom</a:t>
                      </a:r>
                    </a:p>
                    <a:p>
                      <a:pPr marL="227013" indent="-227013"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/>
                        <a:t>Fresh Fruit and Vegetable Program</a:t>
                      </a:r>
                    </a:p>
                    <a:p>
                      <a:pPr marL="227013" indent="-227013"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/>
                        <a:t>Afterschool Snack Program</a:t>
                      </a:r>
                    </a:p>
                    <a:p>
                      <a:endParaRPr lang="en-US" sz="2000" dirty="0"/>
                    </a:p>
                  </a:txBody>
                  <a:tcPr marL="91239" marR="91239"/>
                </a:tc>
                <a:tc>
                  <a:txBody>
                    <a:bodyPr/>
                    <a:lstStyle/>
                    <a:p>
                      <a:pPr marL="227013" indent="-227013"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/>
                        <a:t>Potlucks</a:t>
                      </a:r>
                    </a:p>
                    <a:p>
                      <a:pPr marL="227013" indent="-227013"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/>
                        <a:t>Classroom projects</a:t>
                      </a:r>
                    </a:p>
                    <a:p>
                      <a:pPr marL="227013" indent="-227013"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/>
                        <a:t>Club/Sports events</a:t>
                      </a:r>
                    </a:p>
                  </a:txBody>
                  <a:tcPr marL="91239" marR="91239"/>
                </a:tc>
                <a:extLst>
                  <a:ext uri="{0D108BD9-81ED-4DB2-BD59-A6C34878D82A}">
                    <a16:rowId xmlns:a16="http://schemas.microsoft.com/office/drawing/2014/main" val="4258725822"/>
                  </a:ext>
                </a:extLst>
              </a:tr>
            </a:tbl>
          </a:graphicData>
        </a:graphic>
      </p:graphicFrame>
      <p:sp>
        <p:nvSpPr>
          <p:cNvPr id="4" name="Title 2"/>
          <p:cNvSpPr txBox="1">
            <a:spLocks/>
          </p:cNvSpPr>
          <p:nvPr/>
        </p:nvSpPr>
        <p:spPr>
          <a:xfrm>
            <a:off x="627063" y="457200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Strategies to Manage Outside Food</a:t>
            </a:r>
            <a:endParaRPr lang="en-US" dirty="0">
              <a:effectLst>
                <a:innerShdw blurRad="63500" dist="50800">
                  <a:prstClr val="black">
                    <a:alpha val="50000"/>
                  </a:prst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9280074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idx="4294967295"/>
          </p:nvPr>
        </p:nvSpPr>
        <p:spPr>
          <a:xfrm>
            <a:off x="457200" y="1656761"/>
            <a:ext cx="7886700" cy="4351338"/>
          </a:xfrm>
        </p:spPr>
        <p:txBody>
          <a:bodyPr>
            <a:normAutofit/>
          </a:bodyPr>
          <a:lstStyle/>
          <a:p>
            <a:pPr marL="687388" indent="-347472" algn="l">
              <a:buSzPct val="100000"/>
              <a:buFont typeface="+mj-lt"/>
              <a:buAutoNum type="arabicPeriod"/>
            </a:pPr>
            <a:r>
              <a:rPr lang="en-US" sz="2600" dirty="0">
                <a:solidFill>
                  <a:schemeClr val="tx1"/>
                </a:solidFill>
              </a:rPr>
              <a:t>Work in groups </a:t>
            </a:r>
          </a:p>
          <a:p>
            <a:pPr marL="687388" indent="-347472">
              <a:buSzPct val="100000"/>
              <a:buFont typeface="+mj-lt"/>
              <a:buAutoNum type="arabicPeriod"/>
            </a:pPr>
            <a:r>
              <a:rPr lang="en-US" sz="2600" dirty="0">
                <a:solidFill>
                  <a:schemeClr val="tx1"/>
                </a:solidFill>
              </a:rPr>
              <a:t>Each group has a scenario of a child with a known life-threatening food allergy</a:t>
            </a:r>
          </a:p>
          <a:p>
            <a:pPr marL="687388" indent="-347472" algn="l">
              <a:buSzPct val="100000"/>
              <a:buFont typeface="+mj-lt"/>
              <a:buAutoNum type="arabicPeriod"/>
            </a:pPr>
            <a:r>
              <a:rPr lang="en-US" sz="2600" dirty="0">
                <a:solidFill>
                  <a:schemeClr val="tx1"/>
                </a:solidFill>
              </a:rPr>
              <a:t>On the flip chart paper, record the actions you would take to safely provide food for the child</a:t>
            </a:r>
          </a:p>
          <a:p>
            <a:pPr marL="687388" indent="-347472" algn="l">
              <a:buSzPct val="100000"/>
              <a:buFont typeface="+mj-lt"/>
              <a:buAutoNum type="arabicPeriod"/>
            </a:pPr>
            <a:r>
              <a:rPr lang="en-US" sz="2600" dirty="0">
                <a:solidFill>
                  <a:schemeClr val="tx1"/>
                </a:solidFill>
              </a:rPr>
              <a:t>Select a spokesperson           share your group’s scenario and the actions</a:t>
            </a:r>
          </a:p>
          <a:p>
            <a:pPr algn="l"/>
            <a:endParaRPr lang="en-US" sz="2600" dirty="0"/>
          </a:p>
          <a:p>
            <a:pPr algn="l"/>
            <a:endParaRPr lang="en-US" sz="2600" dirty="0"/>
          </a:p>
          <a:p>
            <a:pPr marL="514350" indent="-514350" algn="l">
              <a:buAutoNum type="arabicPeriod"/>
            </a:pPr>
            <a:endParaRPr lang="en-US" sz="2600" dirty="0"/>
          </a:p>
        </p:txBody>
      </p:sp>
      <p:sp>
        <p:nvSpPr>
          <p:cNvPr id="4" name="Right Arrow 3"/>
          <p:cNvSpPr/>
          <p:nvPr/>
        </p:nvSpPr>
        <p:spPr>
          <a:xfrm>
            <a:off x="4724400" y="3962400"/>
            <a:ext cx="743692" cy="398545"/>
          </a:xfrm>
          <a:prstGeom prst="rightArrow">
            <a:avLst/>
          </a:prstGeom>
          <a:solidFill>
            <a:srgbClr val="9BC97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2"/>
          <p:cNvSpPr txBox="1">
            <a:spLocks/>
          </p:cNvSpPr>
          <p:nvPr/>
        </p:nvSpPr>
        <p:spPr>
          <a:xfrm>
            <a:off x="685800" y="304800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Reduce the Risk Activity</a:t>
            </a:r>
            <a:endParaRPr lang="en-US" dirty="0">
              <a:effectLst>
                <a:innerShdw blurRad="63500" dist="50800">
                  <a:prstClr val="black">
                    <a:alpha val="50000"/>
                  </a:prst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0055633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4294967295"/>
          </p:nvPr>
        </p:nvSpPr>
        <p:spPr>
          <a:xfrm>
            <a:off x="586819" y="1752600"/>
            <a:ext cx="7886700" cy="4351338"/>
          </a:xfrm>
        </p:spPr>
        <p:txBody>
          <a:bodyPr>
            <a:normAutofit/>
          </a:bodyPr>
          <a:lstStyle/>
          <a:p>
            <a:pPr marL="461963" indent="-347472">
              <a:lnSpc>
                <a:spcPct val="110000"/>
              </a:lnSpc>
              <a:spcBef>
                <a:spcPts val="0"/>
              </a:spcBef>
            </a:pPr>
            <a:r>
              <a:rPr lang="en-US" sz="2800" dirty="0">
                <a:solidFill>
                  <a:schemeClr val="tx1"/>
                </a:solidFill>
              </a:rPr>
              <a:t>Laws for accommodating students with food allergies</a:t>
            </a:r>
          </a:p>
          <a:p>
            <a:pPr marL="461963" indent="-347472">
              <a:lnSpc>
                <a:spcPct val="110000"/>
              </a:lnSpc>
              <a:spcBef>
                <a:spcPts val="0"/>
              </a:spcBef>
            </a:pPr>
            <a:endParaRPr lang="en-US" sz="2800" dirty="0">
              <a:solidFill>
                <a:schemeClr val="tx1"/>
              </a:solidFill>
            </a:endParaRPr>
          </a:p>
          <a:p>
            <a:pPr marL="461963" indent="-347472">
              <a:lnSpc>
                <a:spcPct val="110000"/>
              </a:lnSpc>
              <a:spcBef>
                <a:spcPts val="0"/>
              </a:spcBef>
            </a:pPr>
            <a:r>
              <a:rPr lang="en-US" sz="2800" dirty="0">
                <a:solidFill>
                  <a:schemeClr val="tx1"/>
                </a:solidFill>
              </a:rPr>
              <a:t>Accommodating children with food allergies</a:t>
            </a:r>
          </a:p>
          <a:p>
            <a:pPr marL="69850" indent="-347472">
              <a:lnSpc>
                <a:spcPct val="110000"/>
              </a:lnSpc>
              <a:spcBef>
                <a:spcPts val="0"/>
              </a:spcBef>
              <a:buNone/>
            </a:pPr>
            <a:endParaRPr lang="en-US" sz="2800" dirty="0">
              <a:solidFill>
                <a:schemeClr val="tx1"/>
              </a:solidFill>
            </a:endParaRPr>
          </a:p>
          <a:p>
            <a:pPr marL="461963" indent="-347472">
              <a:lnSpc>
                <a:spcPct val="110000"/>
              </a:lnSpc>
              <a:spcBef>
                <a:spcPts val="0"/>
              </a:spcBef>
            </a:pPr>
            <a:r>
              <a:rPr lang="en-US" sz="2800" dirty="0">
                <a:solidFill>
                  <a:schemeClr val="tx1"/>
                </a:solidFill>
              </a:rPr>
              <a:t>Manage food outside of the cafeteria</a:t>
            </a:r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685800" y="381000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Lesson 4 Review</a:t>
            </a:r>
            <a:endParaRPr lang="en-US" dirty="0">
              <a:effectLst>
                <a:innerShdw blurRad="63500" dist="50800">
                  <a:prstClr val="black">
                    <a:alpha val="50000"/>
                  </a:prst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6160063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1219200"/>
            <a:ext cx="2915817" cy="42167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4594" y="1538718"/>
            <a:ext cx="2915817" cy="35777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itle 2"/>
          <p:cNvSpPr txBox="1">
            <a:spLocks/>
          </p:cNvSpPr>
          <p:nvPr/>
        </p:nvSpPr>
        <p:spPr>
          <a:xfrm>
            <a:off x="685800" y="304800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Make it Stick</a:t>
            </a:r>
            <a:endParaRPr lang="en-US" dirty="0">
              <a:effectLst>
                <a:innerShdw blurRad="63500" dist="50800">
                  <a:prstClr val="black">
                    <a:alpha val="50000"/>
                  </a:prst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5460110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381000"/>
            <a:ext cx="4703441" cy="609600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01735293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Content Placeholder 1"/>
          <p:cNvSpPr>
            <a:spLocks noGrp="1"/>
          </p:cNvSpPr>
          <p:nvPr>
            <p:ph idx="1"/>
          </p:nvPr>
        </p:nvSpPr>
        <p:spPr>
          <a:xfrm>
            <a:off x="604887" y="1524000"/>
            <a:ext cx="7907867" cy="4038600"/>
          </a:xfrm>
        </p:spPr>
        <p:txBody>
          <a:bodyPr>
            <a:normAutofit/>
          </a:bodyPr>
          <a:lstStyle/>
          <a:p>
            <a:pPr marL="68580" indent="0" eaLnBrk="1" hangingPunct="1">
              <a:buNone/>
            </a:pPr>
            <a:r>
              <a:rPr lang="en-US" sz="2800" dirty="0">
                <a:solidFill>
                  <a:schemeClr val="tx1"/>
                </a:solidFill>
              </a:rPr>
              <a:t>Test your food allergy knowledge</a:t>
            </a:r>
          </a:p>
          <a:p>
            <a:pPr eaLnBrk="1" hangingPunct="1"/>
            <a:endParaRPr lang="en-US" sz="2800" dirty="0">
              <a:solidFill>
                <a:schemeClr val="tx1"/>
              </a:solidFill>
            </a:endParaRPr>
          </a:p>
          <a:p>
            <a:pPr eaLnBrk="1" hangingPunct="1"/>
            <a:endParaRPr lang="en-US" sz="2800" dirty="0">
              <a:solidFill>
                <a:schemeClr val="tx1"/>
              </a:solidFill>
            </a:endParaRPr>
          </a:p>
          <a:p>
            <a:pPr eaLnBrk="1" hangingPunct="1"/>
            <a:endParaRPr lang="en-US" sz="2800" dirty="0">
              <a:solidFill>
                <a:schemeClr val="tx1"/>
              </a:solidFill>
            </a:endParaRPr>
          </a:p>
          <a:p>
            <a:pPr eaLnBrk="1" hangingPunct="1"/>
            <a:endParaRPr lang="en-US" sz="2800" dirty="0">
              <a:solidFill>
                <a:schemeClr val="tx1"/>
              </a:solidFill>
            </a:endParaRPr>
          </a:p>
          <a:p>
            <a:pPr eaLnBrk="1" hangingPunct="1"/>
            <a:endParaRPr lang="en-US" sz="2800" dirty="0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2209800"/>
            <a:ext cx="6173614" cy="41121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itle 2"/>
          <p:cNvSpPr txBox="1">
            <a:spLocks/>
          </p:cNvSpPr>
          <p:nvPr/>
        </p:nvSpPr>
        <p:spPr>
          <a:xfrm>
            <a:off x="724607" y="381000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Post-Assessment</a:t>
            </a:r>
            <a:endParaRPr lang="en-US" dirty="0">
              <a:effectLst>
                <a:innerShdw blurRad="63500" dist="50800">
                  <a:prstClr val="black">
                    <a:alpha val="50000"/>
                  </a:prst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6343478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1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572678" y="1676400"/>
            <a:ext cx="7886700" cy="4351338"/>
          </a:xfrm>
        </p:spPr>
        <p:txBody>
          <a:bodyPr>
            <a:normAutofit/>
          </a:bodyPr>
          <a:lstStyle/>
          <a:p>
            <a:pPr marL="395288" indent="-347472"/>
            <a:r>
              <a:rPr lang="en-US" sz="3000" dirty="0">
                <a:solidFill>
                  <a:schemeClr val="tx1"/>
                </a:solidFill>
              </a:rPr>
              <a:t>What questions may I answer for you?</a:t>
            </a:r>
          </a:p>
          <a:p>
            <a:pPr marL="395288" indent="-347472" eaLnBrk="1" hangingPunct="1"/>
            <a:endParaRPr lang="en-US" sz="3000" dirty="0">
              <a:solidFill>
                <a:schemeClr val="tx1"/>
              </a:solidFill>
            </a:endParaRPr>
          </a:p>
          <a:p>
            <a:pPr marL="395288" indent="-347472" eaLnBrk="1" hangingPunct="1"/>
            <a:r>
              <a:rPr lang="en-US" sz="3000" dirty="0">
                <a:solidFill>
                  <a:schemeClr val="tx1"/>
                </a:solidFill>
              </a:rPr>
              <a:t>ICN Evaluation</a:t>
            </a:r>
          </a:p>
          <a:p>
            <a:pPr marL="395288" indent="-347472" eaLnBrk="1" hangingPunct="1"/>
            <a:endParaRPr lang="en-US" sz="3000" dirty="0">
              <a:solidFill>
                <a:schemeClr val="tx1"/>
              </a:solidFill>
            </a:endParaRPr>
          </a:p>
          <a:p>
            <a:pPr marL="395288" indent="-347472" eaLnBrk="1" hangingPunct="1"/>
            <a:r>
              <a:rPr lang="en-US" sz="3000" dirty="0">
                <a:solidFill>
                  <a:schemeClr val="tx1"/>
                </a:solidFill>
              </a:rPr>
              <a:t>Make sure you sign the class roster</a:t>
            </a:r>
          </a:p>
          <a:p>
            <a:pPr eaLnBrk="1" hangingPunct="1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685800" y="381000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Training Wrap-Up</a:t>
            </a:r>
            <a:endParaRPr lang="en-US" dirty="0">
              <a:effectLst>
                <a:innerShdw blurRad="63500" dist="50800">
                  <a:prstClr val="black">
                    <a:alpha val="50000"/>
                  </a:prst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01410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1731" grpId="0" build="p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8067" y="3148345"/>
            <a:ext cx="7907867" cy="1792121"/>
          </a:xfrm>
        </p:spPr>
        <p:txBody>
          <a:bodyPr>
            <a:normAutofit/>
          </a:bodyPr>
          <a:lstStyle/>
          <a:p>
            <a:pPr marL="0" indent="0" algn="ctr">
              <a:lnSpc>
                <a:spcPct val="80000"/>
              </a:lnSpc>
              <a:buNone/>
            </a:pPr>
            <a:r>
              <a:rPr lang="en-US" sz="2000" b="1" dirty="0">
                <a:solidFill>
                  <a:schemeClr val="tx1"/>
                </a:solidFill>
              </a:rPr>
              <a:t>The University of Mississippi</a:t>
            </a:r>
          </a:p>
          <a:p>
            <a:pPr marL="0" indent="0" algn="ctr">
              <a:lnSpc>
                <a:spcPct val="80000"/>
              </a:lnSpc>
              <a:buNone/>
            </a:pPr>
            <a:r>
              <a:rPr lang="en-US" sz="1800" b="1" dirty="0">
                <a:solidFill>
                  <a:schemeClr val="tx1"/>
                </a:solidFill>
              </a:rPr>
              <a:t>School of Applied Sciences</a:t>
            </a:r>
          </a:p>
          <a:p>
            <a:pPr marL="0" indent="0" algn="ctr">
              <a:lnSpc>
                <a:spcPct val="80000"/>
              </a:lnSpc>
              <a:buNone/>
            </a:pPr>
            <a:r>
              <a:rPr lang="en-US" sz="2000" b="1" dirty="0">
                <a:solidFill>
                  <a:schemeClr val="tx1"/>
                </a:solidFill>
              </a:rPr>
              <a:t>www.theicn.org   </a:t>
            </a:r>
          </a:p>
          <a:p>
            <a:pPr marL="0" indent="0" algn="ctr">
              <a:lnSpc>
                <a:spcPct val="80000"/>
              </a:lnSpc>
              <a:buNone/>
            </a:pPr>
            <a:r>
              <a:rPr lang="en-US" sz="2000" b="1" dirty="0">
                <a:solidFill>
                  <a:schemeClr val="tx1"/>
                </a:solidFill>
              </a:rPr>
              <a:t>800-321-3054</a:t>
            </a:r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6" name="Rectangle 5"/>
          <p:cNvSpPr/>
          <p:nvPr/>
        </p:nvSpPr>
        <p:spPr>
          <a:xfrm>
            <a:off x="720724" y="5648943"/>
            <a:ext cx="151996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facebook.com/</a:t>
            </a:r>
          </a:p>
          <a:p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ichildnutrition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819" y="4881691"/>
            <a:ext cx="743990" cy="744339"/>
          </a:xfrm>
          <a:prstGeom prst="rect">
            <a:avLst/>
          </a:prstGeom>
        </p:spPr>
      </p:pic>
      <p:pic>
        <p:nvPicPr>
          <p:cNvPr id="8" name="Picture 2" descr="https://g.twimg.com/Twitter_logo_blue.pn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5223" y="4941375"/>
            <a:ext cx="801157" cy="651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2451306" y="5691556"/>
            <a:ext cx="158729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@ichildnutrition</a:t>
            </a:r>
          </a:p>
        </p:txBody>
      </p:sp>
      <p:pic>
        <p:nvPicPr>
          <p:cNvPr id="10" name="Picture 8" descr="http://www.authormedia.com/wp-content/uploads/2013/04/pinterest_badge_red.png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7583" y="4772394"/>
            <a:ext cx="939582" cy="939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6481750" y="5689882"/>
            <a:ext cx="218811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pinterest.com/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theicn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0" descr="http://3835642c2693476aa717-d4b78efce91b9730bcca725cf9bb0b37.r51.cf1.rackcdn.com/Multi-Color_Logo_thumbnail200.png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0224" y="4835428"/>
            <a:ext cx="813515" cy="813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4267200" y="5691556"/>
            <a:ext cx="213552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instagram.com/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theicn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7900" y="2164887"/>
            <a:ext cx="4648200" cy="838200"/>
          </a:xfrm>
          <a:prstGeom prst="rect">
            <a:avLst/>
          </a:prstGeom>
        </p:spPr>
      </p:pic>
      <p:sp>
        <p:nvSpPr>
          <p:cNvPr id="14" name="Title 2"/>
          <p:cNvSpPr txBox="1">
            <a:spLocks/>
          </p:cNvSpPr>
          <p:nvPr/>
        </p:nvSpPr>
        <p:spPr>
          <a:xfrm>
            <a:off x="601134" y="400876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Thank you!</a:t>
            </a:r>
            <a:endParaRPr lang="en-US" dirty="0">
              <a:effectLst>
                <a:innerShdw blurRad="63500" dist="50800">
                  <a:prstClr val="black">
                    <a:alpha val="50000"/>
                  </a:prst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1276066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24250</TotalTime>
  <Words>2281</Words>
  <Application>Microsoft Office PowerPoint</Application>
  <PresentationFormat>On-screen Show (4:3)</PresentationFormat>
  <Paragraphs>531</Paragraphs>
  <Slides>77</Slides>
  <Notes>57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77</vt:i4>
      </vt:variant>
    </vt:vector>
  </HeadingPairs>
  <TitlesOfParts>
    <vt:vector size="90" baseType="lpstr">
      <vt:lpstr>Arial</vt:lpstr>
      <vt:lpstr>Calibri</vt:lpstr>
      <vt:lpstr>Calibri Light</vt:lpstr>
      <vt:lpstr>Century Gothic</vt:lpstr>
      <vt:lpstr>Tahoma</vt:lpstr>
      <vt:lpstr>Times New Roman</vt:lpstr>
      <vt:lpstr>Verdana</vt:lpstr>
      <vt:lpstr>Wingdings</vt:lpstr>
      <vt:lpstr>Wingdings 2</vt:lpstr>
      <vt:lpstr>Austin</vt:lpstr>
      <vt:lpstr>1_Austin</vt:lpstr>
      <vt:lpstr>2_Austin</vt:lpstr>
      <vt:lpstr>Custom Design</vt:lpstr>
      <vt:lpstr>Food Allergies for School Nutrition Managers and Staff</vt:lpstr>
      <vt:lpstr>PowerPoint Presentation</vt:lpstr>
      <vt:lpstr>Logistics</vt:lpstr>
      <vt:lpstr>Warm-Up Activity </vt:lpstr>
      <vt:lpstr>Topics for Today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Procedures for Reading Food Labels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Liz Dixon</dc:creator>
  <cp:lastModifiedBy>VICKI S HOWE</cp:lastModifiedBy>
  <cp:revision>370</cp:revision>
  <cp:lastPrinted>2019-10-16T12:58:21Z</cp:lastPrinted>
  <dcterms:created xsi:type="dcterms:W3CDTF">2017-05-23T14:06:53Z</dcterms:created>
  <dcterms:modified xsi:type="dcterms:W3CDTF">2019-10-16T14:32:23Z</dcterms:modified>
</cp:coreProperties>
</file>