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72" r:id="rId3"/>
    <p:sldId id="257" r:id="rId4"/>
    <p:sldId id="259" r:id="rId5"/>
    <p:sldId id="260" r:id="rId6"/>
    <p:sldId id="273" r:id="rId7"/>
    <p:sldId id="261" r:id="rId8"/>
    <p:sldId id="262" r:id="rId9"/>
    <p:sldId id="264" r:id="rId10"/>
    <p:sldId id="263" r:id="rId11"/>
    <p:sldId id="265" r:id="rId12"/>
    <p:sldId id="266" r:id="rId13"/>
    <p:sldId id="267" r:id="rId14"/>
    <p:sldId id="268" r:id="rId15"/>
    <p:sldId id="269" r:id="rId16"/>
    <p:sldId id="270" r:id="rId17"/>
    <p:sldId id="274" r:id="rId18"/>
    <p:sldId id="258" r:id="rId19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-16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0AFB73-92D0-4779-B0CA-86E8285487CD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9B1959-5F00-455A-A411-FE01C6DF8D2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CCDF7-D1E4-476B-962F-CC8E77996D54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4047C8-39BD-4728-817D-7A82327CE2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ottom Graphic.JP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3409533"/>
            <a:ext cx="9144000" cy="34484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8137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6386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3CC03-EE71-4B60-875E-87E9D0815A2A}" type="datetime1">
              <a:rPr lang="en-US" smtClean="0"/>
              <a:pPr/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USDA symbol.jpg"/>
          <p:cNvPicPr>
            <a:picLocks noChangeAspect="1"/>
          </p:cNvPicPr>
          <p:nvPr userDrawn="1"/>
        </p:nvPicPr>
        <p:blipFill>
          <a:blip r:embed="rId3" cstate="screen">
            <a:alphaModFix amt="8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0531" y="499671"/>
            <a:ext cx="1331699" cy="917967"/>
          </a:xfrm>
          <a:prstGeom prst="rect">
            <a:avLst/>
          </a:prstGeom>
        </p:spPr>
      </p:pic>
      <p:pic>
        <p:nvPicPr>
          <p:cNvPr id="10" name="Picture 9" descr="NFSMI.JPG"/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>
            <a:off x="7456968" y="472219"/>
            <a:ext cx="1294380" cy="108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41010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F00E2-062A-4311-A04C-AEA5B68A166D}" type="datetime1">
              <a:rPr lang="en-US" smtClean="0"/>
              <a:pPr/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1146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F2E05-7E82-4512-B041-3AA2DD183AE8}" type="datetime1">
              <a:rPr lang="en-US" smtClean="0"/>
              <a:pPr/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5494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D3AB9-657F-474B-A0C3-9455ED82D752}" type="datetime1">
              <a:rPr lang="en-US" smtClean="0"/>
              <a:pPr/>
              <a:t>5/16/2012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7902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F1542-F060-4279-B5E8-7B8CBAA5285F}" type="datetime1">
              <a:rPr lang="en-US" smtClean="0"/>
              <a:pPr/>
              <a:t>5/16/2012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278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5372E-2233-4356-B9D1-19795E6586BC}" type="datetime1">
              <a:rPr lang="en-US" smtClean="0"/>
              <a:pPr/>
              <a:t>5/16/2012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6246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FF86C-26DD-4477-8BC5-EE13A07B1ADC}" type="datetime1">
              <a:rPr lang="en-US" smtClean="0"/>
              <a:pPr/>
              <a:t>5/16/2012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346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826B2-FDC9-45C8-9B69-011A9B5052D6}" type="datetime1">
              <a:rPr lang="en-US" smtClean="0"/>
              <a:pPr/>
              <a:t>5/16/2012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8239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C5FF2-09E8-4ED7-82DF-F5071501FE87}" type="datetime1">
              <a:rPr lang="en-US" smtClean="0"/>
              <a:pPr/>
              <a:t>5/16/2012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7963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ABF8F-12C7-4EAA-B55B-8940AD5B93C3}" type="datetime1">
              <a:rPr lang="en-US" smtClean="0"/>
              <a:pPr/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0402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2757F-884B-4216-B2C8-342B90ECD6E5}" type="datetime1">
              <a:rPr lang="en-US" smtClean="0"/>
              <a:pPr/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6806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B04BF-2B5E-4AEB-92E3-BF56FF8B8A52}" type="datetime1">
              <a:rPr lang="en-US" smtClean="0"/>
              <a:pPr/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998C4-4451-DA4F-B64F-4C7B9F5117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Rainbow border 2.jpg"/>
          <p:cNvPicPr>
            <a:picLocks noChangeAspect="1"/>
          </p:cNvPicPr>
          <p:nvPr userDrawn="1"/>
        </p:nvPicPr>
        <p:blipFill>
          <a:blip r:embed="rId13" cstate="screen">
            <a:alphaModFix amt="8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274638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2" name="Picture 11" descr="Rainbow border 2.jpg"/>
          <p:cNvPicPr>
            <a:picLocks noChangeAspect="1"/>
          </p:cNvPicPr>
          <p:nvPr userDrawn="1"/>
        </p:nvPicPr>
        <p:blipFill>
          <a:blip r:embed="rId13" cstate="screen">
            <a:alphaModFix amt="8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583362"/>
            <a:ext cx="9144000" cy="274638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xmlns="" val="1111231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Produce Safety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51399"/>
            <a:ext cx="6400800" cy="2057587"/>
          </a:xfrm>
        </p:spPr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Receiving and Storing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903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Objectives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892" y="1600200"/>
            <a:ext cx="872825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At the end of this training session, participants </a:t>
            </a:r>
            <a:r>
              <a:rPr lang="en-US" dirty="0" smtClean="0"/>
              <a:t>will be able to: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Identify best practices for receiving fresh produce.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Identify best practices for storing fresh produce.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Discuss how ethylene gas affects the storage of fruits and vegetables.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468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Receiving Produce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Inspect based on specifications</a:t>
            </a:r>
          </a:p>
          <a:p>
            <a:r>
              <a:rPr lang="en-US" dirty="0" smtClean="0"/>
              <a:t>Check temperatures </a:t>
            </a:r>
            <a:r>
              <a:rPr lang="en-US" smtClean="0"/>
              <a:t>for refrigerated </a:t>
            </a:r>
            <a:r>
              <a:rPr lang="en-US" dirty="0" smtClean="0"/>
              <a:t>produce</a:t>
            </a:r>
          </a:p>
          <a:p>
            <a:r>
              <a:rPr lang="en-US" dirty="0" smtClean="0"/>
              <a:t>Check produce “best if use by” dates</a:t>
            </a:r>
          </a:p>
          <a:p>
            <a:r>
              <a:rPr lang="en-US" dirty="0" smtClean="0"/>
              <a:t>Reject produce that does not meet specifications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208725" y="4123320"/>
            <a:ext cx="3527778" cy="235070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Receiving Produce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Receive based on bid specifications</a:t>
            </a:r>
          </a:p>
          <a:p>
            <a:r>
              <a:rPr lang="en-US" dirty="0" smtClean="0"/>
              <a:t>Size</a:t>
            </a:r>
          </a:p>
          <a:p>
            <a:r>
              <a:rPr lang="en-US" dirty="0" smtClean="0"/>
              <a:t>Count</a:t>
            </a:r>
          </a:p>
          <a:p>
            <a:r>
              <a:rPr lang="en-US" dirty="0" smtClean="0"/>
              <a:t>Quality or grade</a:t>
            </a:r>
          </a:p>
          <a:p>
            <a:r>
              <a:rPr lang="en-US" dirty="0" smtClean="0"/>
              <a:t>Appearance</a:t>
            </a:r>
          </a:p>
          <a:p>
            <a:r>
              <a:rPr lang="en-US" dirty="0" smtClean="0"/>
              <a:t>Quantity ordered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517445" y="2291705"/>
            <a:ext cx="2875844" cy="383445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808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Receiving Produce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Check temperatures for refrigerated produce, including fresh-cut produce</a:t>
            </a:r>
          </a:p>
          <a:p>
            <a:r>
              <a:rPr lang="en-US" dirty="0" smtClean="0"/>
              <a:t>Infrared thermometer</a:t>
            </a:r>
          </a:p>
          <a:p>
            <a:r>
              <a:rPr lang="en-US" dirty="0" smtClean="0"/>
              <a:t>Probe thermometer</a:t>
            </a:r>
          </a:p>
          <a:p>
            <a:r>
              <a:rPr lang="en-US" dirty="0" smtClean="0"/>
              <a:t>Clean and sanitize before touching produce</a:t>
            </a:r>
          </a:p>
          <a:p>
            <a:r>
              <a:rPr lang="en-US" dirty="0" smtClean="0"/>
              <a:t>Do not pierce sealed plastic bags</a:t>
            </a:r>
          </a:p>
          <a:p>
            <a:r>
              <a:rPr lang="en-US" dirty="0" smtClean="0"/>
              <a:t>Calibrate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waterproof digital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17544" y="4724399"/>
            <a:ext cx="2780356" cy="140176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287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Receiving Produce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859867" y="2336800"/>
            <a:ext cx="3826933" cy="2781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09600" y="2311400"/>
            <a:ext cx="3708400" cy="278130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628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Receiving Produce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Check dates on fresh-cut produce</a:t>
            </a:r>
          </a:p>
          <a:p>
            <a:r>
              <a:rPr lang="en-US" dirty="0" smtClean="0"/>
              <a:t>Best if used by date</a:t>
            </a:r>
          </a:p>
          <a:p>
            <a:r>
              <a:rPr lang="en-US" dirty="0" smtClean="0"/>
              <a:t>Produce quality and appearance should aid in determining shelf life</a:t>
            </a:r>
          </a:p>
          <a:p>
            <a:r>
              <a:rPr lang="en-US" dirty="0" smtClean="0"/>
              <a:t>Maximum shelf life based on ideal conditions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green beans palmetto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41701" y="4535489"/>
            <a:ext cx="2628899" cy="197167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499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Receiving Produce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Reject if specifications are not met</a:t>
            </a:r>
          </a:p>
          <a:p>
            <a:r>
              <a:rPr lang="en-US" dirty="0" smtClean="0"/>
              <a:t>Provide staff training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00B050"/>
                </a:solidFill>
              </a:rPr>
              <a:t>Accepting poor quality affects </a:t>
            </a:r>
          </a:p>
          <a:p>
            <a:pPr>
              <a:buNone/>
            </a:pPr>
            <a:r>
              <a:rPr lang="en-US" dirty="0" smtClean="0">
                <a:solidFill>
                  <a:srgbClr val="00B050"/>
                </a:solidFill>
              </a:rPr>
              <a:t>eye appeal of fresh fruits and </a:t>
            </a:r>
          </a:p>
          <a:p>
            <a:pPr>
              <a:buNone/>
            </a:pPr>
            <a:r>
              <a:rPr lang="en-US" dirty="0" smtClean="0">
                <a:solidFill>
                  <a:srgbClr val="00B050"/>
                </a:solidFill>
              </a:rPr>
              <a:t>Vegetables!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 descr="decay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856111" y="3809999"/>
            <a:ext cx="2558979" cy="2316163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375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Storing Produce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Date and store immediately</a:t>
            </a:r>
          </a:p>
          <a:p>
            <a:r>
              <a:rPr lang="en-US" sz="3600" dirty="0" smtClean="0"/>
              <a:t>Use FIFO </a:t>
            </a:r>
          </a:p>
          <a:p>
            <a:r>
              <a:rPr lang="en-US" sz="3600" dirty="0" smtClean="0"/>
              <a:t>Traceability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011332" y="2188855"/>
            <a:ext cx="2675467" cy="376287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093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Storing Produce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Refrigerated or dry </a:t>
            </a:r>
          </a:p>
          <a:p>
            <a:r>
              <a:rPr lang="en-US" sz="3600" dirty="0" smtClean="0"/>
              <a:t>Shelf life</a:t>
            </a:r>
          </a:p>
          <a:p>
            <a:r>
              <a:rPr lang="en-US" sz="3600" dirty="0" smtClean="0"/>
              <a:t>FIFO</a:t>
            </a:r>
          </a:p>
          <a:p>
            <a:r>
              <a:rPr lang="en-US" sz="3600" dirty="0" smtClean="0"/>
              <a:t>Protection from contamination</a:t>
            </a:r>
            <a:endParaRPr lang="en-US" sz="3600" dirty="0"/>
          </a:p>
        </p:txBody>
      </p:sp>
      <p:pic>
        <p:nvPicPr>
          <p:cNvPr id="4" name="Picture 3" descr="Red potatoes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11600" y="4130166"/>
            <a:ext cx="4606036" cy="220916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9645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Storing Produce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Refrigerated storage</a:t>
            </a:r>
          </a:p>
          <a:p>
            <a:r>
              <a:rPr lang="en-US" sz="3600" dirty="0" smtClean="0"/>
              <a:t>Dry storage</a:t>
            </a:r>
          </a:p>
          <a:p>
            <a:r>
              <a:rPr lang="en-US" sz="3600" dirty="0" smtClean="0"/>
              <a:t>Room temperature</a:t>
            </a:r>
          </a:p>
          <a:p>
            <a:endParaRPr lang="en-US" dirty="0" smtClean="0"/>
          </a:p>
        </p:txBody>
      </p:sp>
      <p:pic>
        <p:nvPicPr>
          <p:cNvPr id="5" name="Picture 4" descr="IMG_1130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73840" y="3889094"/>
            <a:ext cx="2982759" cy="223706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2253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Storing Produce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3600" dirty="0" smtClean="0"/>
              <a:t>Shelf life</a:t>
            </a:r>
          </a:p>
          <a:p>
            <a:r>
              <a:rPr lang="en-US" dirty="0" smtClean="0"/>
              <a:t>Depends on quality and condition at receiving</a:t>
            </a:r>
          </a:p>
          <a:p>
            <a:r>
              <a:rPr lang="en-US" dirty="0" smtClean="0"/>
              <a:t>Depends on storage temperature</a:t>
            </a:r>
          </a:p>
          <a:p>
            <a:pPr lvl="1"/>
            <a:r>
              <a:rPr lang="en-US" sz="3200" dirty="0" smtClean="0"/>
              <a:t>Refrigerator</a:t>
            </a:r>
          </a:p>
          <a:p>
            <a:pPr lvl="1"/>
            <a:r>
              <a:rPr lang="en-US" sz="3200" dirty="0" smtClean="0"/>
              <a:t>Dry</a:t>
            </a:r>
          </a:p>
          <a:p>
            <a:endParaRPr lang="en-US" dirty="0" smtClean="0"/>
          </a:p>
        </p:txBody>
      </p:sp>
      <p:pic>
        <p:nvPicPr>
          <p:cNvPr id="4" name="Picture 3" descr="PPT96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029200" y="3860800"/>
            <a:ext cx="3657600" cy="267652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9274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Storing Produce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First In, First Out (FIFO)</a:t>
            </a:r>
          </a:p>
          <a:p>
            <a:r>
              <a:rPr lang="en-US" sz="3600" dirty="0" smtClean="0"/>
              <a:t>Inventory rotation system</a:t>
            </a:r>
          </a:p>
          <a:p>
            <a:endParaRPr lang="en-US" dirty="0" smtClean="0"/>
          </a:p>
        </p:txBody>
      </p:sp>
      <p:pic>
        <p:nvPicPr>
          <p:cNvPr id="5" name="Picture 4" descr="bananas peak of quality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5900" y="3692524"/>
            <a:ext cx="3390900" cy="254317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680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Storing Produce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Protect from contamination</a:t>
            </a:r>
          </a:p>
          <a:p>
            <a:r>
              <a:rPr lang="en-US" sz="3600" dirty="0" smtClean="0"/>
              <a:t>Store 6 inches off the floor</a:t>
            </a:r>
          </a:p>
          <a:p>
            <a:r>
              <a:rPr lang="en-US" sz="3600" dirty="0" smtClean="0"/>
              <a:t>Store above raw meat, poultry, and eggs</a:t>
            </a:r>
          </a:p>
          <a:p>
            <a:endParaRPr lang="en-US" dirty="0" smtClean="0"/>
          </a:p>
        </p:txBody>
      </p:sp>
      <p:pic>
        <p:nvPicPr>
          <p:cNvPr id="5" name="Picture 4" descr="Mushrooms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18100" y="3809984"/>
            <a:ext cx="3431032" cy="254001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847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Ethylene Gas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Ethylene gas may cause:</a:t>
            </a:r>
          </a:p>
          <a:p>
            <a:pPr lvl="0"/>
            <a:r>
              <a:rPr lang="en-US" dirty="0"/>
              <a:t>russet spotting of lettuce (brown streaks)</a:t>
            </a:r>
          </a:p>
          <a:p>
            <a:pPr lvl="0"/>
            <a:r>
              <a:rPr lang="en-US" dirty="0"/>
              <a:t>bitter tasting carrots </a:t>
            </a:r>
          </a:p>
          <a:p>
            <a:pPr lvl="0"/>
            <a:r>
              <a:rPr lang="en-US" dirty="0"/>
              <a:t>yellowing of broccoli, cucumber, and spinach</a:t>
            </a:r>
          </a:p>
          <a:p>
            <a:pPr lvl="0"/>
            <a:r>
              <a:rPr lang="en-US" dirty="0"/>
              <a:t>decreased shelf life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BXP32299m.t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76333" y="4192611"/>
            <a:ext cx="3175000" cy="211505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286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Ethylene Gas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Store fruits and vegetables away from one another</a:t>
            </a:r>
          </a:p>
          <a:p>
            <a:r>
              <a:rPr lang="en-US" dirty="0" smtClean="0"/>
              <a:t>Separate refrigerators is ideal, but not always practical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534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Refrigeration Temperatures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and record temperatures at least every 24 hours</a:t>
            </a:r>
          </a:p>
          <a:p>
            <a:r>
              <a:rPr lang="en-US" dirty="0" smtClean="0"/>
              <a:t>Take corrective actions as necessary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Content Placeholder 9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553200" y="2799327"/>
            <a:ext cx="2191516" cy="355702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op Graphic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3648159"/>
          </a:xfrm>
          <a:prstGeom prst="rect">
            <a:avLst/>
          </a:prstGeom>
          <a:scene3d>
            <a:camera prst="orthographicFront"/>
            <a:lightRig rig="threePt" dir="t"/>
          </a:scene3d>
          <a:sp3d extrusionH="31750"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79403"/>
            <a:ext cx="8229600" cy="1143000"/>
          </a:xfrm>
        </p:spPr>
        <p:txBody>
          <a:bodyPr/>
          <a:lstStyle/>
          <a:p>
            <a:r>
              <a:rPr lang="en-US" b="1" dirty="0" smtClean="0"/>
              <a:t>Activities and Discussion</a:t>
            </a: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998C4-4451-DA4F-B64F-4C7B9F511748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335</Words>
  <Application>Microsoft Office PowerPoint</Application>
  <PresentationFormat>On-screen Show (4:3)</PresentationFormat>
  <Paragraphs>97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Produce Safety</vt:lpstr>
      <vt:lpstr>Objectives</vt:lpstr>
      <vt:lpstr>Receiving Produce</vt:lpstr>
      <vt:lpstr>Receiving Produce</vt:lpstr>
      <vt:lpstr>Receiving Produce</vt:lpstr>
      <vt:lpstr>Receiving Produce</vt:lpstr>
      <vt:lpstr>Receiving Produce</vt:lpstr>
      <vt:lpstr>Receiving Produce</vt:lpstr>
      <vt:lpstr>Storing Produce</vt:lpstr>
      <vt:lpstr>Storing Produce</vt:lpstr>
      <vt:lpstr>Storing Produce</vt:lpstr>
      <vt:lpstr>Storing Produce</vt:lpstr>
      <vt:lpstr>Storing Produce</vt:lpstr>
      <vt:lpstr>Storing Produce</vt:lpstr>
      <vt:lpstr>Ethylene Gas</vt:lpstr>
      <vt:lpstr>Ethylene Gas</vt:lpstr>
      <vt:lpstr>Refrigeration Temperatures</vt:lpstr>
      <vt:lpstr>Activities and Discussion</vt:lpstr>
    </vt:vector>
  </TitlesOfParts>
  <Company>Culinary Solution Centers,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Cyndie Story</dc:creator>
  <cp:lastModifiedBy>netteluser</cp:lastModifiedBy>
  <cp:revision>73</cp:revision>
  <dcterms:created xsi:type="dcterms:W3CDTF">2011-01-17T21:47:03Z</dcterms:created>
  <dcterms:modified xsi:type="dcterms:W3CDTF">2012-05-16T20:49:25Z</dcterms:modified>
</cp:coreProperties>
</file>