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68"/>
  </p:notesMasterIdLst>
  <p:handoutMasterIdLst>
    <p:handoutMasterId r:id="rId169"/>
  </p:handoutMasterIdLst>
  <p:sldIdLst>
    <p:sldId id="430" r:id="rId5"/>
    <p:sldId id="451" r:id="rId6"/>
    <p:sldId id="284" r:id="rId7"/>
    <p:sldId id="259" r:id="rId8"/>
    <p:sldId id="260" r:id="rId9"/>
    <p:sldId id="262" r:id="rId10"/>
    <p:sldId id="277" r:id="rId11"/>
    <p:sldId id="263" r:id="rId12"/>
    <p:sldId id="264" r:id="rId13"/>
    <p:sldId id="265" r:id="rId14"/>
    <p:sldId id="267" r:id="rId15"/>
    <p:sldId id="270" r:id="rId16"/>
    <p:sldId id="269" r:id="rId17"/>
    <p:sldId id="261" r:id="rId18"/>
    <p:sldId id="271" r:id="rId19"/>
    <p:sldId id="272" r:id="rId20"/>
    <p:sldId id="276" r:id="rId21"/>
    <p:sldId id="278" r:id="rId22"/>
    <p:sldId id="280" r:id="rId23"/>
    <p:sldId id="281" r:id="rId24"/>
    <p:sldId id="282" r:id="rId25"/>
    <p:sldId id="283" r:id="rId26"/>
    <p:sldId id="285" r:id="rId27"/>
    <p:sldId id="432" r:id="rId28"/>
    <p:sldId id="286" r:id="rId29"/>
    <p:sldId id="426" r:id="rId30"/>
    <p:sldId id="287" r:id="rId31"/>
    <p:sldId id="288" r:id="rId32"/>
    <p:sldId id="289" r:id="rId33"/>
    <p:sldId id="290"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442" r:id="rId47"/>
    <p:sldId id="306" r:id="rId48"/>
    <p:sldId id="307" r:id="rId49"/>
    <p:sldId id="308" r:id="rId50"/>
    <p:sldId id="44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2" r:id="rId64"/>
    <p:sldId id="323" r:id="rId65"/>
    <p:sldId id="324" r:id="rId66"/>
    <p:sldId id="325" r:id="rId67"/>
    <p:sldId id="326" r:id="rId68"/>
    <p:sldId id="327" r:id="rId69"/>
    <p:sldId id="328" r:id="rId70"/>
    <p:sldId id="329" r:id="rId71"/>
    <p:sldId id="330" r:id="rId72"/>
    <p:sldId id="331" r:id="rId73"/>
    <p:sldId id="332" r:id="rId74"/>
    <p:sldId id="333" r:id="rId75"/>
    <p:sldId id="334" r:id="rId76"/>
    <p:sldId id="335" r:id="rId77"/>
    <p:sldId id="443" r:id="rId78"/>
    <p:sldId id="338" r:id="rId79"/>
    <p:sldId id="339" r:id="rId80"/>
    <p:sldId id="340" r:id="rId81"/>
    <p:sldId id="437" r:id="rId82"/>
    <p:sldId id="342" r:id="rId83"/>
    <p:sldId id="343" r:id="rId84"/>
    <p:sldId id="344" r:id="rId85"/>
    <p:sldId id="345" r:id="rId86"/>
    <p:sldId id="346" r:id="rId87"/>
    <p:sldId id="347" r:id="rId88"/>
    <p:sldId id="348" r:id="rId89"/>
    <p:sldId id="349" r:id="rId90"/>
    <p:sldId id="350" r:id="rId91"/>
    <p:sldId id="351" r:id="rId92"/>
    <p:sldId id="352" r:id="rId93"/>
    <p:sldId id="444" r:id="rId94"/>
    <p:sldId id="355" r:id="rId95"/>
    <p:sldId id="356" r:id="rId96"/>
    <p:sldId id="431" r:id="rId97"/>
    <p:sldId id="357" r:id="rId98"/>
    <p:sldId id="439" r:id="rId99"/>
    <p:sldId id="359" r:id="rId100"/>
    <p:sldId id="360" r:id="rId101"/>
    <p:sldId id="361" r:id="rId102"/>
    <p:sldId id="362" r:id="rId103"/>
    <p:sldId id="363" r:id="rId104"/>
    <p:sldId id="364" r:id="rId105"/>
    <p:sldId id="365" r:id="rId106"/>
    <p:sldId id="366" r:id="rId107"/>
    <p:sldId id="368" r:id="rId108"/>
    <p:sldId id="369" r:id="rId109"/>
    <p:sldId id="370" r:id="rId110"/>
    <p:sldId id="371" r:id="rId111"/>
    <p:sldId id="372" r:id="rId112"/>
    <p:sldId id="373" r:id="rId113"/>
    <p:sldId id="374" r:id="rId114"/>
    <p:sldId id="446" r:id="rId115"/>
    <p:sldId id="375" r:id="rId116"/>
    <p:sldId id="376" r:id="rId117"/>
    <p:sldId id="447" r:id="rId118"/>
    <p:sldId id="379" r:id="rId119"/>
    <p:sldId id="380" r:id="rId120"/>
    <p:sldId id="381" r:id="rId121"/>
    <p:sldId id="382" r:id="rId122"/>
    <p:sldId id="383" r:id="rId123"/>
    <p:sldId id="384" r:id="rId124"/>
    <p:sldId id="385" r:id="rId125"/>
    <p:sldId id="386" r:id="rId126"/>
    <p:sldId id="387" r:id="rId127"/>
    <p:sldId id="388" r:id="rId128"/>
    <p:sldId id="389" r:id="rId129"/>
    <p:sldId id="390" r:id="rId130"/>
    <p:sldId id="391" r:id="rId131"/>
    <p:sldId id="445" r:id="rId132"/>
    <p:sldId id="394" r:id="rId133"/>
    <p:sldId id="395" r:id="rId134"/>
    <p:sldId id="396" r:id="rId135"/>
    <p:sldId id="441" r:id="rId136"/>
    <p:sldId id="398" r:id="rId137"/>
    <p:sldId id="399" r:id="rId138"/>
    <p:sldId id="400" r:id="rId139"/>
    <p:sldId id="401" r:id="rId140"/>
    <p:sldId id="402" r:id="rId141"/>
    <p:sldId id="403" r:id="rId142"/>
    <p:sldId id="404" r:id="rId143"/>
    <p:sldId id="405" r:id="rId144"/>
    <p:sldId id="406" r:id="rId145"/>
    <p:sldId id="407" r:id="rId146"/>
    <p:sldId id="408" r:id="rId147"/>
    <p:sldId id="409" r:id="rId148"/>
    <p:sldId id="410" r:id="rId149"/>
    <p:sldId id="411" r:id="rId150"/>
    <p:sldId id="412" r:id="rId151"/>
    <p:sldId id="413" r:id="rId152"/>
    <p:sldId id="414" r:id="rId153"/>
    <p:sldId id="415" r:id="rId154"/>
    <p:sldId id="416" r:id="rId155"/>
    <p:sldId id="417" r:id="rId156"/>
    <p:sldId id="418" r:id="rId157"/>
    <p:sldId id="419" r:id="rId158"/>
    <p:sldId id="420" r:id="rId159"/>
    <p:sldId id="421" r:id="rId160"/>
    <p:sldId id="422" r:id="rId161"/>
    <p:sldId id="423" r:id="rId162"/>
    <p:sldId id="424" r:id="rId163"/>
    <p:sldId id="427" r:id="rId164"/>
    <p:sldId id="428" r:id="rId165"/>
    <p:sldId id="429" r:id="rId166"/>
    <p:sldId id="452" r:id="rId167"/>
  </p:sldIdLst>
  <p:sldSz cx="12192000" cy="6858000"/>
  <p:notesSz cx="9236075" cy="6950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immac@olemiss.edu" initials="k" lastIdx="16" clrIdx="0">
    <p:extLst>
      <p:ext uri="{19B8F6BF-5375-455C-9EA6-DF929625EA0E}">
        <p15:presenceInfo xmlns:p15="http://schemas.microsoft.com/office/powerpoint/2012/main" userId="kimmac@olemiss.edu" providerId="None"/>
      </p:ext>
    </p:extLst>
  </p:cmAuthor>
  <p:cmAuthor id="2" name="SHARON WALLS" initials="SW" lastIdx="15" clrIdx="1">
    <p:extLst>
      <p:ext uri="{19B8F6BF-5375-455C-9EA6-DF929625EA0E}">
        <p15:presenceInfo xmlns:p15="http://schemas.microsoft.com/office/powerpoint/2012/main" userId="S::swmartin@olemiss.edu::bff738a1-0dc7-490e-9a98-fdeeac8f7ede" providerId="AD"/>
      </p:ext>
    </p:extLst>
  </p:cmAuthor>
  <p:cmAuthor id="3" name="HENRIETTA HENDERSON" initials="HH" lastIdx="2" clrIdx="2">
    <p:extLst>
      <p:ext uri="{19B8F6BF-5375-455C-9EA6-DF929625EA0E}">
        <p15:presenceInfo xmlns:p15="http://schemas.microsoft.com/office/powerpoint/2012/main" userId="S::hhenders@olemiss.edu::56a1cc24-d293-4785-a0a6-1d6a75d73248" providerId="AD"/>
      </p:ext>
    </p:extLst>
  </p:cmAuthor>
  <p:cmAuthor id="4" name="Guest User" initials="GU" lastIdx="1" clrIdx="3">
    <p:extLst>
      <p:ext uri="{19B8F6BF-5375-455C-9EA6-DF929625EA0E}">
        <p15:presenceInfo xmlns:p15="http://schemas.microsoft.com/office/powerpoint/2012/main" userId="S::urn:spo:anon#97935e2be3226970d77fd659973359cf3330c1b4b596851138c9296ab8bb3538::" providerId="AD"/>
      </p:ext>
    </p:extLst>
  </p:cmAuthor>
  <p:cmAuthor id="5" name="kimmac@olemiss.edu" initials="ki" lastIdx="2" clrIdx="4">
    <p:extLst>
      <p:ext uri="{19B8F6BF-5375-455C-9EA6-DF929625EA0E}">
        <p15:presenceInfo xmlns:p15="http://schemas.microsoft.com/office/powerpoint/2012/main" userId="S::kimmac@olemiss.edu::8c17c272-5c0f-40d2-9304-68e8a8ee3c13" providerId="AD"/>
      </p:ext>
    </p:extLst>
  </p:cmAuthor>
  <p:cmAuthor id="6" name="shannono@olemiss.edu" initials="sh" lastIdx="2" clrIdx="5">
    <p:extLst>
      <p:ext uri="{19B8F6BF-5375-455C-9EA6-DF929625EA0E}">
        <p15:presenceInfo xmlns:p15="http://schemas.microsoft.com/office/powerpoint/2012/main" userId="S::shannono@olemiss.edu::d36a1931-8ee0-49db-97f5-a50178d7353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a:srgbClr val="0B4060"/>
    <a:srgbClr val="FFFFFF"/>
    <a:srgbClr val="0070F2"/>
    <a:srgbClr val="FF4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CD8774-FD67-4033-B5E5-CDE64D60A0B4}" v="14" dt="2024-11-05T20:11:30.7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524" autoAdjust="0"/>
    <p:restoredTop sz="50847" autoAdjust="0"/>
  </p:normalViewPr>
  <p:slideViewPr>
    <p:cSldViewPr snapToGrid="0">
      <p:cViewPr varScale="1">
        <p:scale>
          <a:sx n="56" d="100"/>
          <a:sy n="56" d="100"/>
        </p:scale>
        <p:origin x="1992" y="66"/>
      </p:cViewPr>
      <p:guideLst/>
    </p:cSldViewPr>
  </p:slideViewPr>
  <p:notesTextViewPr>
    <p:cViewPr>
      <p:scale>
        <a:sx n="125" d="100"/>
        <a:sy n="125" d="100"/>
      </p:scale>
      <p:origin x="0" y="0"/>
    </p:cViewPr>
  </p:notesTextViewPr>
  <p:sorterViewPr>
    <p:cViewPr>
      <p:scale>
        <a:sx n="100" d="100"/>
        <a:sy n="100" d="100"/>
      </p:scale>
      <p:origin x="0" y="-16584"/>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59" Type="http://schemas.openxmlformats.org/officeDocument/2006/relationships/slide" Target="slides/slide155.xml"/><Relationship Id="rId170" Type="http://schemas.openxmlformats.org/officeDocument/2006/relationships/commentAuthors" Target="commentAuthors.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160" Type="http://schemas.openxmlformats.org/officeDocument/2006/relationships/slide" Target="slides/slide156.xml"/><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slide" Target="slides/slide114.xml"/><Relationship Id="rId139" Type="http://schemas.openxmlformats.org/officeDocument/2006/relationships/slide" Target="slides/slide135.xml"/><Relationship Id="rId85" Type="http://schemas.openxmlformats.org/officeDocument/2006/relationships/slide" Target="slides/slide81.xml"/><Relationship Id="rId150" Type="http://schemas.openxmlformats.org/officeDocument/2006/relationships/slide" Target="slides/slide146.xml"/><Relationship Id="rId171" Type="http://schemas.openxmlformats.org/officeDocument/2006/relationships/presProps" Target="presProps.xml"/><Relationship Id="rId12" Type="http://schemas.openxmlformats.org/officeDocument/2006/relationships/slide" Target="slides/slide8.xml"/><Relationship Id="rId33" Type="http://schemas.openxmlformats.org/officeDocument/2006/relationships/slide" Target="slides/slide29.xml"/><Relationship Id="rId108" Type="http://schemas.openxmlformats.org/officeDocument/2006/relationships/slide" Target="slides/slide104.xml"/><Relationship Id="rId129" Type="http://schemas.openxmlformats.org/officeDocument/2006/relationships/slide" Target="slides/slide125.xml"/><Relationship Id="rId54" Type="http://schemas.openxmlformats.org/officeDocument/2006/relationships/slide" Target="slides/slide50.xml"/><Relationship Id="rId75" Type="http://schemas.openxmlformats.org/officeDocument/2006/relationships/slide" Target="slides/slide71.xml"/><Relationship Id="rId96" Type="http://schemas.openxmlformats.org/officeDocument/2006/relationships/slide" Target="slides/slide92.xml"/><Relationship Id="rId140" Type="http://schemas.openxmlformats.org/officeDocument/2006/relationships/slide" Target="slides/slide136.xml"/><Relationship Id="rId161" Type="http://schemas.openxmlformats.org/officeDocument/2006/relationships/slide" Target="slides/slide157.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slide" Target="slides/slide131.xml"/><Relationship Id="rId151" Type="http://schemas.openxmlformats.org/officeDocument/2006/relationships/slide" Target="slides/slide147.xml"/><Relationship Id="rId156" Type="http://schemas.openxmlformats.org/officeDocument/2006/relationships/slide" Target="slides/slide152.xml"/><Relationship Id="rId172" Type="http://schemas.openxmlformats.org/officeDocument/2006/relationships/viewProps" Target="viewProps.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slide" Target="slides/slide142.xml"/><Relationship Id="rId167" Type="http://schemas.openxmlformats.org/officeDocument/2006/relationships/slide" Target="slides/slide163.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162" Type="http://schemas.openxmlformats.org/officeDocument/2006/relationships/slide" Target="slides/slide15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157" Type="http://schemas.openxmlformats.org/officeDocument/2006/relationships/slide" Target="slides/slide153.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slide" Target="slides/slide148.xml"/><Relationship Id="rId173"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slide" Target="slides/slide159.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74" Type="http://schemas.openxmlformats.org/officeDocument/2006/relationships/tableStyles" Target="tableStyles.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164" Type="http://schemas.openxmlformats.org/officeDocument/2006/relationships/slide" Target="slides/slide160.xml"/><Relationship Id="rId16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75" Type="http://schemas.microsoft.com/office/2016/11/relationships/changesInfo" Target="changesInfos/changesInfo1.xml"/><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165" Type="http://schemas.openxmlformats.org/officeDocument/2006/relationships/slide" Target="slides/slide161.xml"/><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80" Type="http://schemas.openxmlformats.org/officeDocument/2006/relationships/slide" Target="slides/slide76.xml"/><Relationship Id="rId155" Type="http://schemas.openxmlformats.org/officeDocument/2006/relationships/slide" Target="slides/slide151.xml"/><Relationship Id="rId176" Type="http://schemas.microsoft.com/office/2015/10/relationships/revisionInfo" Target="revisionInfo.xml"/><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 Id="rId70" Type="http://schemas.openxmlformats.org/officeDocument/2006/relationships/slide" Target="slides/slide66.xml"/><Relationship Id="rId91" Type="http://schemas.openxmlformats.org/officeDocument/2006/relationships/slide" Target="slides/slide87.xml"/><Relationship Id="rId145" Type="http://schemas.openxmlformats.org/officeDocument/2006/relationships/slide" Target="slides/slide141.xml"/><Relationship Id="rId166" Type="http://schemas.openxmlformats.org/officeDocument/2006/relationships/slide" Target="slides/slide16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lle Polzin" userId="b9e054fa-0868-4197-8146-cc0a868454d2" providerId="ADAL" clId="{4DCD8774-FD67-4033-B5E5-CDE64D60A0B4}"/>
    <pc:docChg chg="undo redo custSel modSld">
      <pc:chgData name="Molle Polzin" userId="b9e054fa-0868-4197-8146-cc0a868454d2" providerId="ADAL" clId="{4DCD8774-FD67-4033-B5E5-CDE64D60A0B4}" dt="2024-11-05T20:25:23.247" v="174" actId="20577"/>
      <pc:docMkLst>
        <pc:docMk/>
      </pc:docMkLst>
      <pc:sldChg chg="modNotesTx">
        <pc:chgData name="Molle Polzin" userId="b9e054fa-0868-4197-8146-cc0a868454d2" providerId="ADAL" clId="{4DCD8774-FD67-4033-B5E5-CDE64D60A0B4}" dt="2024-11-05T19:49:48.978" v="25" actId="6549"/>
        <pc:sldMkLst>
          <pc:docMk/>
          <pc:sldMk cId="988289520" sldId="276"/>
        </pc:sldMkLst>
      </pc:sldChg>
      <pc:sldChg chg="modSp mod modNotesTx">
        <pc:chgData name="Molle Polzin" userId="b9e054fa-0868-4197-8146-cc0a868454d2" providerId="ADAL" clId="{4DCD8774-FD67-4033-B5E5-CDE64D60A0B4}" dt="2024-11-05T19:55:31.853" v="30" actId="20577"/>
        <pc:sldMkLst>
          <pc:docMk/>
          <pc:sldMk cId="731991823" sldId="312"/>
        </pc:sldMkLst>
        <pc:spChg chg="mod">
          <ac:chgData name="Molle Polzin" userId="b9e054fa-0868-4197-8146-cc0a868454d2" providerId="ADAL" clId="{4DCD8774-FD67-4033-B5E5-CDE64D60A0B4}" dt="2024-11-05T19:55:31.853" v="30" actId="20577"/>
          <ac:spMkLst>
            <pc:docMk/>
            <pc:sldMk cId="731991823" sldId="312"/>
            <ac:spMk id="3" creationId="{00000000-0000-0000-0000-000000000000}"/>
          </ac:spMkLst>
        </pc:spChg>
      </pc:sldChg>
      <pc:sldChg chg="modNotesTx">
        <pc:chgData name="Molle Polzin" userId="b9e054fa-0868-4197-8146-cc0a868454d2" providerId="ADAL" clId="{4DCD8774-FD67-4033-B5E5-CDE64D60A0B4}" dt="2024-11-05T19:57:17.293" v="36" actId="20577"/>
        <pc:sldMkLst>
          <pc:docMk/>
          <pc:sldMk cId="3693722272" sldId="321"/>
        </pc:sldMkLst>
      </pc:sldChg>
      <pc:sldChg chg="modNotesTx">
        <pc:chgData name="Molle Polzin" userId="b9e054fa-0868-4197-8146-cc0a868454d2" providerId="ADAL" clId="{4DCD8774-FD67-4033-B5E5-CDE64D60A0B4}" dt="2024-11-05T19:59:25.501" v="38" actId="20577"/>
        <pc:sldMkLst>
          <pc:docMk/>
          <pc:sldMk cId="1998242902" sldId="324"/>
        </pc:sldMkLst>
      </pc:sldChg>
      <pc:sldChg chg="modNotesTx">
        <pc:chgData name="Molle Polzin" userId="b9e054fa-0868-4197-8146-cc0a868454d2" providerId="ADAL" clId="{4DCD8774-FD67-4033-B5E5-CDE64D60A0B4}" dt="2024-11-05T20:00:42.544" v="52" actId="20577"/>
        <pc:sldMkLst>
          <pc:docMk/>
          <pc:sldMk cId="722726549" sldId="325"/>
        </pc:sldMkLst>
      </pc:sldChg>
      <pc:sldChg chg="modSp mod">
        <pc:chgData name="Molle Polzin" userId="b9e054fa-0868-4197-8146-cc0a868454d2" providerId="ADAL" clId="{4DCD8774-FD67-4033-B5E5-CDE64D60A0B4}" dt="2024-10-25T18:06:54.580" v="14"/>
        <pc:sldMkLst>
          <pc:docMk/>
          <pc:sldMk cId="3827107261" sldId="326"/>
        </pc:sldMkLst>
        <pc:spChg chg="mod">
          <ac:chgData name="Molle Polzin" userId="b9e054fa-0868-4197-8146-cc0a868454d2" providerId="ADAL" clId="{4DCD8774-FD67-4033-B5E5-CDE64D60A0B4}" dt="2024-10-25T18:06:54.580" v="14"/>
          <ac:spMkLst>
            <pc:docMk/>
            <pc:sldMk cId="3827107261" sldId="326"/>
            <ac:spMk id="3" creationId="{00000000-0000-0000-0000-000000000000}"/>
          </ac:spMkLst>
        </pc:spChg>
      </pc:sldChg>
      <pc:sldChg chg="modSp mod modNotesTx">
        <pc:chgData name="Molle Polzin" userId="b9e054fa-0868-4197-8146-cc0a868454d2" providerId="ADAL" clId="{4DCD8774-FD67-4033-B5E5-CDE64D60A0B4}" dt="2024-11-05T20:04:35.108" v="53" actId="6549"/>
        <pc:sldMkLst>
          <pc:docMk/>
          <pc:sldMk cId="3289157367" sldId="327"/>
        </pc:sldMkLst>
        <pc:spChg chg="mod">
          <ac:chgData name="Molle Polzin" userId="b9e054fa-0868-4197-8146-cc0a868454d2" providerId="ADAL" clId="{4DCD8774-FD67-4033-B5E5-CDE64D60A0B4}" dt="2024-10-25T18:13:56.951" v="19" actId="20577"/>
          <ac:spMkLst>
            <pc:docMk/>
            <pc:sldMk cId="3289157367" sldId="327"/>
            <ac:spMk id="3" creationId="{00000000-0000-0000-0000-000000000000}"/>
          </ac:spMkLst>
        </pc:spChg>
      </pc:sldChg>
      <pc:sldChg chg="modSp modNotesTx">
        <pc:chgData name="Molle Polzin" userId="b9e054fa-0868-4197-8146-cc0a868454d2" providerId="ADAL" clId="{4DCD8774-FD67-4033-B5E5-CDE64D60A0B4}" dt="2024-11-05T20:07:13.164" v="80" actId="6549"/>
        <pc:sldMkLst>
          <pc:docMk/>
          <pc:sldMk cId="3503052888" sldId="329"/>
        </pc:sldMkLst>
        <pc:spChg chg="mod">
          <ac:chgData name="Molle Polzin" userId="b9e054fa-0868-4197-8146-cc0a868454d2" providerId="ADAL" clId="{4DCD8774-FD67-4033-B5E5-CDE64D60A0B4}" dt="2024-11-05T20:06:34.605" v="66" actId="20577"/>
          <ac:spMkLst>
            <pc:docMk/>
            <pc:sldMk cId="3503052888" sldId="329"/>
            <ac:spMk id="5" creationId="{00000000-0000-0000-0000-000000000000}"/>
          </ac:spMkLst>
        </pc:spChg>
      </pc:sldChg>
      <pc:sldChg chg="modNotesTx">
        <pc:chgData name="Molle Polzin" userId="b9e054fa-0868-4197-8146-cc0a868454d2" providerId="ADAL" clId="{4DCD8774-FD67-4033-B5E5-CDE64D60A0B4}" dt="2024-11-05T20:08:55.931" v="87" actId="6549"/>
        <pc:sldMkLst>
          <pc:docMk/>
          <pc:sldMk cId="250758964" sldId="334"/>
        </pc:sldMkLst>
      </pc:sldChg>
      <pc:sldChg chg="modSp mod modNotesTx">
        <pc:chgData name="Molle Polzin" userId="b9e054fa-0868-4197-8146-cc0a868454d2" providerId="ADAL" clId="{4DCD8774-FD67-4033-B5E5-CDE64D60A0B4}" dt="2024-11-05T20:09:58.682" v="94" actId="20577"/>
        <pc:sldMkLst>
          <pc:docMk/>
          <pc:sldMk cId="1140811092" sldId="339"/>
        </pc:sldMkLst>
        <pc:spChg chg="mod">
          <ac:chgData name="Molle Polzin" userId="b9e054fa-0868-4197-8146-cc0a868454d2" providerId="ADAL" clId="{4DCD8774-FD67-4033-B5E5-CDE64D60A0B4}" dt="2024-11-05T20:09:38.501" v="90" actId="20577"/>
          <ac:spMkLst>
            <pc:docMk/>
            <pc:sldMk cId="1140811092" sldId="339"/>
            <ac:spMk id="3" creationId="{00000000-0000-0000-0000-000000000000}"/>
          </ac:spMkLst>
        </pc:spChg>
      </pc:sldChg>
      <pc:sldChg chg="modNotesTx">
        <pc:chgData name="Molle Polzin" userId="b9e054fa-0868-4197-8146-cc0a868454d2" providerId="ADAL" clId="{4DCD8774-FD67-4033-B5E5-CDE64D60A0B4}" dt="2024-11-05T20:10:13.864" v="96" actId="20577"/>
        <pc:sldMkLst>
          <pc:docMk/>
          <pc:sldMk cId="2545985851" sldId="340"/>
        </pc:sldMkLst>
      </pc:sldChg>
      <pc:sldChg chg="modSp mod modNotesTx">
        <pc:chgData name="Molle Polzin" userId="b9e054fa-0868-4197-8146-cc0a868454d2" providerId="ADAL" clId="{4DCD8774-FD67-4033-B5E5-CDE64D60A0B4}" dt="2024-11-05T20:10:50.202" v="108" actId="20577"/>
        <pc:sldMkLst>
          <pc:docMk/>
          <pc:sldMk cId="1802294320" sldId="342"/>
        </pc:sldMkLst>
        <pc:spChg chg="mod">
          <ac:chgData name="Molle Polzin" userId="b9e054fa-0868-4197-8146-cc0a868454d2" providerId="ADAL" clId="{4DCD8774-FD67-4033-B5E5-CDE64D60A0B4}" dt="2024-11-05T20:10:24.684" v="98" actId="20577"/>
          <ac:spMkLst>
            <pc:docMk/>
            <pc:sldMk cId="1802294320" sldId="342"/>
            <ac:spMk id="2" creationId="{00000000-0000-0000-0000-000000000000}"/>
          </ac:spMkLst>
        </pc:spChg>
      </pc:sldChg>
      <pc:sldChg chg="modNotesTx">
        <pc:chgData name="Molle Polzin" userId="b9e054fa-0868-4197-8146-cc0a868454d2" providerId="ADAL" clId="{4DCD8774-FD67-4033-B5E5-CDE64D60A0B4}" dt="2024-11-05T20:11:34.851" v="122" actId="20577"/>
        <pc:sldMkLst>
          <pc:docMk/>
          <pc:sldMk cId="1784743110" sldId="343"/>
        </pc:sldMkLst>
      </pc:sldChg>
      <pc:sldChg chg="modSp mod modNotesTx">
        <pc:chgData name="Molle Polzin" userId="b9e054fa-0868-4197-8146-cc0a868454d2" providerId="ADAL" clId="{4DCD8774-FD67-4033-B5E5-CDE64D60A0B4}" dt="2024-11-05T20:12:10.310" v="128" actId="6549"/>
        <pc:sldMkLst>
          <pc:docMk/>
          <pc:sldMk cId="2624105153" sldId="345"/>
        </pc:sldMkLst>
        <pc:spChg chg="mod">
          <ac:chgData name="Molle Polzin" userId="b9e054fa-0868-4197-8146-cc0a868454d2" providerId="ADAL" clId="{4DCD8774-FD67-4033-B5E5-CDE64D60A0B4}" dt="2024-11-05T20:12:00.386" v="127" actId="20577"/>
          <ac:spMkLst>
            <pc:docMk/>
            <pc:sldMk cId="2624105153" sldId="345"/>
            <ac:spMk id="3" creationId="{00000000-0000-0000-0000-000000000000}"/>
          </ac:spMkLst>
        </pc:spChg>
      </pc:sldChg>
      <pc:sldChg chg="modNotesTx">
        <pc:chgData name="Molle Polzin" userId="b9e054fa-0868-4197-8146-cc0a868454d2" providerId="ADAL" clId="{4DCD8774-FD67-4033-B5E5-CDE64D60A0B4}" dt="2024-11-05T20:12:39.647" v="136" actId="20577"/>
        <pc:sldMkLst>
          <pc:docMk/>
          <pc:sldMk cId="3355023451" sldId="346"/>
        </pc:sldMkLst>
      </pc:sldChg>
      <pc:sldChg chg="modNotesTx">
        <pc:chgData name="Molle Polzin" userId="b9e054fa-0868-4197-8146-cc0a868454d2" providerId="ADAL" clId="{4DCD8774-FD67-4033-B5E5-CDE64D60A0B4}" dt="2024-11-05T20:12:56.694" v="137" actId="6549"/>
        <pc:sldMkLst>
          <pc:docMk/>
          <pc:sldMk cId="3369397451" sldId="347"/>
        </pc:sldMkLst>
      </pc:sldChg>
      <pc:sldChg chg="modSp mod modNotesTx">
        <pc:chgData name="Molle Polzin" userId="b9e054fa-0868-4197-8146-cc0a868454d2" providerId="ADAL" clId="{4DCD8774-FD67-4033-B5E5-CDE64D60A0B4}" dt="2024-11-05T20:13:46.310" v="144" actId="20577"/>
        <pc:sldMkLst>
          <pc:docMk/>
          <pc:sldMk cId="955574981" sldId="351"/>
        </pc:sldMkLst>
        <pc:spChg chg="mod">
          <ac:chgData name="Molle Polzin" userId="b9e054fa-0868-4197-8146-cc0a868454d2" providerId="ADAL" clId="{4DCD8774-FD67-4033-B5E5-CDE64D60A0B4}" dt="2024-11-05T20:13:23.246" v="138" actId="20577"/>
          <ac:spMkLst>
            <pc:docMk/>
            <pc:sldMk cId="955574981" sldId="351"/>
            <ac:spMk id="3" creationId="{00000000-0000-0000-0000-000000000000}"/>
          </ac:spMkLst>
        </pc:spChg>
      </pc:sldChg>
      <pc:sldChg chg="modNotesTx">
        <pc:chgData name="Molle Polzin" userId="b9e054fa-0868-4197-8146-cc0a868454d2" providerId="ADAL" clId="{4DCD8774-FD67-4033-B5E5-CDE64D60A0B4}" dt="2024-11-05T20:14:11.997" v="154" actId="6549"/>
        <pc:sldMkLst>
          <pc:docMk/>
          <pc:sldMk cId="1716412874" sldId="352"/>
        </pc:sldMkLst>
      </pc:sldChg>
      <pc:sldChg chg="modSp mod">
        <pc:chgData name="Molle Polzin" userId="b9e054fa-0868-4197-8146-cc0a868454d2" providerId="ADAL" clId="{4DCD8774-FD67-4033-B5E5-CDE64D60A0B4}" dt="2024-11-05T20:21:48.637" v="157" actId="20577"/>
        <pc:sldMkLst>
          <pc:docMk/>
          <pc:sldMk cId="3215124793" sldId="403"/>
        </pc:sldMkLst>
        <pc:spChg chg="mod">
          <ac:chgData name="Molle Polzin" userId="b9e054fa-0868-4197-8146-cc0a868454d2" providerId="ADAL" clId="{4DCD8774-FD67-4033-B5E5-CDE64D60A0B4}" dt="2024-11-05T20:21:48.637" v="157" actId="20577"/>
          <ac:spMkLst>
            <pc:docMk/>
            <pc:sldMk cId="3215124793" sldId="403"/>
            <ac:spMk id="3" creationId="{00000000-0000-0000-0000-000000000000}"/>
          </ac:spMkLst>
        </pc:spChg>
      </pc:sldChg>
      <pc:sldChg chg="modSp mod modNotesTx">
        <pc:chgData name="Molle Polzin" userId="b9e054fa-0868-4197-8146-cc0a868454d2" providerId="ADAL" clId="{4DCD8774-FD67-4033-B5E5-CDE64D60A0B4}" dt="2024-11-05T20:24:45.202" v="165" actId="20577"/>
        <pc:sldMkLst>
          <pc:docMk/>
          <pc:sldMk cId="1943061426" sldId="414"/>
        </pc:sldMkLst>
        <pc:spChg chg="mod">
          <ac:chgData name="Molle Polzin" userId="b9e054fa-0868-4197-8146-cc0a868454d2" providerId="ADAL" clId="{4DCD8774-FD67-4033-B5E5-CDE64D60A0B4}" dt="2024-11-05T20:24:19.985" v="161" actId="20577"/>
          <ac:spMkLst>
            <pc:docMk/>
            <pc:sldMk cId="1943061426" sldId="414"/>
            <ac:spMk id="3" creationId="{00000000-0000-0000-0000-000000000000}"/>
          </ac:spMkLst>
        </pc:spChg>
      </pc:sldChg>
      <pc:sldChg chg="modNotesTx">
        <pc:chgData name="Molle Polzin" userId="b9e054fa-0868-4197-8146-cc0a868454d2" providerId="ADAL" clId="{4DCD8774-FD67-4033-B5E5-CDE64D60A0B4}" dt="2024-11-05T20:25:23.247" v="174" actId="20577"/>
        <pc:sldMkLst>
          <pc:docMk/>
          <pc:sldMk cId="294613971" sldId="416"/>
        </pc:sldMkLst>
      </pc:sldChg>
      <pc:sldChg chg="modSp mod">
        <pc:chgData name="Molle Polzin" userId="b9e054fa-0868-4197-8146-cc0a868454d2" providerId="ADAL" clId="{4DCD8774-FD67-4033-B5E5-CDE64D60A0B4}" dt="2024-11-05T20:16:50.991" v="155" actId="14100"/>
        <pc:sldMkLst>
          <pc:docMk/>
          <pc:sldMk cId="468878777" sldId="446"/>
        </pc:sldMkLst>
        <pc:spChg chg="mod">
          <ac:chgData name="Molle Polzin" userId="b9e054fa-0868-4197-8146-cc0a868454d2" providerId="ADAL" clId="{4DCD8774-FD67-4033-B5E5-CDE64D60A0B4}" dt="2024-11-05T20:16:50.991" v="155" actId="14100"/>
          <ac:spMkLst>
            <pc:docMk/>
            <pc:sldMk cId="468878777" sldId="446"/>
            <ac:spMk id="7" creationId="{A700961C-69FA-40B9-9A68-48AC3FB23C82}"/>
          </ac:spMkLst>
        </pc:spChg>
      </pc:sldChg>
    </pc:docChg>
  </pc:docChgLst>
  <pc:docChgLst>
    <pc:chgData name="Molle Polzin" userId="b9e054fa-0868-4197-8146-cc0a868454d2" providerId="ADAL" clId="{58DAF6D5-7BE2-4D54-A7C5-E63FAF16030C}"/>
    <pc:docChg chg="undo redo custSel delSld modSld">
      <pc:chgData name="Molle Polzin" userId="b9e054fa-0868-4197-8146-cc0a868454d2" providerId="ADAL" clId="{58DAF6D5-7BE2-4D54-A7C5-E63FAF16030C}" dt="2024-10-10T18:01:26.525" v="1509" actId="2696"/>
      <pc:docMkLst>
        <pc:docMk/>
      </pc:docMkLst>
      <pc:sldChg chg="modNotesTx">
        <pc:chgData name="Molle Polzin" userId="b9e054fa-0868-4197-8146-cc0a868454d2" providerId="ADAL" clId="{58DAF6D5-7BE2-4D54-A7C5-E63FAF16030C}" dt="2024-10-10T14:26:42.634" v="7" actId="20577"/>
        <pc:sldMkLst>
          <pc:docMk/>
          <pc:sldMk cId="1063710892" sldId="262"/>
        </pc:sldMkLst>
      </pc:sldChg>
      <pc:sldChg chg="modSp mod modNotesTx">
        <pc:chgData name="Molle Polzin" userId="b9e054fa-0868-4197-8146-cc0a868454d2" providerId="ADAL" clId="{58DAF6D5-7BE2-4D54-A7C5-E63FAF16030C}" dt="2024-10-10T14:27:28.174" v="9" actId="20577"/>
        <pc:sldMkLst>
          <pc:docMk/>
          <pc:sldMk cId="2060893172" sldId="265"/>
        </pc:sldMkLst>
        <pc:spChg chg="mod">
          <ac:chgData name="Molle Polzin" userId="b9e054fa-0868-4197-8146-cc0a868454d2" providerId="ADAL" clId="{58DAF6D5-7BE2-4D54-A7C5-E63FAF16030C}" dt="2024-10-10T14:27:25.405" v="8" actId="20577"/>
          <ac:spMkLst>
            <pc:docMk/>
            <pc:sldMk cId="2060893172" sldId="265"/>
            <ac:spMk id="3" creationId="{00000000-0000-0000-0000-000000000000}"/>
          </ac:spMkLst>
        </pc:spChg>
      </pc:sldChg>
      <pc:sldChg chg="modNotesTx">
        <pc:chgData name="Molle Polzin" userId="b9e054fa-0868-4197-8146-cc0a868454d2" providerId="ADAL" clId="{58DAF6D5-7BE2-4D54-A7C5-E63FAF16030C}" dt="2024-10-10T14:27:52.471" v="13" actId="20577"/>
        <pc:sldMkLst>
          <pc:docMk/>
          <pc:sldMk cId="2812234772" sldId="267"/>
        </pc:sldMkLst>
      </pc:sldChg>
      <pc:sldChg chg="modSp mod modNotesTx">
        <pc:chgData name="Molle Polzin" userId="b9e054fa-0868-4197-8146-cc0a868454d2" providerId="ADAL" clId="{58DAF6D5-7BE2-4D54-A7C5-E63FAF16030C}" dt="2024-10-10T14:29:46.721" v="48" actId="20577"/>
        <pc:sldMkLst>
          <pc:docMk/>
          <pc:sldMk cId="2750065834" sldId="269"/>
        </pc:sldMkLst>
        <pc:spChg chg="mod">
          <ac:chgData name="Molle Polzin" userId="b9e054fa-0868-4197-8146-cc0a868454d2" providerId="ADAL" clId="{58DAF6D5-7BE2-4D54-A7C5-E63FAF16030C}" dt="2024-10-10T14:28:58.006" v="25" actId="20577"/>
          <ac:spMkLst>
            <pc:docMk/>
            <pc:sldMk cId="2750065834" sldId="269"/>
            <ac:spMk id="2" creationId="{00000000-0000-0000-0000-000000000000}"/>
          </ac:spMkLst>
        </pc:spChg>
        <pc:spChg chg="mod">
          <ac:chgData name="Molle Polzin" userId="b9e054fa-0868-4197-8146-cc0a868454d2" providerId="ADAL" clId="{58DAF6D5-7BE2-4D54-A7C5-E63FAF16030C}" dt="2024-10-10T14:29:08.570" v="29" actId="20577"/>
          <ac:spMkLst>
            <pc:docMk/>
            <pc:sldMk cId="2750065834" sldId="269"/>
            <ac:spMk id="3" creationId="{00000000-0000-0000-0000-000000000000}"/>
          </ac:spMkLst>
        </pc:spChg>
      </pc:sldChg>
      <pc:sldChg chg="modSp mod modNotesTx">
        <pc:chgData name="Molle Polzin" userId="b9e054fa-0868-4197-8146-cc0a868454d2" providerId="ADAL" clId="{58DAF6D5-7BE2-4D54-A7C5-E63FAF16030C}" dt="2024-10-10T14:28:51.941" v="21" actId="20577"/>
        <pc:sldMkLst>
          <pc:docMk/>
          <pc:sldMk cId="1285067317" sldId="270"/>
        </pc:sldMkLst>
        <pc:spChg chg="mod">
          <ac:chgData name="Molle Polzin" userId="b9e054fa-0868-4197-8146-cc0a868454d2" providerId="ADAL" clId="{58DAF6D5-7BE2-4D54-A7C5-E63FAF16030C}" dt="2024-10-10T14:28:46.753" v="17" actId="20577"/>
          <ac:spMkLst>
            <pc:docMk/>
            <pc:sldMk cId="1285067317" sldId="270"/>
            <ac:spMk id="2" creationId="{00000000-0000-0000-0000-000000000000}"/>
          </ac:spMkLst>
        </pc:spChg>
      </pc:sldChg>
      <pc:sldChg chg="modSp mod modNotesTx">
        <pc:chgData name="Molle Polzin" userId="b9e054fa-0868-4197-8146-cc0a868454d2" providerId="ADAL" clId="{58DAF6D5-7BE2-4D54-A7C5-E63FAF16030C}" dt="2024-10-10T14:31:58.272" v="67" actId="20577"/>
        <pc:sldMkLst>
          <pc:docMk/>
          <pc:sldMk cId="988289520" sldId="276"/>
        </pc:sldMkLst>
        <pc:spChg chg="mod">
          <ac:chgData name="Molle Polzin" userId="b9e054fa-0868-4197-8146-cc0a868454d2" providerId="ADAL" clId="{58DAF6D5-7BE2-4D54-A7C5-E63FAF16030C}" dt="2024-10-10T14:30:45.265" v="57" actId="6549"/>
          <ac:spMkLst>
            <pc:docMk/>
            <pc:sldMk cId="988289520" sldId="276"/>
            <ac:spMk id="3" creationId="{00000000-0000-0000-0000-000000000000}"/>
          </ac:spMkLst>
        </pc:spChg>
      </pc:sldChg>
      <pc:sldChg chg="modSp mod">
        <pc:chgData name="Molle Polzin" userId="b9e054fa-0868-4197-8146-cc0a868454d2" providerId="ADAL" clId="{58DAF6D5-7BE2-4D54-A7C5-E63FAF16030C}" dt="2024-10-10T14:32:29.938" v="73" actId="20577"/>
        <pc:sldMkLst>
          <pc:docMk/>
          <pc:sldMk cId="473959206" sldId="280"/>
        </pc:sldMkLst>
        <pc:spChg chg="mod">
          <ac:chgData name="Molle Polzin" userId="b9e054fa-0868-4197-8146-cc0a868454d2" providerId="ADAL" clId="{58DAF6D5-7BE2-4D54-A7C5-E63FAF16030C}" dt="2024-10-10T14:32:29.938" v="73" actId="20577"/>
          <ac:spMkLst>
            <pc:docMk/>
            <pc:sldMk cId="473959206" sldId="280"/>
            <ac:spMk id="7" creationId="{00000000-0000-0000-0000-000000000000}"/>
          </ac:spMkLst>
        </pc:spChg>
      </pc:sldChg>
      <pc:sldChg chg="modSp mod modNotesTx">
        <pc:chgData name="Molle Polzin" userId="b9e054fa-0868-4197-8146-cc0a868454d2" providerId="ADAL" clId="{58DAF6D5-7BE2-4D54-A7C5-E63FAF16030C}" dt="2024-10-10T14:32:51.405" v="87" actId="20577"/>
        <pc:sldMkLst>
          <pc:docMk/>
          <pc:sldMk cId="274231128" sldId="281"/>
        </pc:sldMkLst>
        <pc:spChg chg="mod">
          <ac:chgData name="Molle Polzin" userId="b9e054fa-0868-4197-8146-cc0a868454d2" providerId="ADAL" clId="{58DAF6D5-7BE2-4D54-A7C5-E63FAF16030C}" dt="2024-10-10T14:32:36.165" v="79" actId="20577"/>
          <ac:spMkLst>
            <pc:docMk/>
            <pc:sldMk cId="274231128" sldId="281"/>
            <ac:spMk id="2" creationId="{00000000-0000-0000-0000-000000000000}"/>
          </ac:spMkLst>
        </pc:spChg>
      </pc:sldChg>
      <pc:sldChg chg="modNotesTx">
        <pc:chgData name="Molle Polzin" userId="b9e054fa-0868-4197-8146-cc0a868454d2" providerId="ADAL" clId="{58DAF6D5-7BE2-4D54-A7C5-E63FAF16030C}" dt="2024-10-10T14:41:38.872" v="93" actId="20577"/>
        <pc:sldMkLst>
          <pc:docMk/>
          <pc:sldMk cId="204590677" sldId="282"/>
        </pc:sldMkLst>
      </pc:sldChg>
      <pc:sldChg chg="modSp mod modNotesTx">
        <pc:chgData name="Molle Polzin" userId="b9e054fa-0868-4197-8146-cc0a868454d2" providerId="ADAL" clId="{58DAF6D5-7BE2-4D54-A7C5-E63FAF16030C}" dt="2024-10-10T14:42:02.330" v="117" actId="20577"/>
        <pc:sldMkLst>
          <pc:docMk/>
          <pc:sldMk cId="3609665658" sldId="283"/>
        </pc:sldMkLst>
        <pc:spChg chg="mod">
          <ac:chgData name="Molle Polzin" userId="b9e054fa-0868-4197-8146-cc0a868454d2" providerId="ADAL" clId="{58DAF6D5-7BE2-4D54-A7C5-E63FAF16030C}" dt="2024-10-10T14:41:52.239" v="105" actId="20577"/>
          <ac:spMkLst>
            <pc:docMk/>
            <pc:sldMk cId="3609665658" sldId="283"/>
            <ac:spMk id="3" creationId="{00000000-0000-0000-0000-000000000000}"/>
          </ac:spMkLst>
        </pc:spChg>
      </pc:sldChg>
      <pc:sldChg chg="modSp mod modNotesTx">
        <pc:chgData name="Molle Polzin" userId="b9e054fa-0868-4197-8146-cc0a868454d2" providerId="ADAL" clId="{58DAF6D5-7BE2-4D54-A7C5-E63FAF16030C}" dt="2024-10-10T14:48:12.215" v="170" actId="14100"/>
        <pc:sldMkLst>
          <pc:docMk/>
          <pc:sldMk cId="1456500330" sldId="292"/>
        </pc:sldMkLst>
        <pc:spChg chg="mod">
          <ac:chgData name="Molle Polzin" userId="b9e054fa-0868-4197-8146-cc0a868454d2" providerId="ADAL" clId="{58DAF6D5-7BE2-4D54-A7C5-E63FAF16030C}" dt="2024-10-10T14:48:12.215" v="170" actId="14100"/>
          <ac:spMkLst>
            <pc:docMk/>
            <pc:sldMk cId="1456500330" sldId="292"/>
            <ac:spMk id="3" creationId="{00000000-0000-0000-0000-000000000000}"/>
          </ac:spMkLst>
        </pc:spChg>
      </pc:sldChg>
      <pc:sldChg chg="modSp mod modNotesTx">
        <pc:chgData name="Molle Polzin" userId="b9e054fa-0868-4197-8146-cc0a868454d2" providerId="ADAL" clId="{58DAF6D5-7BE2-4D54-A7C5-E63FAF16030C}" dt="2024-10-10T14:52:28.021" v="197" actId="6549"/>
        <pc:sldMkLst>
          <pc:docMk/>
          <pc:sldMk cId="30651896" sldId="293"/>
        </pc:sldMkLst>
        <pc:spChg chg="mod">
          <ac:chgData name="Molle Polzin" userId="b9e054fa-0868-4197-8146-cc0a868454d2" providerId="ADAL" clId="{58DAF6D5-7BE2-4D54-A7C5-E63FAF16030C}" dt="2024-10-10T14:52:26.850" v="196" actId="6549"/>
          <ac:spMkLst>
            <pc:docMk/>
            <pc:sldMk cId="30651896" sldId="293"/>
            <ac:spMk id="4" creationId="{00000000-0000-0000-0000-000000000000}"/>
          </ac:spMkLst>
        </pc:spChg>
      </pc:sldChg>
      <pc:sldChg chg="modSp mod modNotesTx">
        <pc:chgData name="Molle Polzin" userId="b9e054fa-0868-4197-8146-cc0a868454d2" providerId="ADAL" clId="{58DAF6D5-7BE2-4D54-A7C5-E63FAF16030C}" dt="2024-10-10T14:55:09.480" v="208"/>
        <pc:sldMkLst>
          <pc:docMk/>
          <pc:sldMk cId="1588670972" sldId="296"/>
        </pc:sldMkLst>
        <pc:spChg chg="mod">
          <ac:chgData name="Molle Polzin" userId="b9e054fa-0868-4197-8146-cc0a868454d2" providerId="ADAL" clId="{58DAF6D5-7BE2-4D54-A7C5-E63FAF16030C}" dt="2024-10-10T14:54:49.598" v="207" actId="27636"/>
          <ac:spMkLst>
            <pc:docMk/>
            <pc:sldMk cId="1588670972" sldId="296"/>
            <ac:spMk id="3" creationId="{00000000-0000-0000-0000-000000000000}"/>
          </ac:spMkLst>
        </pc:spChg>
      </pc:sldChg>
      <pc:sldChg chg="modNotesTx">
        <pc:chgData name="Molle Polzin" userId="b9e054fa-0868-4197-8146-cc0a868454d2" providerId="ADAL" clId="{58DAF6D5-7BE2-4D54-A7C5-E63FAF16030C}" dt="2024-10-10T14:56:50.882" v="230" actId="20577"/>
        <pc:sldMkLst>
          <pc:docMk/>
          <pc:sldMk cId="4199583822" sldId="299"/>
        </pc:sldMkLst>
      </pc:sldChg>
      <pc:sldChg chg="modSp mod">
        <pc:chgData name="Molle Polzin" userId="b9e054fa-0868-4197-8146-cc0a868454d2" providerId="ADAL" clId="{58DAF6D5-7BE2-4D54-A7C5-E63FAF16030C}" dt="2024-10-10T15:02:02.428" v="233" actId="122"/>
        <pc:sldMkLst>
          <pc:docMk/>
          <pc:sldMk cId="909623717" sldId="306"/>
        </pc:sldMkLst>
        <pc:spChg chg="mod">
          <ac:chgData name="Molle Polzin" userId="b9e054fa-0868-4197-8146-cc0a868454d2" providerId="ADAL" clId="{58DAF6D5-7BE2-4D54-A7C5-E63FAF16030C}" dt="2024-10-10T15:02:02.428" v="233" actId="122"/>
          <ac:spMkLst>
            <pc:docMk/>
            <pc:sldMk cId="909623717" sldId="306"/>
            <ac:spMk id="8" creationId="{00000000-0000-0000-0000-000000000000}"/>
          </ac:spMkLst>
        </pc:spChg>
      </pc:sldChg>
      <pc:sldChg chg="modSp mod modNotesTx">
        <pc:chgData name="Molle Polzin" userId="b9e054fa-0868-4197-8146-cc0a868454d2" providerId="ADAL" clId="{58DAF6D5-7BE2-4D54-A7C5-E63FAF16030C}" dt="2024-10-10T15:04:13.929" v="263" actId="20577"/>
        <pc:sldMkLst>
          <pc:docMk/>
          <pc:sldMk cId="2926605832" sldId="307"/>
        </pc:sldMkLst>
        <pc:spChg chg="mod">
          <ac:chgData name="Molle Polzin" userId="b9e054fa-0868-4197-8146-cc0a868454d2" providerId="ADAL" clId="{58DAF6D5-7BE2-4D54-A7C5-E63FAF16030C}" dt="2024-10-10T15:02:59.586" v="250" actId="20577"/>
          <ac:spMkLst>
            <pc:docMk/>
            <pc:sldMk cId="2926605832" sldId="307"/>
            <ac:spMk id="3" creationId="{00000000-0000-0000-0000-000000000000}"/>
          </ac:spMkLst>
        </pc:spChg>
      </pc:sldChg>
      <pc:sldChg chg="modSp mod modNotesTx">
        <pc:chgData name="Molle Polzin" userId="b9e054fa-0868-4197-8146-cc0a868454d2" providerId="ADAL" clId="{58DAF6D5-7BE2-4D54-A7C5-E63FAF16030C}" dt="2024-10-10T15:05:47.837" v="326" actId="20577"/>
        <pc:sldMkLst>
          <pc:docMk/>
          <pc:sldMk cId="925910112" sldId="308"/>
        </pc:sldMkLst>
        <pc:spChg chg="mod">
          <ac:chgData name="Molle Polzin" userId="b9e054fa-0868-4197-8146-cc0a868454d2" providerId="ADAL" clId="{58DAF6D5-7BE2-4D54-A7C5-E63FAF16030C}" dt="2024-10-10T15:05:23.055" v="295" actId="20577"/>
          <ac:spMkLst>
            <pc:docMk/>
            <pc:sldMk cId="925910112" sldId="308"/>
            <ac:spMk id="3" creationId="{00000000-0000-0000-0000-000000000000}"/>
          </ac:spMkLst>
        </pc:spChg>
      </pc:sldChg>
      <pc:sldChg chg="modNotesTx">
        <pc:chgData name="Molle Polzin" userId="b9e054fa-0868-4197-8146-cc0a868454d2" providerId="ADAL" clId="{58DAF6D5-7BE2-4D54-A7C5-E63FAF16030C}" dt="2024-10-10T15:06:44.671" v="354" actId="20577"/>
        <pc:sldMkLst>
          <pc:docMk/>
          <pc:sldMk cId="1922854504" sldId="310"/>
        </pc:sldMkLst>
      </pc:sldChg>
      <pc:sldChg chg="modNotesTx">
        <pc:chgData name="Molle Polzin" userId="b9e054fa-0868-4197-8146-cc0a868454d2" providerId="ADAL" clId="{58DAF6D5-7BE2-4D54-A7C5-E63FAF16030C}" dt="2024-10-10T15:12:18.013" v="355" actId="20577"/>
        <pc:sldMkLst>
          <pc:docMk/>
          <pc:sldMk cId="1296024153" sldId="311"/>
        </pc:sldMkLst>
      </pc:sldChg>
      <pc:sldChg chg="modNotesTx">
        <pc:chgData name="Molle Polzin" userId="b9e054fa-0868-4197-8146-cc0a868454d2" providerId="ADAL" clId="{58DAF6D5-7BE2-4D54-A7C5-E63FAF16030C}" dt="2024-10-10T15:12:54.468" v="357" actId="20577"/>
        <pc:sldMkLst>
          <pc:docMk/>
          <pc:sldMk cId="767810439" sldId="314"/>
        </pc:sldMkLst>
      </pc:sldChg>
      <pc:sldChg chg="modSp mod modNotesTx">
        <pc:chgData name="Molle Polzin" userId="b9e054fa-0868-4197-8146-cc0a868454d2" providerId="ADAL" clId="{58DAF6D5-7BE2-4D54-A7C5-E63FAF16030C}" dt="2024-10-10T15:16:43.629" v="398" actId="6549"/>
        <pc:sldMkLst>
          <pc:docMk/>
          <pc:sldMk cId="2318423481" sldId="315"/>
        </pc:sldMkLst>
        <pc:spChg chg="mod">
          <ac:chgData name="Molle Polzin" userId="b9e054fa-0868-4197-8146-cc0a868454d2" providerId="ADAL" clId="{58DAF6D5-7BE2-4D54-A7C5-E63FAF16030C}" dt="2024-10-10T15:13:33.938" v="358" actId="6549"/>
          <ac:spMkLst>
            <pc:docMk/>
            <pc:sldMk cId="2318423481" sldId="315"/>
            <ac:spMk id="2" creationId="{00000000-0000-0000-0000-000000000000}"/>
          </ac:spMkLst>
        </pc:spChg>
        <pc:spChg chg="mod">
          <ac:chgData name="Molle Polzin" userId="b9e054fa-0868-4197-8146-cc0a868454d2" providerId="ADAL" clId="{58DAF6D5-7BE2-4D54-A7C5-E63FAF16030C}" dt="2024-10-10T15:16:43.629" v="398" actId="6549"/>
          <ac:spMkLst>
            <pc:docMk/>
            <pc:sldMk cId="2318423481" sldId="315"/>
            <ac:spMk id="6" creationId="{00000000-0000-0000-0000-000000000000}"/>
          </ac:spMkLst>
        </pc:spChg>
        <pc:spChg chg="mod">
          <ac:chgData name="Molle Polzin" userId="b9e054fa-0868-4197-8146-cc0a868454d2" providerId="ADAL" clId="{58DAF6D5-7BE2-4D54-A7C5-E63FAF16030C}" dt="2024-10-10T15:16:30.380" v="381" actId="14100"/>
          <ac:spMkLst>
            <pc:docMk/>
            <pc:sldMk cId="2318423481" sldId="315"/>
            <ac:spMk id="7" creationId="{00000000-0000-0000-0000-000000000000}"/>
          </ac:spMkLst>
        </pc:spChg>
      </pc:sldChg>
      <pc:sldChg chg="modNotesTx">
        <pc:chgData name="Molle Polzin" userId="b9e054fa-0868-4197-8146-cc0a868454d2" providerId="ADAL" clId="{58DAF6D5-7BE2-4D54-A7C5-E63FAF16030C}" dt="2024-10-10T15:17:23.905" v="399" actId="6549"/>
        <pc:sldMkLst>
          <pc:docMk/>
          <pc:sldMk cId="1463295677" sldId="317"/>
        </pc:sldMkLst>
      </pc:sldChg>
      <pc:sldChg chg="modSp mod modNotesTx">
        <pc:chgData name="Molle Polzin" userId="b9e054fa-0868-4197-8146-cc0a868454d2" providerId="ADAL" clId="{58DAF6D5-7BE2-4D54-A7C5-E63FAF16030C}" dt="2024-10-10T15:18:30.440" v="405" actId="20577"/>
        <pc:sldMkLst>
          <pc:docMk/>
          <pc:sldMk cId="28089627" sldId="318"/>
        </pc:sldMkLst>
        <pc:spChg chg="mod">
          <ac:chgData name="Molle Polzin" userId="b9e054fa-0868-4197-8146-cc0a868454d2" providerId="ADAL" clId="{58DAF6D5-7BE2-4D54-A7C5-E63FAF16030C}" dt="2024-10-10T15:18:00.603" v="400" actId="6549"/>
          <ac:spMkLst>
            <pc:docMk/>
            <pc:sldMk cId="28089627" sldId="318"/>
            <ac:spMk id="3" creationId="{00000000-0000-0000-0000-000000000000}"/>
          </ac:spMkLst>
        </pc:spChg>
      </pc:sldChg>
      <pc:sldChg chg="modSp mod">
        <pc:chgData name="Molle Polzin" userId="b9e054fa-0868-4197-8146-cc0a868454d2" providerId="ADAL" clId="{58DAF6D5-7BE2-4D54-A7C5-E63FAF16030C}" dt="2024-10-10T15:20:15.649" v="407" actId="20577"/>
        <pc:sldMkLst>
          <pc:docMk/>
          <pc:sldMk cId="2652882225" sldId="319"/>
        </pc:sldMkLst>
        <pc:spChg chg="mod">
          <ac:chgData name="Molle Polzin" userId="b9e054fa-0868-4197-8146-cc0a868454d2" providerId="ADAL" clId="{58DAF6D5-7BE2-4D54-A7C5-E63FAF16030C}" dt="2024-10-10T15:20:15.649" v="407" actId="20577"/>
          <ac:spMkLst>
            <pc:docMk/>
            <pc:sldMk cId="2652882225" sldId="319"/>
            <ac:spMk id="4" creationId="{00000000-0000-0000-0000-000000000000}"/>
          </ac:spMkLst>
        </pc:spChg>
      </pc:sldChg>
      <pc:sldChg chg="modSp mod modNotesTx">
        <pc:chgData name="Molle Polzin" userId="b9e054fa-0868-4197-8146-cc0a868454d2" providerId="ADAL" clId="{58DAF6D5-7BE2-4D54-A7C5-E63FAF16030C}" dt="2024-10-10T15:22:22.328" v="415" actId="20577"/>
        <pc:sldMkLst>
          <pc:docMk/>
          <pc:sldMk cId="3693722272" sldId="321"/>
        </pc:sldMkLst>
        <pc:spChg chg="mod">
          <ac:chgData name="Molle Polzin" userId="b9e054fa-0868-4197-8146-cc0a868454d2" providerId="ADAL" clId="{58DAF6D5-7BE2-4D54-A7C5-E63FAF16030C}" dt="2024-10-10T15:21:33.301" v="408" actId="6549"/>
          <ac:spMkLst>
            <pc:docMk/>
            <pc:sldMk cId="3693722272" sldId="321"/>
            <ac:spMk id="5" creationId="{00000000-0000-0000-0000-000000000000}"/>
          </ac:spMkLst>
        </pc:spChg>
      </pc:sldChg>
      <pc:sldChg chg="modSp mod modNotesTx">
        <pc:chgData name="Molle Polzin" userId="b9e054fa-0868-4197-8146-cc0a868454d2" providerId="ADAL" clId="{58DAF6D5-7BE2-4D54-A7C5-E63FAF16030C}" dt="2024-10-10T15:25:22.884" v="459" actId="6549"/>
        <pc:sldMkLst>
          <pc:docMk/>
          <pc:sldMk cId="3196217413" sldId="322"/>
        </pc:sldMkLst>
        <pc:spChg chg="mod">
          <ac:chgData name="Molle Polzin" userId="b9e054fa-0868-4197-8146-cc0a868454d2" providerId="ADAL" clId="{58DAF6D5-7BE2-4D54-A7C5-E63FAF16030C}" dt="2024-10-10T15:25:22.884" v="459" actId="6549"/>
          <ac:spMkLst>
            <pc:docMk/>
            <pc:sldMk cId="3196217413" sldId="322"/>
            <ac:spMk id="3" creationId="{00000000-0000-0000-0000-000000000000}"/>
          </ac:spMkLst>
        </pc:spChg>
      </pc:sldChg>
      <pc:sldChg chg="addSp delSp modSp mod modNotesTx">
        <pc:chgData name="Molle Polzin" userId="b9e054fa-0868-4197-8146-cc0a868454d2" providerId="ADAL" clId="{58DAF6D5-7BE2-4D54-A7C5-E63FAF16030C}" dt="2024-10-10T15:33:32.349" v="480" actId="6549"/>
        <pc:sldMkLst>
          <pc:docMk/>
          <pc:sldMk cId="4074059267" sldId="323"/>
        </pc:sldMkLst>
        <pc:spChg chg="mod">
          <ac:chgData name="Molle Polzin" userId="b9e054fa-0868-4197-8146-cc0a868454d2" providerId="ADAL" clId="{58DAF6D5-7BE2-4D54-A7C5-E63FAF16030C}" dt="2024-10-10T15:27:34.638" v="460" actId="6549"/>
          <ac:spMkLst>
            <pc:docMk/>
            <pc:sldMk cId="4074059267" sldId="323"/>
            <ac:spMk id="3" creationId="{00000000-0000-0000-0000-000000000000}"/>
          </ac:spMkLst>
        </pc:spChg>
        <pc:spChg chg="add del">
          <ac:chgData name="Molle Polzin" userId="b9e054fa-0868-4197-8146-cc0a868454d2" providerId="ADAL" clId="{58DAF6D5-7BE2-4D54-A7C5-E63FAF16030C}" dt="2024-10-10T15:27:51.080" v="463" actId="478"/>
          <ac:spMkLst>
            <pc:docMk/>
            <pc:sldMk cId="4074059267" sldId="323"/>
            <ac:spMk id="7" creationId="{B6CA2221-B6EE-0481-9B35-FE06C783B51E}"/>
          </ac:spMkLst>
        </pc:spChg>
        <pc:picChg chg="del">
          <ac:chgData name="Molle Polzin" userId="b9e054fa-0868-4197-8146-cc0a868454d2" providerId="ADAL" clId="{58DAF6D5-7BE2-4D54-A7C5-E63FAF16030C}" dt="2024-10-10T15:27:41.021" v="461" actId="478"/>
          <ac:picMkLst>
            <pc:docMk/>
            <pc:sldMk cId="4074059267" sldId="323"/>
            <ac:picMk id="6" creationId="{00000000-0000-0000-0000-000000000000}"/>
          </ac:picMkLst>
        </pc:picChg>
        <pc:picChg chg="add mod">
          <ac:chgData name="Molle Polzin" userId="b9e054fa-0868-4197-8146-cc0a868454d2" providerId="ADAL" clId="{58DAF6D5-7BE2-4D54-A7C5-E63FAF16030C}" dt="2024-10-10T15:28:33.404" v="471" actId="14100"/>
          <ac:picMkLst>
            <pc:docMk/>
            <pc:sldMk cId="4074059267" sldId="323"/>
            <ac:picMk id="9" creationId="{6219293E-01D6-518F-3F96-4A2376617D00}"/>
          </ac:picMkLst>
        </pc:picChg>
      </pc:sldChg>
      <pc:sldChg chg="addSp delSp modSp mod modNotesTx">
        <pc:chgData name="Molle Polzin" userId="b9e054fa-0868-4197-8146-cc0a868454d2" providerId="ADAL" clId="{58DAF6D5-7BE2-4D54-A7C5-E63FAF16030C}" dt="2024-10-10T15:42:07.832" v="575" actId="20577"/>
        <pc:sldMkLst>
          <pc:docMk/>
          <pc:sldMk cId="1998242902" sldId="324"/>
        </pc:sldMkLst>
        <pc:spChg chg="mod">
          <ac:chgData name="Molle Polzin" userId="b9e054fa-0868-4197-8146-cc0a868454d2" providerId="ADAL" clId="{58DAF6D5-7BE2-4D54-A7C5-E63FAF16030C}" dt="2024-10-10T15:39:28.590" v="495" actId="14100"/>
          <ac:spMkLst>
            <pc:docMk/>
            <pc:sldMk cId="1998242902" sldId="324"/>
            <ac:spMk id="3" creationId="{00000000-0000-0000-0000-000000000000}"/>
          </ac:spMkLst>
        </pc:spChg>
        <pc:picChg chg="add mod">
          <ac:chgData name="Molle Polzin" userId="b9e054fa-0868-4197-8146-cc0a868454d2" providerId="ADAL" clId="{58DAF6D5-7BE2-4D54-A7C5-E63FAF16030C}" dt="2024-10-10T15:39:25.776" v="494" actId="1076"/>
          <ac:picMkLst>
            <pc:docMk/>
            <pc:sldMk cId="1998242902" sldId="324"/>
            <ac:picMk id="6" creationId="{E97FB400-4F96-1B6D-ABC1-43666D5563AE}"/>
          </ac:picMkLst>
        </pc:picChg>
        <pc:picChg chg="del">
          <ac:chgData name="Molle Polzin" userId="b9e054fa-0868-4197-8146-cc0a868454d2" providerId="ADAL" clId="{58DAF6D5-7BE2-4D54-A7C5-E63FAF16030C}" dt="2024-10-10T15:38:21.532" v="481" actId="478"/>
          <ac:picMkLst>
            <pc:docMk/>
            <pc:sldMk cId="1998242902" sldId="324"/>
            <ac:picMk id="8" creationId="{00000000-0000-0000-0000-000000000000}"/>
          </ac:picMkLst>
        </pc:picChg>
      </pc:sldChg>
      <pc:sldChg chg="modSp mod modNotesTx">
        <pc:chgData name="Molle Polzin" userId="b9e054fa-0868-4197-8146-cc0a868454d2" providerId="ADAL" clId="{58DAF6D5-7BE2-4D54-A7C5-E63FAF16030C}" dt="2024-10-10T15:48:57.743" v="624" actId="20577"/>
        <pc:sldMkLst>
          <pc:docMk/>
          <pc:sldMk cId="722726549" sldId="325"/>
        </pc:sldMkLst>
        <pc:graphicFrameChg chg="modGraphic">
          <ac:chgData name="Molle Polzin" userId="b9e054fa-0868-4197-8146-cc0a868454d2" providerId="ADAL" clId="{58DAF6D5-7BE2-4D54-A7C5-E63FAF16030C}" dt="2024-10-10T15:48:57.743" v="624" actId="20577"/>
          <ac:graphicFrameMkLst>
            <pc:docMk/>
            <pc:sldMk cId="722726549" sldId="325"/>
            <ac:graphicFrameMk id="4" creationId="{00000000-0000-0000-0000-000000000000}"/>
          </ac:graphicFrameMkLst>
        </pc:graphicFrameChg>
      </pc:sldChg>
      <pc:sldChg chg="addSp delSp modSp mod modNotesTx">
        <pc:chgData name="Molle Polzin" userId="b9e054fa-0868-4197-8146-cc0a868454d2" providerId="ADAL" clId="{58DAF6D5-7BE2-4D54-A7C5-E63FAF16030C}" dt="2024-10-10T15:52:14.429" v="652" actId="20577"/>
        <pc:sldMkLst>
          <pc:docMk/>
          <pc:sldMk cId="3827107261" sldId="326"/>
        </pc:sldMkLst>
        <pc:spChg chg="mod">
          <ac:chgData name="Molle Polzin" userId="b9e054fa-0868-4197-8146-cc0a868454d2" providerId="ADAL" clId="{58DAF6D5-7BE2-4D54-A7C5-E63FAF16030C}" dt="2024-10-10T15:51:19.884" v="642" actId="20577"/>
          <ac:spMkLst>
            <pc:docMk/>
            <pc:sldMk cId="3827107261" sldId="326"/>
            <ac:spMk id="3" creationId="{00000000-0000-0000-0000-000000000000}"/>
          </ac:spMkLst>
        </pc:spChg>
        <pc:picChg chg="add mod">
          <ac:chgData name="Molle Polzin" userId="b9e054fa-0868-4197-8146-cc0a868454d2" providerId="ADAL" clId="{58DAF6D5-7BE2-4D54-A7C5-E63FAF16030C}" dt="2024-10-10T15:51:00.072" v="632"/>
          <ac:picMkLst>
            <pc:docMk/>
            <pc:sldMk cId="3827107261" sldId="326"/>
            <ac:picMk id="4" creationId="{0D0982AE-0610-2374-1D6D-A83F334D67FA}"/>
          </ac:picMkLst>
        </pc:picChg>
        <pc:picChg chg="del">
          <ac:chgData name="Molle Polzin" userId="b9e054fa-0868-4197-8146-cc0a868454d2" providerId="ADAL" clId="{58DAF6D5-7BE2-4D54-A7C5-E63FAF16030C}" dt="2024-10-10T15:50:59.734" v="631" actId="478"/>
          <ac:picMkLst>
            <pc:docMk/>
            <pc:sldMk cId="3827107261" sldId="326"/>
            <ac:picMk id="5" creationId="{00000000-0000-0000-0000-000000000000}"/>
          </ac:picMkLst>
        </pc:picChg>
      </pc:sldChg>
      <pc:sldChg chg="modSp mod modNotesTx">
        <pc:chgData name="Molle Polzin" userId="b9e054fa-0868-4197-8146-cc0a868454d2" providerId="ADAL" clId="{58DAF6D5-7BE2-4D54-A7C5-E63FAF16030C}" dt="2024-10-10T16:03:14.461" v="721" actId="20577"/>
        <pc:sldMkLst>
          <pc:docMk/>
          <pc:sldMk cId="3289157367" sldId="327"/>
        </pc:sldMkLst>
        <pc:spChg chg="mod">
          <ac:chgData name="Molle Polzin" userId="b9e054fa-0868-4197-8146-cc0a868454d2" providerId="ADAL" clId="{58DAF6D5-7BE2-4D54-A7C5-E63FAF16030C}" dt="2024-10-10T15:54:21.555" v="679" actId="20577"/>
          <ac:spMkLst>
            <pc:docMk/>
            <pc:sldMk cId="3289157367" sldId="327"/>
            <ac:spMk id="3" creationId="{00000000-0000-0000-0000-000000000000}"/>
          </ac:spMkLst>
        </pc:spChg>
        <pc:graphicFrameChg chg="mod modGraphic">
          <ac:chgData name="Molle Polzin" userId="b9e054fa-0868-4197-8146-cc0a868454d2" providerId="ADAL" clId="{58DAF6D5-7BE2-4D54-A7C5-E63FAF16030C}" dt="2024-10-10T15:53:56.958" v="662" actId="20577"/>
          <ac:graphicFrameMkLst>
            <pc:docMk/>
            <pc:sldMk cId="3289157367" sldId="327"/>
            <ac:graphicFrameMk id="7" creationId="{00000000-0000-0000-0000-000000000000}"/>
          </ac:graphicFrameMkLst>
        </pc:graphicFrameChg>
      </pc:sldChg>
      <pc:sldChg chg="modSp mod modNotesTx">
        <pc:chgData name="Molle Polzin" userId="b9e054fa-0868-4197-8146-cc0a868454d2" providerId="ADAL" clId="{58DAF6D5-7BE2-4D54-A7C5-E63FAF16030C}" dt="2024-10-10T16:10:28.326" v="823" actId="20577"/>
        <pc:sldMkLst>
          <pc:docMk/>
          <pc:sldMk cId="1161230669" sldId="328"/>
        </pc:sldMkLst>
        <pc:spChg chg="mod">
          <ac:chgData name="Molle Polzin" userId="b9e054fa-0868-4197-8146-cc0a868454d2" providerId="ADAL" clId="{58DAF6D5-7BE2-4D54-A7C5-E63FAF16030C}" dt="2024-10-10T16:10:28.326" v="823" actId="20577"/>
          <ac:spMkLst>
            <pc:docMk/>
            <pc:sldMk cId="1161230669" sldId="328"/>
            <ac:spMk id="3" creationId="{00000000-0000-0000-0000-000000000000}"/>
          </ac:spMkLst>
        </pc:spChg>
        <pc:graphicFrameChg chg="mod modGraphic">
          <ac:chgData name="Molle Polzin" userId="b9e054fa-0868-4197-8146-cc0a868454d2" providerId="ADAL" clId="{58DAF6D5-7BE2-4D54-A7C5-E63FAF16030C}" dt="2024-10-10T16:04:28.376" v="731" actId="20577"/>
          <ac:graphicFrameMkLst>
            <pc:docMk/>
            <pc:sldMk cId="1161230669" sldId="328"/>
            <ac:graphicFrameMk id="7" creationId="{00000000-0000-0000-0000-000000000000}"/>
          </ac:graphicFrameMkLst>
        </pc:graphicFrameChg>
      </pc:sldChg>
      <pc:sldChg chg="modSp mod modNotesTx">
        <pc:chgData name="Molle Polzin" userId="b9e054fa-0868-4197-8146-cc0a868454d2" providerId="ADAL" clId="{58DAF6D5-7BE2-4D54-A7C5-E63FAF16030C}" dt="2024-10-10T16:28:38.119" v="907" actId="1076"/>
        <pc:sldMkLst>
          <pc:docMk/>
          <pc:sldMk cId="3503052888" sldId="329"/>
        </pc:sldMkLst>
        <pc:spChg chg="mod">
          <ac:chgData name="Molle Polzin" userId="b9e054fa-0868-4197-8146-cc0a868454d2" providerId="ADAL" clId="{58DAF6D5-7BE2-4D54-A7C5-E63FAF16030C}" dt="2024-10-10T16:28:38.119" v="907" actId="1076"/>
          <ac:spMkLst>
            <pc:docMk/>
            <pc:sldMk cId="3503052888" sldId="329"/>
            <ac:spMk id="2" creationId="{00000000-0000-0000-0000-000000000000}"/>
          </ac:spMkLst>
        </pc:spChg>
        <pc:spChg chg="mod">
          <ac:chgData name="Molle Polzin" userId="b9e054fa-0868-4197-8146-cc0a868454d2" providerId="ADAL" clId="{58DAF6D5-7BE2-4D54-A7C5-E63FAF16030C}" dt="2024-10-10T16:28:30.574" v="906" actId="113"/>
          <ac:spMkLst>
            <pc:docMk/>
            <pc:sldMk cId="3503052888" sldId="329"/>
            <ac:spMk id="3" creationId="{00000000-0000-0000-0000-000000000000}"/>
          </ac:spMkLst>
        </pc:spChg>
        <pc:spChg chg="mod">
          <ac:chgData name="Molle Polzin" userId="b9e054fa-0868-4197-8146-cc0a868454d2" providerId="ADAL" clId="{58DAF6D5-7BE2-4D54-A7C5-E63FAF16030C}" dt="2024-10-10T16:28:17.142" v="904" actId="20577"/>
          <ac:spMkLst>
            <pc:docMk/>
            <pc:sldMk cId="3503052888" sldId="329"/>
            <ac:spMk id="5" creationId="{00000000-0000-0000-0000-000000000000}"/>
          </ac:spMkLst>
        </pc:spChg>
        <pc:graphicFrameChg chg="mod modGraphic">
          <ac:chgData name="Molle Polzin" userId="b9e054fa-0868-4197-8146-cc0a868454d2" providerId="ADAL" clId="{58DAF6D5-7BE2-4D54-A7C5-E63FAF16030C}" dt="2024-10-10T16:23:57.966" v="844" actId="20577"/>
          <ac:graphicFrameMkLst>
            <pc:docMk/>
            <pc:sldMk cId="3503052888" sldId="329"/>
            <ac:graphicFrameMk id="7" creationId="{00000000-0000-0000-0000-000000000000}"/>
          </ac:graphicFrameMkLst>
        </pc:graphicFrameChg>
      </pc:sldChg>
      <pc:sldChg chg="modNotesTx">
        <pc:chgData name="Molle Polzin" userId="b9e054fa-0868-4197-8146-cc0a868454d2" providerId="ADAL" clId="{58DAF6D5-7BE2-4D54-A7C5-E63FAF16030C}" dt="2024-10-10T16:29:29.850" v="926" actId="20577"/>
        <pc:sldMkLst>
          <pc:docMk/>
          <pc:sldMk cId="807908548" sldId="330"/>
        </pc:sldMkLst>
      </pc:sldChg>
      <pc:sldChg chg="modSp mod modNotesTx">
        <pc:chgData name="Molle Polzin" userId="b9e054fa-0868-4197-8146-cc0a868454d2" providerId="ADAL" clId="{58DAF6D5-7BE2-4D54-A7C5-E63FAF16030C}" dt="2024-10-10T16:31:57.506" v="986" actId="6549"/>
        <pc:sldMkLst>
          <pc:docMk/>
          <pc:sldMk cId="2593158177" sldId="333"/>
        </pc:sldMkLst>
        <pc:spChg chg="mod">
          <ac:chgData name="Molle Polzin" userId="b9e054fa-0868-4197-8146-cc0a868454d2" providerId="ADAL" clId="{58DAF6D5-7BE2-4D54-A7C5-E63FAF16030C}" dt="2024-10-10T16:31:29.322" v="954" actId="20577"/>
          <ac:spMkLst>
            <pc:docMk/>
            <pc:sldMk cId="2593158177" sldId="333"/>
            <ac:spMk id="3" creationId="{00000000-0000-0000-0000-000000000000}"/>
          </ac:spMkLst>
        </pc:spChg>
      </pc:sldChg>
      <pc:sldChg chg="modSp mod modNotesTx">
        <pc:chgData name="Molle Polzin" userId="b9e054fa-0868-4197-8146-cc0a868454d2" providerId="ADAL" clId="{58DAF6D5-7BE2-4D54-A7C5-E63FAF16030C}" dt="2024-10-10T16:35:25.614" v="1032" actId="6549"/>
        <pc:sldMkLst>
          <pc:docMk/>
          <pc:sldMk cId="250758964" sldId="334"/>
        </pc:sldMkLst>
        <pc:spChg chg="mod">
          <ac:chgData name="Molle Polzin" userId="b9e054fa-0868-4197-8146-cc0a868454d2" providerId="ADAL" clId="{58DAF6D5-7BE2-4D54-A7C5-E63FAF16030C}" dt="2024-10-10T16:34:47.565" v="1030" actId="20577"/>
          <ac:spMkLst>
            <pc:docMk/>
            <pc:sldMk cId="250758964" sldId="334"/>
            <ac:spMk id="3" creationId="{00000000-0000-0000-0000-000000000000}"/>
          </ac:spMkLst>
        </pc:spChg>
      </pc:sldChg>
      <pc:sldChg chg="modSp mod">
        <pc:chgData name="Molle Polzin" userId="b9e054fa-0868-4197-8146-cc0a868454d2" providerId="ADAL" clId="{58DAF6D5-7BE2-4D54-A7C5-E63FAF16030C}" dt="2024-10-10T16:36:53.491" v="1040" actId="20577"/>
        <pc:sldMkLst>
          <pc:docMk/>
          <pc:sldMk cId="242734622" sldId="338"/>
        </pc:sldMkLst>
        <pc:spChg chg="mod">
          <ac:chgData name="Molle Polzin" userId="b9e054fa-0868-4197-8146-cc0a868454d2" providerId="ADAL" clId="{58DAF6D5-7BE2-4D54-A7C5-E63FAF16030C}" dt="2024-10-10T16:36:53.491" v="1040" actId="20577"/>
          <ac:spMkLst>
            <pc:docMk/>
            <pc:sldMk cId="242734622" sldId="338"/>
            <ac:spMk id="9" creationId="{00000000-0000-0000-0000-000000000000}"/>
          </ac:spMkLst>
        </pc:spChg>
      </pc:sldChg>
      <pc:sldChg chg="modSp mod">
        <pc:chgData name="Molle Polzin" userId="b9e054fa-0868-4197-8146-cc0a868454d2" providerId="ADAL" clId="{58DAF6D5-7BE2-4D54-A7C5-E63FAF16030C}" dt="2024-10-10T16:37:05.938" v="1044" actId="20577"/>
        <pc:sldMkLst>
          <pc:docMk/>
          <pc:sldMk cId="1140811092" sldId="339"/>
        </pc:sldMkLst>
        <pc:spChg chg="mod">
          <ac:chgData name="Molle Polzin" userId="b9e054fa-0868-4197-8146-cc0a868454d2" providerId="ADAL" clId="{58DAF6D5-7BE2-4D54-A7C5-E63FAF16030C}" dt="2024-10-10T16:37:05.938" v="1044" actId="20577"/>
          <ac:spMkLst>
            <pc:docMk/>
            <pc:sldMk cId="1140811092" sldId="339"/>
            <ac:spMk id="2" creationId="{00000000-0000-0000-0000-000000000000}"/>
          </ac:spMkLst>
        </pc:spChg>
      </pc:sldChg>
      <pc:sldChg chg="modSp mod modNotesTx">
        <pc:chgData name="Molle Polzin" userId="b9e054fa-0868-4197-8146-cc0a868454d2" providerId="ADAL" clId="{58DAF6D5-7BE2-4D54-A7C5-E63FAF16030C}" dt="2024-10-10T16:40:40.808" v="1050" actId="20577"/>
        <pc:sldMkLst>
          <pc:docMk/>
          <pc:sldMk cId="2545985851" sldId="340"/>
        </pc:sldMkLst>
        <pc:spChg chg="mod">
          <ac:chgData name="Molle Polzin" userId="b9e054fa-0868-4197-8146-cc0a868454d2" providerId="ADAL" clId="{58DAF6D5-7BE2-4D54-A7C5-E63FAF16030C}" dt="2024-10-10T16:40:30.039" v="1047" actId="20577"/>
          <ac:spMkLst>
            <pc:docMk/>
            <pc:sldMk cId="2545985851" sldId="340"/>
            <ac:spMk id="3" creationId="{00000000-0000-0000-0000-000000000000}"/>
          </ac:spMkLst>
        </pc:spChg>
      </pc:sldChg>
      <pc:sldChg chg="modSp mod">
        <pc:chgData name="Molle Polzin" userId="b9e054fa-0868-4197-8146-cc0a868454d2" providerId="ADAL" clId="{58DAF6D5-7BE2-4D54-A7C5-E63FAF16030C}" dt="2024-10-10T16:41:30.844" v="1062" actId="20577"/>
        <pc:sldMkLst>
          <pc:docMk/>
          <pc:sldMk cId="1802294320" sldId="342"/>
        </pc:sldMkLst>
        <pc:spChg chg="mod">
          <ac:chgData name="Molle Polzin" userId="b9e054fa-0868-4197-8146-cc0a868454d2" providerId="ADAL" clId="{58DAF6D5-7BE2-4D54-A7C5-E63FAF16030C}" dt="2024-10-10T16:41:30.844" v="1062" actId="20577"/>
          <ac:spMkLst>
            <pc:docMk/>
            <pc:sldMk cId="1802294320" sldId="342"/>
            <ac:spMk id="3" creationId="{00000000-0000-0000-0000-000000000000}"/>
          </ac:spMkLst>
        </pc:spChg>
      </pc:sldChg>
      <pc:sldChg chg="modSp mod modNotesTx">
        <pc:chgData name="Molle Polzin" userId="b9e054fa-0868-4197-8146-cc0a868454d2" providerId="ADAL" clId="{58DAF6D5-7BE2-4D54-A7C5-E63FAF16030C}" dt="2024-10-10T16:44:49.077" v="1067" actId="20577"/>
        <pc:sldMkLst>
          <pc:docMk/>
          <pc:sldMk cId="1784743110" sldId="343"/>
        </pc:sldMkLst>
        <pc:spChg chg="mod">
          <ac:chgData name="Molle Polzin" userId="b9e054fa-0868-4197-8146-cc0a868454d2" providerId="ADAL" clId="{58DAF6D5-7BE2-4D54-A7C5-E63FAF16030C}" dt="2024-10-10T16:44:14.195" v="1064" actId="20577"/>
          <ac:spMkLst>
            <pc:docMk/>
            <pc:sldMk cId="1784743110" sldId="343"/>
            <ac:spMk id="3" creationId="{00000000-0000-0000-0000-000000000000}"/>
          </ac:spMkLst>
        </pc:spChg>
      </pc:sldChg>
      <pc:sldChg chg="modNotesTx">
        <pc:chgData name="Molle Polzin" userId="b9e054fa-0868-4197-8146-cc0a868454d2" providerId="ADAL" clId="{58DAF6D5-7BE2-4D54-A7C5-E63FAF16030C}" dt="2024-10-10T16:46:57.590" v="1106" actId="6549"/>
        <pc:sldMkLst>
          <pc:docMk/>
          <pc:sldMk cId="1581299147" sldId="344"/>
        </pc:sldMkLst>
      </pc:sldChg>
      <pc:sldChg chg="modSp mod modNotesTx">
        <pc:chgData name="Molle Polzin" userId="b9e054fa-0868-4197-8146-cc0a868454d2" providerId="ADAL" clId="{58DAF6D5-7BE2-4D54-A7C5-E63FAF16030C}" dt="2024-10-10T16:45:50.332" v="1081" actId="20577"/>
        <pc:sldMkLst>
          <pc:docMk/>
          <pc:sldMk cId="2624105153" sldId="345"/>
        </pc:sldMkLst>
        <pc:spChg chg="mod">
          <ac:chgData name="Molle Polzin" userId="b9e054fa-0868-4197-8146-cc0a868454d2" providerId="ADAL" clId="{58DAF6D5-7BE2-4D54-A7C5-E63FAF16030C}" dt="2024-10-10T16:45:11.442" v="1073" actId="20577"/>
          <ac:spMkLst>
            <pc:docMk/>
            <pc:sldMk cId="2624105153" sldId="345"/>
            <ac:spMk id="3" creationId="{00000000-0000-0000-0000-000000000000}"/>
          </ac:spMkLst>
        </pc:spChg>
      </pc:sldChg>
      <pc:sldChg chg="modSp mod modNotesTx">
        <pc:chgData name="Molle Polzin" userId="b9e054fa-0868-4197-8146-cc0a868454d2" providerId="ADAL" clId="{58DAF6D5-7BE2-4D54-A7C5-E63FAF16030C}" dt="2024-10-10T16:48:34.624" v="1109" actId="20577"/>
        <pc:sldMkLst>
          <pc:docMk/>
          <pc:sldMk cId="955574981" sldId="351"/>
        </pc:sldMkLst>
        <pc:spChg chg="mod">
          <ac:chgData name="Molle Polzin" userId="b9e054fa-0868-4197-8146-cc0a868454d2" providerId="ADAL" clId="{58DAF6D5-7BE2-4D54-A7C5-E63FAF16030C}" dt="2024-10-10T16:48:34.624" v="1109" actId="20577"/>
          <ac:spMkLst>
            <pc:docMk/>
            <pc:sldMk cId="955574981" sldId="351"/>
            <ac:spMk id="3" creationId="{00000000-0000-0000-0000-000000000000}"/>
          </ac:spMkLst>
        </pc:spChg>
      </pc:sldChg>
      <pc:sldChg chg="modSp mod">
        <pc:chgData name="Molle Polzin" userId="b9e054fa-0868-4197-8146-cc0a868454d2" providerId="ADAL" clId="{58DAF6D5-7BE2-4D54-A7C5-E63FAF16030C}" dt="2024-10-10T16:49:00.270" v="1110" actId="6549"/>
        <pc:sldMkLst>
          <pc:docMk/>
          <pc:sldMk cId="1808802592" sldId="355"/>
        </pc:sldMkLst>
        <pc:spChg chg="mod">
          <ac:chgData name="Molle Polzin" userId="b9e054fa-0868-4197-8146-cc0a868454d2" providerId="ADAL" clId="{58DAF6D5-7BE2-4D54-A7C5-E63FAF16030C}" dt="2024-10-10T16:49:00.270" v="1110" actId="6549"/>
          <ac:spMkLst>
            <pc:docMk/>
            <pc:sldMk cId="1808802592" sldId="355"/>
            <ac:spMk id="2" creationId="{00000000-0000-0000-0000-000000000000}"/>
          </ac:spMkLst>
        </pc:spChg>
      </pc:sldChg>
      <pc:sldChg chg="addSp modSp mod modNotesTx">
        <pc:chgData name="Molle Polzin" userId="b9e054fa-0868-4197-8146-cc0a868454d2" providerId="ADAL" clId="{58DAF6D5-7BE2-4D54-A7C5-E63FAF16030C}" dt="2024-10-10T16:50:23.845" v="1149"/>
        <pc:sldMkLst>
          <pc:docMk/>
          <pc:sldMk cId="4186460389" sldId="356"/>
        </pc:sldMkLst>
        <pc:spChg chg="mod">
          <ac:chgData name="Molle Polzin" userId="b9e054fa-0868-4197-8146-cc0a868454d2" providerId="ADAL" clId="{58DAF6D5-7BE2-4D54-A7C5-E63FAF16030C}" dt="2024-10-10T16:49:47.845" v="1148" actId="20577"/>
          <ac:spMkLst>
            <pc:docMk/>
            <pc:sldMk cId="4186460389" sldId="356"/>
            <ac:spMk id="3" creationId="{00000000-0000-0000-0000-000000000000}"/>
          </ac:spMkLst>
        </pc:spChg>
        <pc:spChg chg="add">
          <ac:chgData name="Molle Polzin" userId="b9e054fa-0868-4197-8146-cc0a868454d2" providerId="ADAL" clId="{58DAF6D5-7BE2-4D54-A7C5-E63FAF16030C}" dt="2024-10-10T16:49:21.979" v="1111"/>
          <ac:spMkLst>
            <pc:docMk/>
            <pc:sldMk cId="4186460389" sldId="356"/>
            <ac:spMk id="4" creationId="{E9780D53-8EB6-1C4E-E75F-4489A2E56B05}"/>
          </ac:spMkLst>
        </pc:spChg>
        <pc:spChg chg="add mod">
          <ac:chgData name="Molle Polzin" userId="b9e054fa-0868-4197-8146-cc0a868454d2" providerId="ADAL" clId="{58DAF6D5-7BE2-4D54-A7C5-E63FAF16030C}" dt="2024-10-10T16:49:36.047" v="1113"/>
          <ac:spMkLst>
            <pc:docMk/>
            <pc:sldMk cId="4186460389" sldId="356"/>
            <ac:spMk id="5" creationId="{AA82444C-53F3-56B5-BDF7-DEE07A1360B5}"/>
          </ac:spMkLst>
        </pc:spChg>
      </pc:sldChg>
      <pc:sldChg chg="modSp mod modAnim modNotesTx">
        <pc:chgData name="Molle Polzin" userId="b9e054fa-0868-4197-8146-cc0a868454d2" providerId="ADAL" clId="{58DAF6D5-7BE2-4D54-A7C5-E63FAF16030C}" dt="2024-10-10T16:52:07.772" v="1188" actId="27636"/>
        <pc:sldMkLst>
          <pc:docMk/>
          <pc:sldMk cId="3777804370" sldId="357"/>
        </pc:sldMkLst>
        <pc:spChg chg="mod">
          <ac:chgData name="Molle Polzin" userId="b9e054fa-0868-4197-8146-cc0a868454d2" providerId="ADAL" clId="{58DAF6D5-7BE2-4D54-A7C5-E63FAF16030C}" dt="2024-10-10T16:52:07.772" v="1188" actId="27636"/>
          <ac:spMkLst>
            <pc:docMk/>
            <pc:sldMk cId="3777804370" sldId="357"/>
            <ac:spMk id="3" creationId="{00000000-0000-0000-0000-000000000000}"/>
          </ac:spMkLst>
        </pc:spChg>
      </pc:sldChg>
      <pc:sldChg chg="modSp mod modNotesTx">
        <pc:chgData name="Molle Polzin" userId="b9e054fa-0868-4197-8146-cc0a868454d2" providerId="ADAL" clId="{58DAF6D5-7BE2-4D54-A7C5-E63FAF16030C}" dt="2024-10-10T17:13:56.129" v="1202" actId="20577"/>
        <pc:sldMkLst>
          <pc:docMk/>
          <pc:sldMk cId="4027345970" sldId="359"/>
        </pc:sldMkLst>
        <pc:spChg chg="mod">
          <ac:chgData name="Molle Polzin" userId="b9e054fa-0868-4197-8146-cc0a868454d2" providerId="ADAL" clId="{58DAF6D5-7BE2-4D54-A7C5-E63FAF16030C}" dt="2024-10-10T17:13:56.129" v="1202" actId="20577"/>
          <ac:spMkLst>
            <pc:docMk/>
            <pc:sldMk cId="4027345970" sldId="359"/>
            <ac:spMk id="3" creationId="{00000000-0000-0000-0000-000000000000}"/>
          </ac:spMkLst>
        </pc:spChg>
      </pc:sldChg>
      <pc:sldChg chg="modSp mod modNotesTx">
        <pc:chgData name="Molle Polzin" userId="b9e054fa-0868-4197-8146-cc0a868454d2" providerId="ADAL" clId="{58DAF6D5-7BE2-4D54-A7C5-E63FAF16030C}" dt="2024-10-10T17:24:08.859" v="1220" actId="6549"/>
        <pc:sldMkLst>
          <pc:docMk/>
          <pc:sldMk cId="1327380830" sldId="379"/>
        </pc:sldMkLst>
        <pc:spChg chg="mod">
          <ac:chgData name="Molle Polzin" userId="b9e054fa-0868-4197-8146-cc0a868454d2" providerId="ADAL" clId="{58DAF6D5-7BE2-4D54-A7C5-E63FAF16030C}" dt="2024-10-10T17:22:44.894" v="1215" actId="14100"/>
          <ac:spMkLst>
            <pc:docMk/>
            <pc:sldMk cId="1327380830" sldId="379"/>
            <ac:spMk id="3" creationId="{00000000-0000-0000-0000-000000000000}"/>
          </ac:spMkLst>
        </pc:spChg>
      </pc:sldChg>
      <pc:sldChg chg="modSp mod modNotesTx">
        <pc:chgData name="Molle Polzin" userId="b9e054fa-0868-4197-8146-cc0a868454d2" providerId="ADAL" clId="{58DAF6D5-7BE2-4D54-A7C5-E63FAF16030C}" dt="2024-10-10T17:25:36.550" v="1243" actId="20577"/>
        <pc:sldMkLst>
          <pc:docMk/>
          <pc:sldMk cId="2960433620" sldId="380"/>
        </pc:sldMkLst>
        <pc:spChg chg="mod">
          <ac:chgData name="Molle Polzin" userId="b9e054fa-0868-4197-8146-cc0a868454d2" providerId="ADAL" clId="{58DAF6D5-7BE2-4D54-A7C5-E63FAF16030C}" dt="2024-10-10T17:24:20.311" v="1221" actId="14100"/>
          <ac:spMkLst>
            <pc:docMk/>
            <pc:sldMk cId="2960433620" sldId="380"/>
            <ac:spMk id="3" creationId="{00000000-0000-0000-0000-000000000000}"/>
          </ac:spMkLst>
        </pc:spChg>
      </pc:sldChg>
      <pc:sldChg chg="modSp mod modNotesTx">
        <pc:chgData name="Molle Polzin" userId="b9e054fa-0868-4197-8146-cc0a868454d2" providerId="ADAL" clId="{58DAF6D5-7BE2-4D54-A7C5-E63FAF16030C}" dt="2024-10-10T17:28:07.599" v="1262" actId="27636"/>
        <pc:sldMkLst>
          <pc:docMk/>
          <pc:sldMk cId="769589823" sldId="381"/>
        </pc:sldMkLst>
        <pc:spChg chg="mod">
          <ac:chgData name="Molle Polzin" userId="b9e054fa-0868-4197-8146-cc0a868454d2" providerId="ADAL" clId="{58DAF6D5-7BE2-4D54-A7C5-E63FAF16030C}" dt="2024-10-10T17:28:07.599" v="1262" actId="27636"/>
          <ac:spMkLst>
            <pc:docMk/>
            <pc:sldMk cId="769589823" sldId="381"/>
            <ac:spMk id="3" creationId="{00000000-0000-0000-0000-000000000000}"/>
          </ac:spMkLst>
        </pc:spChg>
      </pc:sldChg>
      <pc:sldChg chg="addSp delSp modSp mod modNotesTx">
        <pc:chgData name="Molle Polzin" userId="b9e054fa-0868-4197-8146-cc0a868454d2" providerId="ADAL" clId="{58DAF6D5-7BE2-4D54-A7C5-E63FAF16030C}" dt="2024-10-10T17:33:50.811" v="1329" actId="20577"/>
        <pc:sldMkLst>
          <pc:docMk/>
          <pc:sldMk cId="3583767882" sldId="382"/>
        </pc:sldMkLst>
        <pc:spChg chg="mod">
          <ac:chgData name="Molle Polzin" userId="b9e054fa-0868-4197-8146-cc0a868454d2" providerId="ADAL" clId="{58DAF6D5-7BE2-4D54-A7C5-E63FAF16030C}" dt="2024-10-10T17:30:14.476" v="1276" actId="1076"/>
          <ac:spMkLst>
            <pc:docMk/>
            <pc:sldMk cId="3583767882" sldId="382"/>
            <ac:spMk id="2" creationId="{00000000-0000-0000-0000-000000000000}"/>
          </ac:spMkLst>
        </pc:spChg>
        <pc:graphicFrameChg chg="modGraphic">
          <ac:chgData name="Molle Polzin" userId="b9e054fa-0868-4197-8146-cc0a868454d2" providerId="ADAL" clId="{58DAF6D5-7BE2-4D54-A7C5-E63FAF16030C}" dt="2024-10-10T17:32:38.373" v="1317" actId="20577"/>
          <ac:graphicFrameMkLst>
            <pc:docMk/>
            <pc:sldMk cId="3583767882" sldId="382"/>
            <ac:graphicFrameMk id="8" creationId="{00000000-0000-0000-0000-000000000000}"/>
          </ac:graphicFrameMkLst>
        </pc:graphicFrameChg>
        <pc:picChg chg="add mod">
          <ac:chgData name="Molle Polzin" userId="b9e054fa-0868-4197-8146-cc0a868454d2" providerId="ADAL" clId="{58DAF6D5-7BE2-4D54-A7C5-E63FAF16030C}" dt="2024-10-10T17:30:17.116" v="1277" actId="14100"/>
          <ac:picMkLst>
            <pc:docMk/>
            <pc:sldMk cId="3583767882" sldId="382"/>
            <ac:picMk id="3" creationId="{57934C5B-F4EF-CF94-40F2-6ACAD68BEF89}"/>
          </ac:picMkLst>
        </pc:picChg>
        <pc:picChg chg="del">
          <ac:chgData name="Molle Polzin" userId="b9e054fa-0868-4197-8146-cc0a868454d2" providerId="ADAL" clId="{58DAF6D5-7BE2-4D54-A7C5-E63FAF16030C}" dt="2024-10-10T17:30:03.887" v="1271" actId="478"/>
          <ac:picMkLst>
            <pc:docMk/>
            <pc:sldMk cId="3583767882" sldId="382"/>
            <ac:picMk id="5" creationId="{00000000-0000-0000-0000-000000000000}"/>
          </ac:picMkLst>
        </pc:picChg>
      </pc:sldChg>
      <pc:sldChg chg="modNotesTx">
        <pc:chgData name="Molle Polzin" userId="b9e054fa-0868-4197-8146-cc0a868454d2" providerId="ADAL" clId="{58DAF6D5-7BE2-4D54-A7C5-E63FAF16030C}" dt="2024-10-10T17:34:39.303" v="1332"/>
        <pc:sldMkLst>
          <pc:docMk/>
          <pc:sldMk cId="3471514822" sldId="383"/>
        </pc:sldMkLst>
      </pc:sldChg>
      <pc:sldChg chg="modSp mod modNotesTx">
        <pc:chgData name="Molle Polzin" userId="b9e054fa-0868-4197-8146-cc0a868454d2" providerId="ADAL" clId="{58DAF6D5-7BE2-4D54-A7C5-E63FAF16030C}" dt="2024-10-10T17:35:48.331" v="1340" actId="14100"/>
        <pc:sldMkLst>
          <pc:docMk/>
          <pc:sldMk cId="954576935" sldId="384"/>
        </pc:sldMkLst>
        <pc:spChg chg="mod">
          <ac:chgData name="Molle Polzin" userId="b9e054fa-0868-4197-8146-cc0a868454d2" providerId="ADAL" clId="{58DAF6D5-7BE2-4D54-A7C5-E63FAF16030C}" dt="2024-10-10T17:35:43.818" v="1339" actId="1076"/>
          <ac:spMkLst>
            <pc:docMk/>
            <pc:sldMk cId="954576935" sldId="384"/>
            <ac:spMk id="3" creationId="{00000000-0000-0000-0000-000000000000}"/>
          </ac:spMkLst>
        </pc:spChg>
        <pc:picChg chg="mod">
          <ac:chgData name="Molle Polzin" userId="b9e054fa-0868-4197-8146-cc0a868454d2" providerId="ADAL" clId="{58DAF6D5-7BE2-4D54-A7C5-E63FAF16030C}" dt="2024-10-10T17:35:48.331" v="1340" actId="14100"/>
          <ac:picMkLst>
            <pc:docMk/>
            <pc:sldMk cId="954576935" sldId="384"/>
            <ac:picMk id="4" creationId="{00000000-0000-0000-0000-000000000000}"/>
          </ac:picMkLst>
        </pc:picChg>
      </pc:sldChg>
      <pc:sldChg chg="addSp modSp mod modNotesTx">
        <pc:chgData name="Molle Polzin" userId="b9e054fa-0868-4197-8146-cc0a868454d2" providerId="ADAL" clId="{58DAF6D5-7BE2-4D54-A7C5-E63FAF16030C}" dt="2024-10-10T17:48:57.024" v="1387" actId="20577"/>
        <pc:sldMkLst>
          <pc:docMk/>
          <pc:sldMk cId="2789940916" sldId="390"/>
        </pc:sldMkLst>
        <pc:spChg chg="mod">
          <ac:chgData name="Molle Polzin" userId="b9e054fa-0868-4197-8146-cc0a868454d2" providerId="ADAL" clId="{58DAF6D5-7BE2-4D54-A7C5-E63FAF16030C}" dt="2024-10-10T17:48:57.024" v="1387" actId="20577"/>
          <ac:spMkLst>
            <pc:docMk/>
            <pc:sldMk cId="2789940916" sldId="390"/>
            <ac:spMk id="3" creationId="{00000000-0000-0000-0000-000000000000}"/>
          </ac:spMkLst>
        </pc:spChg>
        <pc:spChg chg="add">
          <ac:chgData name="Molle Polzin" userId="b9e054fa-0868-4197-8146-cc0a868454d2" providerId="ADAL" clId="{58DAF6D5-7BE2-4D54-A7C5-E63FAF16030C}" dt="2024-10-10T17:47:10.185" v="1341"/>
          <ac:spMkLst>
            <pc:docMk/>
            <pc:sldMk cId="2789940916" sldId="390"/>
            <ac:spMk id="4" creationId="{D350FE1D-1F19-13E5-ACB6-E447BC8B8F77}"/>
          </ac:spMkLst>
        </pc:spChg>
      </pc:sldChg>
      <pc:sldChg chg="modSp mod">
        <pc:chgData name="Molle Polzin" userId="b9e054fa-0868-4197-8146-cc0a868454d2" providerId="ADAL" clId="{58DAF6D5-7BE2-4D54-A7C5-E63FAF16030C}" dt="2024-10-10T17:49:33.155" v="1391" actId="20577"/>
        <pc:sldMkLst>
          <pc:docMk/>
          <pc:sldMk cId="3148218201" sldId="396"/>
        </pc:sldMkLst>
        <pc:spChg chg="mod">
          <ac:chgData name="Molle Polzin" userId="b9e054fa-0868-4197-8146-cc0a868454d2" providerId="ADAL" clId="{58DAF6D5-7BE2-4D54-A7C5-E63FAF16030C}" dt="2024-10-10T17:49:33.155" v="1391" actId="20577"/>
          <ac:spMkLst>
            <pc:docMk/>
            <pc:sldMk cId="3148218201" sldId="396"/>
            <ac:spMk id="3" creationId="{00000000-0000-0000-0000-000000000000}"/>
          </ac:spMkLst>
        </pc:spChg>
      </pc:sldChg>
      <pc:sldChg chg="modNotesTx">
        <pc:chgData name="Molle Polzin" userId="b9e054fa-0868-4197-8146-cc0a868454d2" providerId="ADAL" clId="{58DAF6D5-7BE2-4D54-A7C5-E63FAF16030C}" dt="2024-10-10T17:50:39.206" v="1392" actId="33524"/>
        <pc:sldMkLst>
          <pc:docMk/>
          <pc:sldMk cId="1807397960" sldId="401"/>
        </pc:sldMkLst>
      </pc:sldChg>
      <pc:sldChg chg="modSp mod modNotesTx">
        <pc:chgData name="Molle Polzin" userId="b9e054fa-0868-4197-8146-cc0a868454d2" providerId="ADAL" clId="{58DAF6D5-7BE2-4D54-A7C5-E63FAF16030C}" dt="2024-10-10T17:51:24.319" v="1406" actId="20577"/>
        <pc:sldMkLst>
          <pc:docMk/>
          <pc:sldMk cId="1966473645" sldId="402"/>
        </pc:sldMkLst>
        <pc:spChg chg="mod">
          <ac:chgData name="Molle Polzin" userId="b9e054fa-0868-4197-8146-cc0a868454d2" providerId="ADAL" clId="{58DAF6D5-7BE2-4D54-A7C5-E63FAF16030C}" dt="2024-10-10T17:51:12.352" v="1398" actId="122"/>
          <ac:spMkLst>
            <pc:docMk/>
            <pc:sldMk cId="1966473645" sldId="402"/>
            <ac:spMk id="3" creationId="{00000000-0000-0000-0000-000000000000}"/>
          </ac:spMkLst>
        </pc:spChg>
      </pc:sldChg>
      <pc:sldChg chg="modNotesTx">
        <pc:chgData name="Molle Polzin" userId="b9e054fa-0868-4197-8146-cc0a868454d2" providerId="ADAL" clId="{58DAF6D5-7BE2-4D54-A7C5-E63FAF16030C}" dt="2024-10-10T17:52:16.239" v="1410" actId="20577"/>
        <pc:sldMkLst>
          <pc:docMk/>
          <pc:sldMk cId="2363883999" sldId="404"/>
        </pc:sldMkLst>
      </pc:sldChg>
      <pc:sldChg chg="modNotesTx">
        <pc:chgData name="Molle Polzin" userId="b9e054fa-0868-4197-8146-cc0a868454d2" providerId="ADAL" clId="{58DAF6D5-7BE2-4D54-A7C5-E63FAF16030C}" dt="2024-10-10T17:53:06.588" v="1418" actId="20577"/>
        <pc:sldMkLst>
          <pc:docMk/>
          <pc:sldMk cId="1473689603" sldId="405"/>
        </pc:sldMkLst>
      </pc:sldChg>
      <pc:sldChg chg="modSp mod modNotesTx">
        <pc:chgData name="Molle Polzin" userId="b9e054fa-0868-4197-8146-cc0a868454d2" providerId="ADAL" clId="{58DAF6D5-7BE2-4D54-A7C5-E63FAF16030C}" dt="2024-10-10T17:53:21.988" v="1426" actId="20577"/>
        <pc:sldMkLst>
          <pc:docMk/>
          <pc:sldMk cId="987526538" sldId="406"/>
        </pc:sldMkLst>
        <pc:spChg chg="mod">
          <ac:chgData name="Molle Polzin" userId="b9e054fa-0868-4197-8146-cc0a868454d2" providerId="ADAL" clId="{58DAF6D5-7BE2-4D54-A7C5-E63FAF16030C}" dt="2024-10-10T17:53:15.388" v="1422" actId="20577"/>
          <ac:spMkLst>
            <pc:docMk/>
            <pc:sldMk cId="987526538" sldId="406"/>
            <ac:spMk id="3" creationId="{00000000-0000-0000-0000-000000000000}"/>
          </ac:spMkLst>
        </pc:spChg>
      </pc:sldChg>
      <pc:sldChg chg="modSp mod modNotesTx">
        <pc:chgData name="Molle Polzin" userId="b9e054fa-0868-4197-8146-cc0a868454d2" providerId="ADAL" clId="{58DAF6D5-7BE2-4D54-A7C5-E63FAF16030C}" dt="2024-10-10T17:54:18.138" v="1438" actId="20577"/>
        <pc:sldMkLst>
          <pc:docMk/>
          <pc:sldMk cId="2728706326" sldId="407"/>
        </pc:sldMkLst>
        <pc:spChg chg="mod">
          <ac:chgData name="Molle Polzin" userId="b9e054fa-0868-4197-8146-cc0a868454d2" providerId="ADAL" clId="{58DAF6D5-7BE2-4D54-A7C5-E63FAF16030C}" dt="2024-10-10T17:53:56.480" v="1434" actId="20577"/>
          <ac:spMkLst>
            <pc:docMk/>
            <pc:sldMk cId="2728706326" sldId="407"/>
            <ac:spMk id="9" creationId="{00000000-0000-0000-0000-000000000000}"/>
          </ac:spMkLst>
        </pc:spChg>
      </pc:sldChg>
      <pc:sldChg chg="modSp mod">
        <pc:chgData name="Molle Polzin" userId="b9e054fa-0868-4197-8146-cc0a868454d2" providerId="ADAL" clId="{58DAF6D5-7BE2-4D54-A7C5-E63FAF16030C}" dt="2024-10-10T17:55:42.192" v="1444" actId="20577"/>
        <pc:sldMkLst>
          <pc:docMk/>
          <pc:sldMk cId="4258128320" sldId="411"/>
        </pc:sldMkLst>
        <pc:spChg chg="mod">
          <ac:chgData name="Molle Polzin" userId="b9e054fa-0868-4197-8146-cc0a868454d2" providerId="ADAL" clId="{58DAF6D5-7BE2-4D54-A7C5-E63FAF16030C}" dt="2024-10-10T17:55:42.192" v="1444" actId="20577"/>
          <ac:spMkLst>
            <pc:docMk/>
            <pc:sldMk cId="4258128320" sldId="411"/>
            <ac:spMk id="3" creationId="{00000000-0000-0000-0000-000000000000}"/>
          </ac:spMkLst>
        </pc:spChg>
      </pc:sldChg>
      <pc:sldChg chg="modSp mod modNotesTx">
        <pc:chgData name="Molle Polzin" userId="b9e054fa-0868-4197-8146-cc0a868454d2" providerId="ADAL" clId="{58DAF6D5-7BE2-4D54-A7C5-E63FAF16030C}" dt="2024-10-10T17:57:09.805" v="1485" actId="20577"/>
        <pc:sldMkLst>
          <pc:docMk/>
          <pc:sldMk cId="3286952614" sldId="412"/>
        </pc:sldMkLst>
        <pc:spChg chg="mod">
          <ac:chgData name="Molle Polzin" userId="b9e054fa-0868-4197-8146-cc0a868454d2" providerId="ADAL" clId="{58DAF6D5-7BE2-4D54-A7C5-E63FAF16030C}" dt="2024-10-10T17:56:19.072" v="1456" actId="20577"/>
          <ac:spMkLst>
            <pc:docMk/>
            <pc:sldMk cId="3286952614" sldId="412"/>
            <ac:spMk id="3" creationId="{00000000-0000-0000-0000-000000000000}"/>
          </ac:spMkLst>
        </pc:spChg>
      </pc:sldChg>
      <pc:sldChg chg="modSp mod modNotesTx">
        <pc:chgData name="Molle Polzin" userId="b9e054fa-0868-4197-8146-cc0a868454d2" providerId="ADAL" clId="{58DAF6D5-7BE2-4D54-A7C5-E63FAF16030C}" dt="2024-10-10T17:58:20.543" v="1500" actId="20577"/>
        <pc:sldMkLst>
          <pc:docMk/>
          <pc:sldMk cId="294613971" sldId="416"/>
        </pc:sldMkLst>
        <pc:spChg chg="mod">
          <ac:chgData name="Molle Polzin" userId="b9e054fa-0868-4197-8146-cc0a868454d2" providerId="ADAL" clId="{58DAF6D5-7BE2-4D54-A7C5-E63FAF16030C}" dt="2024-10-10T17:58:13.884" v="1494" actId="20577"/>
          <ac:spMkLst>
            <pc:docMk/>
            <pc:sldMk cId="294613971" sldId="416"/>
            <ac:spMk id="3" creationId="{00000000-0000-0000-0000-000000000000}"/>
          </ac:spMkLst>
        </pc:spChg>
      </pc:sldChg>
      <pc:sldChg chg="modSp mod modNotesTx">
        <pc:chgData name="Molle Polzin" userId="b9e054fa-0868-4197-8146-cc0a868454d2" providerId="ADAL" clId="{58DAF6D5-7BE2-4D54-A7C5-E63FAF16030C}" dt="2024-10-10T17:58:38.388" v="1508" actId="20577"/>
        <pc:sldMkLst>
          <pc:docMk/>
          <pc:sldMk cId="3675124051" sldId="417"/>
        </pc:sldMkLst>
        <pc:spChg chg="mod">
          <ac:chgData name="Molle Polzin" userId="b9e054fa-0868-4197-8146-cc0a868454d2" providerId="ADAL" clId="{58DAF6D5-7BE2-4D54-A7C5-E63FAF16030C}" dt="2024-10-10T17:58:34.380" v="1504" actId="20577"/>
          <ac:spMkLst>
            <pc:docMk/>
            <pc:sldMk cId="3675124051" sldId="417"/>
            <ac:spMk id="3" creationId="{00000000-0000-0000-0000-000000000000}"/>
          </ac:spMkLst>
        </pc:spChg>
      </pc:sldChg>
      <pc:sldChg chg="del">
        <pc:chgData name="Molle Polzin" userId="b9e054fa-0868-4197-8146-cc0a868454d2" providerId="ADAL" clId="{58DAF6D5-7BE2-4D54-A7C5-E63FAF16030C}" dt="2024-10-10T18:01:26.525" v="1509" actId="2696"/>
        <pc:sldMkLst>
          <pc:docMk/>
          <pc:sldMk cId="2213327252" sldId="425"/>
        </pc:sldMkLst>
      </pc:sldChg>
      <pc:sldChg chg="modNotesTx">
        <pc:chgData name="Molle Polzin" userId="b9e054fa-0868-4197-8146-cc0a868454d2" providerId="ADAL" clId="{58DAF6D5-7BE2-4D54-A7C5-E63FAF16030C}" dt="2024-10-10T14:25:46.116" v="0" actId="6549"/>
        <pc:sldMkLst>
          <pc:docMk/>
          <pc:sldMk cId="3716414394" sldId="430"/>
        </pc:sldMkLst>
      </pc:sldChg>
      <pc:sldChg chg="modNotesTx">
        <pc:chgData name="Molle Polzin" userId="b9e054fa-0868-4197-8146-cc0a868454d2" providerId="ADAL" clId="{58DAF6D5-7BE2-4D54-A7C5-E63FAF16030C}" dt="2024-10-10T14:43:49.826" v="132" actId="6549"/>
        <pc:sldMkLst>
          <pc:docMk/>
          <pc:sldMk cId="1357968066" sldId="432"/>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0F09B1-4F6A-461F-B22D-FEFDAF2BB85F}" type="doc">
      <dgm:prSet loTypeId="urn:microsoft.com/office/officeart/2005/8/layout/hierarchy2" loCatId="hierarchy" qsTypeId="urn:microsoft.com/office/officeart/2005/8/quickstyle/simple1" qsCatId="simple" csTypeId="urn:microsoft.com/office/officeart/2005/8/colors/colorful2" csCatId="colorful" phldr="1"/>
      <dgm:spPr/>
      <dgm:t>
        <a:bodyPr/>
        <a:lstStyle/>
        <a:p>
          <a:endParaRPr lang="en-US"/>
        </a:p>
      </dgm:t>
    </dgm:pt>
    <dgm:pt modelId="{FD0AEABE-5FC1-4765-97DE-3B92BCCDD667}">
      <dgm:prSet phldrT="[Text]" custT="1"/>
      <dgm:spPr>
        <a:solidFill>
          <a:schemeClr val="accent6"/>
        </a:solidFill>
      </dgm:spPr>
      <dgm:t>
        <a:bodyPr/>
        <a:lstStyle/>
        <a:p>
          <a:r>
            <a:rPr lang="en-US" sz="3900" dirty="0"/>
            <a:t>Served to only</a:t>
          </a:r>
          <a:br>
            <a:rPr lang="en-US" sz="3900" dirty="0"/>
          </a:br>
          <a:r>
            <a:rPr lang="en-US" sz="4800" b="1" dirty="0">
              <a:solidFill>
                <a:srgbClr val="002060"/>
              </a:solidFill>
            </a:rPr>
            <a:t>1 group</a:t>
          </a:r>
          <a:endParaRPr lang="en-US" sz="3900" b="1" dirty="0">
            <a:solidFill>
              <a:srgbClr val="002060"/>
            </a:solidFill>
          </a:endParaRPr>
        </a:p>
      </dgm:t>
    </dgm:pt>
    <dgm:pt modelId="{A411F5B0-2EBF-4A88-BE61-5F3AFAEB6FB1}" type="parTrans" cxnId="{7BF54BD8-528F-46E8-9CCA-85118B95D29B}">
      <dgm:prSet/>
      <dgm:spPr/>
      <dgm:t>
        <a:bodyPr/>
        <a:lstStyle/>
        <a:p>
          <a:endParaRPr lang="en-US"/>
        </a:p>
      </dgm:t>
    </dgm:pt>
    <dgm:pt modelId="{72F1AD13-BB2D-48D7-A7B8-A5C22A77A421}" type="sibTrans" cxnId="{7BF54BD8-528F-46E8-9CCA-85118B95D29B}">
      <dgm:prSet/>
      <dgm:spPr/>
      <dgm:t>
        <a:bodyPr/>
        <a:lstStyle/>
        <a:p>
          <a:endParaRPr lang="en-US"/>
        </a:p>
      </dgm:t>
    </dgm:pt>
    <dgm:pt modelId="{98465FC6-9C09-4201-B03E-402D7AAFD006}">
      <dgm:prSet phldrT="[Text]"/>
      <dgm:spPr/>
      <dgm:t>
        <a:bodyPr/>
        <a:lstStyle/>
        <a:p>
          <a:r>
            <a:rPr lang="en-US"/>
            <a:t>Morning Group AM Snack</a:t>
          </a:r>
        </a:p>
      </dgm:t>
    </dgm:pt>
    <dgm:pt modelId="{6D0BE277-7C8D-4903-8CBF-1EF837C89A83}" type="parTrans" cxnId="{80AA3D8D-F621-4DB7-A8E4-2C69038A975B}">
      <dgm:prSet/>
      <dgm:spPr>
        <a:ln>
          <a:solidFill>
            <a:schemeClr val="bg1"/>
          </a:solidFill>
        </a:ln>
      </dgm:spPr>
      <dgm:t>
        <a:bodyPr/>
        <a:lstStyle/>
        <a:p>
          <a:endParaRPr lang="en-US"/>
        </a:p>
      </dgm:t>
    </dgm:pt>
    <dgm:pt modelId="{D486A7AD-9008-43C8-9F8D-AB0D9F81FD6B}" type="sibTrans" cxnId="{80AA3D8D-F621-4DB7-A8E4-2C69038A975B}">
      <dgm:prSet/>
      <dgm:spPr/>
      <dgm:t>
        <a:bodyPr/>
        <a:lstStyle/>
        <a:p>
          <a:endParaRPr lang="en-US"/>
        </a:p>
      </dgm:t>
    </dgm:pt>
    <dgm:pt modelId="{A4E9E543-9856-42F2-AD82-9E69E9FB268D}">
      <dgm:prSet phldrT="[Text]"/>
      <dgm:spPr>
        <a:solidFill>
          <a:srgbClr val="002060"/>
        </a:solidFill>
      </dgm:spPr>
      <dgm:t>
        <a:bodyPr/>
        <a:lstStyle/>
        <a:p>
          <a:pPr>
            <a:spcAft>
              <a:spcPts val="0"/>
            </a:spcAft>
          </a:pPr>
          <a:r>
            <a:rPr lang="en-US"/>
            <a:t>Afternoon Group </a:t>
          </a:r>
        </a:p>
        <a:p>
          <a:pPr>
            <a:spcAft>
              <a:spcPts val="0"/>
            </a:spcAft>
          </a:pPr>
          <a:r>
            <a:rPr lang="en-US"/>
            <a:t>PM Snack</a:t>
          </a:r>
        </a:p>
      </dgm:t>
    </dgm:pt>
    <dgm:pt modelId="{FC34F4CD-1084-48FF-853A-1DD6664ECBA4}" type="parTrans" cxnId="{EC3FC421-0109-46A4-99F1-6D97A872D8D7}">
      <dgm:prSet/>
      <dgm:spPr>
        <a:ln>
          <a:solidFill>
            <a:srgbClr val="002060"/>
          </a:solidFill>
        </a:ln>
      </dgm:spPr>
      <dgm:t>
        <a:bodyPr/>
        <a:lstStyle/>
        <a:p>
          <a:endParaRPr lang="en-US"/>
        </a:p>
      </dgm:t>
    </dgm:pt>
    <dgm:pt modelId="{F8E547C5-3F8E-4433-A92A-A10EFD84ACC2}" type="sibTrans" cxnId="{EC3FC421-0109-46A4-99F1-6D97A872D8D7}">
      <dgm:prSet/>
      <dgm:spPr/>
      <dgm:t>
        <a:bodyPr/>
        <a:lstStyle/>
        <a:p>
          <a:endParaRPr lang="en-US"/>
        </a:p>
      </dgm:t>
    </dgm:pt>
    <dgm:pt modelId="{5877799F-C60F-41DD-B830-001E7457DD41}" type="pres">
      <dgm:prSet presAssocID="{CC0F09B1-4F6A-461F-B22D-FEFDAF2BB85F}" presName="diagram" presStyleCnt="0">
        <dgm:presLayoutVars>
          <dgm:chPref val="1"/>
          <dgm:dir/>
          <dgm:animOne val="branch"/>
          <dgm:animLvl val="lvl"/>
          <dgm:resizeHandles val="exact"/>
        </dgm:presLayoutVars>
      </dgm:prSet>
      <dgm:spPr/>
    </dgm:pt>
    <dgm:pt modelId="{E581BF66-9909-4222-8674-07E1007FF8C5}" type="pres">
      <dgm:prSet presAssocID="{FD0AEABE-5FC1-4765-97DE-3B92BCCDD667}" presName="root1" presStyleCnt="0"/>
      <dgm:spPr/>
    </dgm:pt>
    <dgm:pt modelId="{B76F6386-D990-46F9-A5DA-0A733E5B1B8D}" type="pres">
      <dgm:prSet presAssocID="{FD0AEABE-5FC1-4765-97DE-3B92BCCDD667}" presName="LevelOneTextNode" presStyleLbl="node0" presStyleIdx="0" presStyleCnt="1" custScaleX="87686" custScaleY="108559">
        <dgm:presLayoutVars>
          <dgm:chPref val="3"/>
        </dgm:presLayoutVars>
      </dgm:prSet>
      <dgm:spPr/>
    </dgm:pt>
    <dgm:pt modelId="{B4CB261C-D201-422D-B761-2B43732CA638}" type="pres">
      <dgm:prSet presAssocID="{FD0AEABE-5FC1-4765-97DE-3B92BCCDD667}" presName="level2hierChild" presStyleCnt="0"/>
      <dgm:spPr/>
    </dgm:pt>
    <dgm:pt modelId="{7CD77565-15DB-4A98-BB9F-31567DAC02E8}" type="pres">
      <dgm:prSet presAssocID="{6D0BE277-7C8D-4903-8CBF-1EF837C89A83}" presName="conn2-1" presStyleLbl="parChTrans1D2" presStyleIdx="0" presStyleCnt="2"/>
      <dgm:spPr/>
    </dgm:pt>
    <dgm:pt modelId="{F45F9B99-32A9-4268-97A8-3385ACB406F4}" type="pres">
      <dgm:prSet presAssocID="{6D0BE277-7C8D-4903-8CBF-1EF837C89A83}" presName="connTx" presStyleLbl="parChTrans1D2" presStyleIdx="0" presStyleCnt="2"/>
      <dgm:spPr/>
    </dgm:pt>
    <dgm:pt modelId="{1DB8FE94-B115-44D3-A220-FDCBB73AC743}" type="pres">
      <dgm:prSet presAssocID="{98465FC6-9C09-4201-B03E-402D7AAFD006}" presName="root2" presStyleCnt="0"/>
      <dgm:spPr/>
    </dgm:pt>
    <dgm:pt modelId="{61987CB2-95CA-4E29-B33E-BD8AEF16FE48}" type="pres">
      <dgm:prSet presAssocID="{98465FC6-9C09-4201-B03E-402D7AAFD006}" presName="LevelTwoTextNode" presStyleLbl="node2" presStyleIdx="0" presStyleCnt="2">
        <dgm:presLayoutVars>
          <dgm:chPref val="3"/>
        </dgm:presLayoutVars>
      </dgm:prSet>
      <dgm:spPr/>
    </dgm:pt>
    <dgm:pt modelId="{800ABDC1-5AB7-4F40-837C-3DBFF8B9502F}" type="pres">
      <dgm:prSet presAssocID="{98465FC6-9C09-4201-B03E-402D7AAFD006}" presName="level3hierChild" presStyleCnt="0"/>
      <dgm:spPr/>
    </dgm:pt>
    <dgm:pt modelId="{D6466081-F7FE-4D74-AE81-670303FE6520}" type="pres">
      <dgm:prSet presAssocID="{FC34F4CD-1084-48FF-853A-1DD6664ECBA4}" presName="conn2-1" presStyleLbl="parChTrans1D2" presStyleIdx="1" presStyleCnt="2"/>
      <dgm:spPr/>
    </dgm:pt>
    <dgm:pt modelId="{231A09DA-0E86-4DC4-B4AC-859363CAEC2F}" type="pres">
      <dgm:prSet presAssocID="{FC34F4CD-1084-48FF-853A-1DD6664ECBA4}" presName="connTx" presStyleLbl="parChTrans1D2" presStyleIdx="1" presStyleCnt="2"/>
      <dgm:spPr/>
    </dgm:pt>
    <dgm:pt modelId="{13BEEE8E-3F73-44B4-9F55-354091D94BBF}" type="pres">
      <dgm:prSet presAssocID="{A4E9E543-9856-42F2-AD82-9E69E9FB268D}" presName="root2" presStyleCnt="0"/>
      <dgm:spPr/>
    </dgm:pt>
    <dgm:pt modelId="{ECF38B32-8735-4B61-ABA0-23087CB82BDA}" type="pres">
      <dgm:prSet presAssocID="{A4E9E543-9856-42F2-AD82-9E69E9FB268D}" presName="LevelTwoTextNode" presStyleLbl="node2" presStyleIdx="1" presStyleCnt="2">
        <dgm:presLayoutVars>
          <dgm:chPref val="3"/>
        </dgm:presLayoutVars>
      </dgm:prSet>
      <dgm:spPr/>
    </dgm:pt>
    <dgm:pt modelId="{C76AF1B6-85E8-4247-9B15-069446262D5E}" type="pres">
      <dgm:prSet presAssocID="{A4E9E543-9856-42F2-AD82-9E69E9FB268D}" presName="level3hierChild" presStyleCnt="0"/>
      <dgm:spPr/>
    </dgm:pt>
  </dgm:ptLst>
  <dgm:cxnLst>
    <dgm:cxn modelId="{63F1B903-2F94-4223-B6FE-9E7F8E309EA7}" type="presOf" srcId="{A4E9E543-9856-42F2-AD82-9E69E9FB268D}" destId="{ECF38B32-8735-4B61-ABA0-23087CB82BDA}" srcOrd="0" destOrd="0" presId="urn:microsoft.com/office/officeart/2005/8/layout/hierarchy2"/>
    <dgm:cxn modelId="{77D2B51C-B41E-4E50-9199-53CB08191E0A}" type="presOf" srcId="{FD0AEABE-5FC1-4765-97DE-3B92BCCDD667}" destId="{B76F6386-D990-46F9-A5DA-0A733E5B1B8D}" srcOrd="0" destOrd="0" presId="urn:microsoft.com/office/officeart/2005/8/layout/hierarchy2"/>
    <dgm:cxn modelId="{EC3FC421-0109-46A4-99F1-6D97A872D8D7}" srcId="{FD0AEABE-5FC1-4765-97DE-3B92BCCDD667}" destId="{A4E9E543-9856-42F2-AD82-9E69E9FB268D}" srcOrd="1" destOrd="0" parTransId="{FC34F4CD-1084-48FF-853A-1DD6664ECBA4}" sibTransId="{F8E547C5-3F8E-4433-A92A-A10EFD84ACC2}"/>
    <dgm:cxn modelId="{21B7A571-A920-45CA-92C7-1DFBA266017E}" type="presOf" srcId="{6D0BE277-7C8D-4903-8CBF-1EF837C89A83}" destId="{7CD77565-15DB-4A98-BB9F-31567DAC02E8}" srcOrd="0" destOrd="0" presId="urn:microsoft.com/office/officeart/2005/8/layout/hierarchy2"/>
    <dgm:cxn modelId="{E7A05775-7083-4517-9312-A4990C41D64E}" type="presOf" srcId="{CC0F09B1-4F6A-461F-B22D-FEFDAF2BB85F}" destId="{5877799F-C60F-41DD-B830-001E7457DD41}" srcOrd="0" destOrd="0" presId="urn:microsoft.com/office/officeart/2005/8/layout/hierarchy2"/>
    <dgm:cxn modelId="{774D8589-5FEF-44F6-ABE1-8649E02FA3EF}" type="presOf" srcId="{98465FC6-9C09-4201-B03E-402D7AAFD006}" destId="{61987CB2-95CA-4E29-B33E-BD8AEF16FE48}" srcOrd="0" destOrd="0" presId="urn:microsoft.com/office/officeart/2005/8/layout/hierarchy2"/>
    <dgm:cxn modelId="{67881C8B-E6BB-4A86-8767-8FCF95D146E3}" type="presOf" srcId="{FC34F4CD-1084-48FF-853A-1DD6664ECBA4}" destId="{231A09DA-0E86-4DC4-B4AC-859363CAEC2F}" srcOrd="1" destOrd="0" presId="urn:microsoft.com/office/officeart/2005/8/layout/hierarchy2"/>
    <dgm:cxn modelId="{7D0EA58B-B445-4D6D-B7FD-B85E106AEC07}" type="presOf" srcId="{6D0BE277-7C8D-4903-8CBF-1EF837C89A83}" destId="{F45F9B99-32A9-4268-97A8-3385ACB406F4}" srcOrd="1" destOrd="0" presId="urn:microsoft.com/office/officeart/2005/8/layout/hierarchy2"/>
    <dgm:cxn modelId="{80AA3D8D-F621-4DB7-A8E4-2C69038A975B}" srcId="{FD0AEABE-5FC1-4765-97DE-3B92BCCDD667}" destId="{98465FC6-9C09-4201-B03E-402D7AAFD006}" srcOrd="0" destOrd="0" parTransId="{6D0BE277-7C8D-4903-8CBF-1EF837C89A83}" sibTransId="{D486A7AD-9008-43C8-9F8D-AB0D9F81FD6B}"/>
    <dgm:cxn modelId="{7BF54BD8-528F-46E8-9CCA-85118B95D29B}" srcId="{CC0F09B1-4F6A-461F-B22D-FEFDAF2BB85F}" destId="{FD0AEABE-5FC1-4765-97DE-3B92BCCDD667}" srcOrd="0" destOrd="0" parTransId="{A411F5B0-2EBF-4A88-BE61-5F3AFAEB6FB1}" sibTransId="{72F1AD13-BB2D-48D7-A7B8-A5C22A77A421}"/>
    <dgm:cxn modelId="{AAFF22E8-3CB4-4800-B9EB-18C8E531B714}" type="presOf" srcId="{FC34F4CD-1084-48FF-853A-1DD6664ECBA4}" destId="{D6466081-F7FE-4D74-AE81-670303FE6520}" srcOrd="0" destOrd="0" presId="urn:microsoft.com/office/officeart/2005/8/layout/hierarchy2"/>
    <dgm:cxn modelId="{93FE112C-3DF0-4C87-A58E-BA0E5E712367}" type="presParOf" srcId="{5877799F-C60F-41DD-B830-001E7457DD41}" destId="{E581BF66-9909-4222-8674-07E1007FF8C5}" srcOrd="0" destOrd="0" presId="urn:microsoft.com/office/officeart/2005/8/layout/hierarchy2"/>
    <dgm:cxn modelId="{BCD9F20F-1B51-4366-9F70-DE6B1AD9EC50}" type="presParOf" srcId="{E581BF66-9909-4222-8674-07E1007FF8C5}" destId="{B76F6386-D990-46F9-A5DA-0A733E5B1B8D}" srcOrd="0" destOrd="0" presId="urn:microsoft.com/office/officeart/2005/8/layout/hierarchy2"/>
    <dgm:cxn modelId="{24E54385-9159-4559-A26D-DB34A1469BCF}" type="presParOf" srcId="{E581BF66-9909-4222-8674-07E1007FF8C5}" destId="{B4CB261C-D201-422D-B761-2B43732CA638}" srcOrd="1" destOrd="0" presId="urn:microsoft.com/office/officeart/2005/8/layout/hierarchy2"/>
    <dgm:cxn modelId="{25660B99-F7B7-4F88-BECF-E31F17BF20F6}" type="presParOf" srcId="{B4CB261C-D201-422D-B761-2B43732CA638}" destId="{7CD77565-15DB-4A98-BB9F-31567DAC02E8}" srcOrd="0" destOrd="0" presId="urn:microsoft.com/office/officeart/2005/8/layout/hierarchy2"/>
    <dgm:cxn modelId="{B09D29D6-C467-4D76-B518-2A4868898141}" type="presParOf" srcId="{7CD77565-15DB-4A98-BB9F-31567DAC02E8}" destId="{F45F9B99-32A9-4268-97A8-3385ACB406F4}" srcOrd="0" destOrd="0" presId="urn:microsoft.com/office/officeart/2005/8/layout/hierarchy2"/>
    <dgm:cxn modelId="{1101FC15-58BD-42FF-AB56-E4E1581C4F5B}" type="presParOf" srcId="{B4CB261C-D201-422D-B761-2B43732CA638}" destId="{1DB8FE94-B115-44D3-A220-FDCBB73AC743}" srcOrd="1" destOrd="0" presId="urn:microsoft.com/office/officeart/2005/8/layout/hierarchy2"/>
    <dgm:cxn modelId="{9705C22E-0CCE-48D8-BF7D-F33635ADC93F}" type="presParOf" srcId="{1DB8FE94-B115-44D3-A220-FDCBB73AC743}" destId="{61987CB2-95CA-4E29-B33E-BD8AEF16FE48}" srcOrd="0" destOrd="0" presId="urn:microsoft.com/office/officeart/2005/8/layout/hierarchy2"/>
    <dgm:cxn modelId="{E82957F2-7417-4F88-9E12-C22A162E5E18}" type="presParOf" srcId="{1DB8FE94-B115-44D3-A220-FDCBB73AC743}" destId="{800ABDC1-5AB7-4F40-837C-3DBFF8B9502F}" srcOrd="1" destOrd="0" presId="urn:microsoft.com/office/officeart/2005/8/layout/hierarchy2"/>
    <dgm:cxn modelId="{93802588-A7C1-490A-B580-27C359357DB9}" type="presParOf" srcId="{B4CB261C-D201-422D-B761-2B43732CA638}" destId="{D6466081-F7FE-4D74-AE81-670303FE6520}" srcOrd="2" destOrd="0" presId="urn:microsoft.com/office/officeart/2005/8/layout/hierarchy2"/>
    <dgm:cxn modelId="{02DA6043-8B9B-4301-AA80-0F4A9A3B2718}" type="presParOf" srcId="{D6466081-F7FE-4D74-AE81-670303FE6520}" destId="{231A09DA-0E86-4DC4-B4AC-859363CAEC2F}" srcOrd="0" destOrd="0" presId="urn:microsoft.com/office/officeart/2005/8/layout/hierarchy2"/>
    <dgm:cxn modelId="{F094299F-026A-4698-A6D1-B977D59BA724}" type="presParOf" srcId="{B4CB261C-D201-422D-B761-2B43732CA638}" destId="{13BEEE8E-3F73-44B4-9F55-354091D94BBF}" srcOrd="3" destOrd="0" presId="urn:microsoft.com/office/officeart/2005/8/layout/hierarchy2"/>
    <dgm:cxn modelId="{579462A9-3533-4694-93BE-376FCD9EFA1B}" type="presParOf" srcId="{13BEEE8E-3F73-44B4-9F55-354091D94BBF}" destId="{ECF38B32-8735-4B61-ABA0-23087CB82BDA}" srcOrd="0" destOrd="0" presId="urn:microsoft.com/office/officeart/2005/8/layout/hierarchy2"/>
    <dgm:cxn modelId="{394B6067-20B9-44E8-970D-683D5E0D9D8D}" type="presParOf" srcId="{13BEEE8E-3F73-44B4-9F55-354091D94BBF}" destId="{C76AF1B6-85E8-4247-9B15-069446262D5E}"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CC0F09B1-4F6A-461F-B22D-FEFDAF2BB85F}" type="doc">
      <dgm:prSet loTypeId="urn:microsoft.com/office/officeart/2005/8/layout/hierarchy2" loCatId="hierarchy" qsTypeId="urn:microsoft.com/office/officeart/2005/8/quickstyle/simple1" qsCatId="simple" csTypeId="urn:microsoft.com/office/officeart/2005/8/colors/colorful1" csCatId="colorful" phldr="1"/>
      <dgm:spPr/>
      <dgm:t>
        <a:bodyPr/>
        <a:lstStyle/>
        <a:p>
          <a:endParaRPr lang="en-US"/>
        </a:p>
      </dgm:t>
    </dgm:pt>
    <dgm:pt modelId="{FD0AEABE-5FC1-4765-97DE-3B92BCCDD667}">
      <dgm:prSet phldrT="[Text]" custT="1"/>
      <dgm:spPr>
        <a:solidFill>
          <a:schemeClr val="accent6"/>
        </a:solidFill>
      </dgm:spPr>
      <dgm:t>
        <a:bodyPr/>
        <a:lstStyle/>
        <a:p>
          <a:r>
            <a:rPr lang="en-US" sz="3900" dirty="0"/>
            <a:t>Serve to all participants at a </a:t>
          </a:r>
          <a:r>
            <a:rPr lang="en-US" sz="4000" b="1" dirty="0">
              <a:solidFill>
                <a:srgbClr val="002060"/>
              </a:solidFill>
            </a:rPr>
            <a:t>single meal or snack</a:t>
          </a:r>
        </a:p>
      </dgm:t>
    </dgm:pt>
    <dgm:pt modelId="{A411F5B0-2EBF-4A88-BE61-5F3AFAEB6FB1}" type="parTrans" cxnId="{7BF54BD8-528F-46E8-9CCA-85118B95D29B}">
      <dgm:prSet/>
      <dgm:spPr/>
      <dgm:t>
        <a:bodyPr/>
        <a:lstStyle/>
        <a:p>
          <a:endParaRPr lang="en-US"/>
        </a:p>
      </dgm:t>
    </dgm:pt>
    <dgm:pt modelId="{72F1AD13-BB2D-48D7-A7B8-A5C22A77A421}" type="sibTrans" cxnId="{7BF54BD8-528F-46E8-9CCA-85118B95D29B}">
      <dgm:prSet/>
      <dgm:spPr/>
      <dgm:t>
        <a:bodyPr/>
        <a:lstStyle/>
        <a:p>
          <a:endParaRPr lang="en-US"/>
        </a:p>
      </dgm:t>
    </dgm:pt>
    <dgm:pt modelId="{98465FC6-9C09-4201-B03E-402D7AAFD006}">
      <dgm:prSet phldrT="[Text]"/>
      <dgm:spPr>
        <a:solidFill>
          <a:srgbClr val="002060"/>
        </a:solidFill>
      </dgm:spPr>
      <dgm:t>
        <a:bodyPr/>
        <a:lstStyle/>
        <a:p>
          <a:r>
            <a:rPr lang="en-US"/>
            <a:t>Shift: 1:30</a:t>
          </a:r>
        </a:p>
      </dgm:t>
    </dgm:pt>
    <dgm:pt modelId="{6D0BE277-7C8D-4903-8CBF-1EF837C89A83}" type="parTrans" cxnId="{80AA3D8D-F621-4DB7-A8E4-2C69038A975B}">
      <dgm:prSet/>
      <dgm:spPr>
        <a:ln>
          <a:solidFill>
            <a:srgbClr val="002060"/>
          </a:solidFill>
        </a:ln>
      </dgm:spPr>
      <dgm:t>
        <a:bodyPr/>
        <a:lstStyle/>
        <a:p>
          <a:endParaRPr lang="en-US"/>
        </a:p>
      </dgm:t>
    </dgm:pt>
    <dgm:pt modelId="{D486A7AD-9008-43C8-9F8D-AB0D9F81FD6B}" type="sibTrans" cxnId="{80AA3D8D-F621-4DB7-A8E4-2C69038A975B}">
      <dgm:prSet/>
      <dgm:spPr/>
      <dgm:t>
        <a:bodyPr/>
        <a:lstStyle/>
        <a:p>
          <a:endParaRPr lang="en-US"/>
        </a:p>
      </dgm:t>
    </dgm:pt>
    <dgm:pt modelId="{A4E9E543-9856-42F2-AD82-9E69E9FB268D}">
      <dgm:prSet phldrT="[Text]"/>
      <dgm:spPr>
        <a:solidFill>
          <a:srgbClr val="002060"/>
        </a:solidFill>
      </dgm:spPr>
      <dgm:t>
        <a:bodyPr/>
        <a:lstStyle/>
        <a:p>
          <a:r>
            <a:rPr lang="en-US"/>
            <a:t>Shift: 2:00 </a:t>
          </a:r>
        </a:p>
      </dgm:t>
    </dgm:pt>
    <dgm:pt modelId="{FC34F4CD-1084-48FF-853A-1DD6664ECBA4}" type="parTrans" cxnId="{EC3FC421-0109-46A4-99F1-6D97A872D8D7}">
      <dgm:prSet/>
      <dgm:spPr>
        <a:ln>
          <a:solidFill>
            <a:srgbClr val="002060"/>
          </a:solidFill>
        </a:ln>
      </dgm:spPr>
      <dgm:t>
        <a:bodyPr/>
        <a:lstStyle/>
        <a:p>
          <a:endParaRPr lang="en-US"/>
        </a:p>
      </dgm:t>
    </dgm:pt>
    <dgm:pt modelId="{F8E547C5-3F8E-4433-A92A-A10EFD84ACC2}" type="sibTrans" cxnId="{EC3FC421-0109-46A4-99F1-6D97A872D8D7}">
      <dgm:prSet/>
      <dgm:spPr/>
      <dgm:t>
        <a:bodyPr/>
        <a:lstStyle/>
        <a:p>
          <a:endParaRPr lang="en-US"/>
        </a:p>
      </dgm:t>
    </dgm:pt>
    <dgm:pt modelId="{AA0200A4-9AA4-4F7E-A3B6-FA31BC0B507B}">
      <dgm:prSet phldrT="[Text]"/>
      <dgm:spPr>
        <a:solidFill>
          <a:srgbClr val="002060"/>
        </a:solidFill>
      </dgm:spPr>
      <dgm:t>
        <a:bodyPr/>
        <a:lstStyle/>
        <a:p>
          <a:r>
            <a:rPr lang="en-US"/>
            <a:t>Shift: 2:30 </a:t>
          </a:r>
        </a:p>
      </dgm:t>
    </dgm:pt>
    <dgm:pt modelId="{E36AEF56-38CD-43E1-9E65-D030F818D8FA}" type="parTrans" cxnId="{476A327C-6B8F-446B-B400-48858657B45B}">
      <dgm:prSet/>
      <dgm:spPr>
        <a:ln>
          <a:solidFill>
            <a:srgbClr val="002060"/>
          </a:solidFill>
        </a:ln>
      </dgm:spPr>
      <dgm:t>
        <a:bodyPr/>
        <a:lstStyle/>
        <a:p>
          <a:endParaRPr lang="en-US"/>
        </a:p>
      </dgm:t>
    </dgm:pt>
    <dgm:pt modelId="{926D65CA-6765-4DF5-A854-0166B0AB4526}" type="sibTrans" cxnId="{476A327C-6B8F-446B-B400-48858657B45B}">
      <dgm:prSet/>
      <dgm:spPr/>
      <dgm:t>
        <a:bodyPr/>
        <a:lstStyle/>
        <a:p>
          <a:endParaRPr lang="en-US"/>
        </a:p>
      </dgm:t>
    </dgm:pt>
    <dgm:pt modelId="{5877799F-C60F-41DD-B830-001E7457DD41}" type="pres">
      <dgm:prSet presAssocID="{CC0F09B1-4F6A-461F-B22D-FEFDAF2BB85F}" presName="diagram" presStyleCnt="0">
        <dgm:presLayoutVars>
          <dgm:chPref val="1"/>
          <dgm:dir/>
          <dgm:animOne val="branch"/>
          <dgm:animLvl val="lvl"/>
          <dgm:resizeHandles val="exact"/>
        </dgm:presLayoutVars>
      </dgm:prSet>
      <dgm:spPr/>
    </dgm:pt>
    <dgm:pt modelId="{E581BF66-9909-4222-8674-07E1007FF8C5}" type="pres">
      <dgm:prSet presAssocID="{FD0AEABE-5FC1-4765-97DE-3B92BCCDD667}" presName="root1" presStyleCnt="0"/>
      <dgm:spPr/>
    </dgm:pt>
    <dgm:pt modelId="{B76F6386-D990-46F9-A5DA-0A733E5B1B8D}" type="pres">
      <dgm:prSet presAssocID="{FD0AEABE-5FC1-4765-97DE-3B92BCCDD667}" presName="LevelOneTextNode" presStyleLbl="node0" presStyleIdx="0" presStyleCnt="1" custScaleX="165423" custScaleY="149588">
        <dgm:presLayoutVars>
          <dgm:chPref val="3"/>
        </dgm:presLayoutVars>
      </dgm:prSet>
      <dgm:spPr/>
    </dgm:pt>
    <dgm:pt modelId="{B4CB261C-D201-422D-B761-2B43732CA638}" type="pres">
      <dgm:prSet presAssocID="{FD0AEABE-5FC1-4765-97DE-3B92BCCDD667}" presName="level2hierChild" presStyleCnt="0"/>
      <dgm:spPr/>
    </dgm:pt>
    <dgm:pt modelId="{7CD77565-15DB-4A98-BB9F-31567DAC02E8}" type="pres">
      <dgm:prSet presAssocID="{6D0BE277-7C8D-4903-8CBF-1EF837C89A83}" presName="conn2-1" presStyleLbl="parChTrans1D2" presStyleIdx="0" presStyleCnt="3"/>
      <dgm:spPr/>
    </dgm:pt>
    <dgm:pt modelId="{F45F9B99-32A9-4268-97A8-3385ACB406F4}" type="pres">
      <dgm:prSet presAssocID="{6D0BE277-7C8D-4903-8CBF-1EF837C89A83}" presName="connTx" presStyleLbl="parChTrans1D2" presStyleIdx="0" presStyleCnt="3"/>
      <dgm:spPr/>
    </dgm:pt>
    <dgm:pt modelId="{1DB8FE94-B115-44D3-A220-FDCBB73AC743}" type="pres">
      <dgm:prSet presAssocID="{98465FC6-9C09-4201-B03E-402D7AAFD006}" presName="root2" presStyleCnt="0"/>
      <dgm:spPr/>
    </dgm:pt>
    <dgm:pt modelId="{61987CB2-95CA-4E29-B33E-BD8AEF16FE48}" type="pres">
      <dgm:prSet presAssocID="{98465FC6-9C09-4201-B03E-402D7AAFD006}" presName="LevelTwoTextNode" presStyleLbl="node2" presStyleIdx="0" presStyleCnt="3">
        <dgm:presLayoutVars>
          <dgm:chPref val="3"/>
        </dgm:presLayoutVars>
      </dgm:prSet>
      <dgm:spPr/>
    </dgm:pt>
    <dgm:pt modelId="{800ABDC1-5AB7-4F40-837C-3DBFF8B9502F}" type="pres">
      <dgm:prSet presAssocID="{98465FC6-9C09-4201-B03E-402D7AAFD006}" presName="level3hierChild" presStyleCnt="0"/>
      <dgm:spPr/>
    </dgm:pt>
    <dgm:pt modelId="{D6466081-F7FE-4D74-AE81-670303FE6520}" type="pres">
      <dgm:prSet presAssocID="{FC34F4CD-1084-48FF-853A-1DD6664ECBA4}" presName="conn2-1" presStyleLbl="parChTrans1D2" presStyleIdx="1" presStyleCnt="3"/>
      <dgm:spPr/>
    </dgm:pt>
    <dgm:pt modelId="{231A09DA-0E86-4DC4-B4AC-859363CAEC2F}" type="pres">
      <dgm:prSet presAssocID="{FC34F4CD-1084-48FF-853A-1DD6664ECBA4}" presName="connTx" presStyleLbl="parChTrans1D2" presStyleIdx="1" presStyleCnt="3"/>
      <dgm:spPr/>
    </dgm:pt>
    <dgm:pt modelId="{13BEEE8E-3F73-44B4-9F55-354091D94BBF}" type="pres">
      <dgm:prSet presAssocID="{A4E9E543-9856-42F2-AD82-9E69E9FB268D}" presName="root2" presStyleCnt="0"/>
      <dgm:spPr/>
    </dgm:pt>
    <dgm:pt modelId="{ECF38B32-8735-4B61-ABA0-23087CB82BDA}" type="pres">
      <dgm:prSet presAssocID="{A4E9E543-9856-42F2-AD82-9E69E9FB268D}" presName="LevelTwoTextNode" presStyleLbl="node2" presStyleIdx="1" presStyleCnt="3">
        <dgm:presLayoutVars>
          <dgm:chPref val="3"/>
        </dgm:presLayoutVars>
      </dgm:prSet>
      <dgm:spPr/>
    </dgm:pt>
    <dgm:pt modelId="{C76AF1B6-85E8-4247-9B15-069446262D5E}" type="pres">
      <dgm:prSet presAssocID="{A4E9E543-9856-42F2-AD82-9E69E9FB268D}" presName="level3hierChild" presStyleCnt="0"/>
      <dgm:spPr/>
    </dgm:pt>
    <dgm:pt modelId="{56D21A92-D2F5-4266-803D-249227395FA3}" type="pres">
      <dgm:prSet presAssocID="{E36AEF56-38CD-43E1-9E65-D030F818D8FA}" presName="conn2-1" presStyleLbl="parChTrans1D2" presStyleIdx="2" presStyleCnt="3"/>
      <dgm:spPr/>
    </dgm:pt>
    <dgm:pt modelId="{910DBC81-1204-48A1-A8F1-79D2B69F72C2}" type="pres">
      <dgm:prSet presAssocID="{E36AEF56-38CD-43E1-9E65-D030F818D8FA}" presName="connTx" presStyleLbl="parChTrans1D2" presStyleIdx="2" presStyleCnt="3"/>
      <dgm:spPr/>
    </dgm:pt>
    <dgm:pt modelId="{614E9B3D-7E8F-4E45-B6C9-9A2374C4C35E}" type="pres">
      <dgm:prSet presAssocID="{AA0200A4-9AA4-4F7E-A3B6-FA31BC0B507B}" presName="root2" presStyleCnt="0"/>
      <dgm:spPr/>
    </dgm:pt>
    <dgm:pt modelId="{F9C83F66-2CDC-40CC-87C6-B5DACB866FC5}" type="pres">
      <dgm:prSet presAssocID="{AA0200A4-9AA4-4F7E-A3B6-FA31BC0B507B}" presName="LevelTwoTextNode" presStyleLbl="node2" presStyleIdx="2" presStyleCnt="3">
        <dgm:presLayoutVars>
          <dgm:chPref val="3"/>
        </dgm:presLayoutVars>
      </dgm:prSet>
      <dgm:spPr/>
    </dgm:pt>
    <dgm:pt modelId="{6FDECFAC-7764-43EA-8B25-4E7F0B4938D6}" type="pres">
      <dgm:prSet presAssocID="{AA0200A4-9AA4-4F7E-A3B6-FA31BC0B507B}" presName="level3hierChild" presStyleCnt="0"/>
      <dgm:spPr/>
    </dgm:pt>
  </dgm:ptLst>
  <dgm:cxnLst>
    <dgm:cxn modelId="{63F1B903-2F94-4223-B6FE-9E7F8E309EA7}" type="presOf" srcId="{A4E9E543-9856-42F2-AD82-9E69E9FB268D}" destId="{ECF38B32-8735-4B61-ABA0-23087CB82BDA}" srcOrd="0" destOrd="0" presId="urn:microsoft.com/office/officeart/2005/8/layout/hierarchy2"/>
    <dgm:cxn modelId="{77D2B51C-B41E-4E50-9199-53CB08191E0A}" type="presOf" srcId="{FD0AEABE-5FC1-4765-97DE-3B92BCCDD667}" destId="{B76F6386-D990-46F9-A5DA-0A733E5B1B8D}" srcOrd="0" destOrd="0" presId="urn:microsoft.com/office/officeart/2005/8/layout/hierarchy2"/>
    <dgm:cxn modelId="{EC3FC421-0109-46A4-99F1-6D97A872D8D7}" srcId="{FD0AEABE-5FC1-4765-97DE-3B92BCCDD667}" destId="{A4E9E543-9856-42F2-AD82-9E69E9FB268D}" srcOrd="1" destOrd="0" parTransId="{FC34F4CD-1084-48FF-853A-1DD6664ECBA4}" sibTransId="{F8E547C5-3F8E-4433-A92A-A10EFD84ACC2}"/>
    <dgm:cxn modelId="{21B7A571-A920-45CA-92C7-1DFBA266017E}" type="presOf" srcId="{6D0BE277-7C8D-4903-8CBF-1EF837C89A83}" destId="{7CD77565-15DB-4A98-BB9F-31567DAC02E8}" srcOrd="0" destOrd="0" presId="urn:microsoft.com/office/officeart/2005/8/layout/hierarchy2"/>
    <dgm:cxn modelId="{E7A05775-7083-4517-9312-A4990C41D64E}" type="presOf" srcId="{CC0F09B1-4F6A-461F-B22D-FEFDAF2BB85F}" destId="{5877799F-C60F-41DD-B830-001E7457DD41}" srcOrd="0" destOrd="0" presId="urn:microsoft.com/office/officeart/2005/8/layout/hierarchy2"/>
    <dgm:cxn modelId="{09369E57-066E-4A11-875B-E1DD4A3C0284}" type="presOf" srcId="{E36AEF56-38CD-43E1-9E65-D030F818D8FA}" destId="{910DBC81-1204-48A1-A8F1-79D2B69F72C2}" srcOrd="1" destOrd="0" presId="urn:microsoft.com/office/officeart/2005/8/layout/hierarchy2"/>
    <dgm:cxn modelId="{476A327C-6B8F-446B-B400-48858657B45B}" srcId="{FD0AEABE-5FC1-4765-97DE-3B92BCCDD667}" destId="{AA0200A4-9AA4-4F7E-A3B6-FA31BC0B507B}" srcOrd="2" destOrd="0" parTransId="{E36AEF56-38CD-43E1-9E65-D030F818D8FA}" sibTransId="{926D65CA-6765-4DF5-A854-0166B0AB4526}"/>
    <dgm:cxn modelId="{774D8589-5FEF-44F6-ABE1-8649E02FA3EF}" type="presOf" srcId="{98465FC6-9C09-4201-B03E-402D7AAFD006}" destId="{61987CB2-95CA-4E29-B33E-BD8AEF16FE48}" srcOrd="0" destOrd="0" presId="urn:microsoft.com/office/officeart/2005/8/layout/hierarchy2"/>
    <dgm:cxn modelId="{67881C8B-E6BB-4A86-8767-8FCF95D146E3}" type="presOf" srcId="{FC34F4CD-1084-48FF-853A-1DD6664ECBA4}" destId="{231A09DA-0E86-4DC4-B4AC-859363CAEC2F}" srcOrd="1" destOrd="0" presId="urn:microsoft.com/office/officeart/2005/8/layout/hierarchy2"/>
    <dgm:cxn modelId="{7D0EA58B-B445-4D6D-B7FD-B85E106AEC07}" type="presOf" srcId="{6D0BE277-7C8D-4903-8CBF-1EF837C89A83}" destId="{F45F9B99-32A9-4268-97A8-3385ACB406F4}" srcOrd="1" destOrd="0" presId="urn:microsoft.com/office/officeart/2005/8/layout/hierarchy2"/>
    <dgm:cxn modelId="{80AA3D8D-F621-4DB7-A8E4-2C69038A975B}" srcId="{FD0AEABE-5FC1-4765-97DE-3B92BCCDD667}" destId="{98465FC6-9C09-4201-B03E-402D7AAFD006}" srcOrd="0" destOrd="0" parTransId="{6D0BE277-7C8D-4903-8CBF-1EF837C89A83}" sibTransId="{D486A7AD-9008-43C8-9F8D-AB0D9F81FD6B}"/>
    <dgm:cxn modelId="{7BF54BD8-528F-46E8-9CCA-85118B95D29B}" srcId="{CC0F09B1-4F6A-461F-B22D-FEFDAF2BB85F}" destId="{FD0AEABE-5FC1-4765-97DE-3B92BCCDD667}" srcOrd="0" destOrd="0" parTransId="{A411F5B0-2EBF-4A88-BE61-5F3AFAEB6FB1}" sibTransId="{72F1AD13-BB2D-48D7-A7B8-A5C22A77A421}"/>
    <dgm:cxn modelId="{AAFF22E8-3CB4-4800-B9EB-18C8E531B714}" type="presOf" srcId="{FC34F4CD-1084-48FF-853A-1DD6664ECBA4}" destId="{D6466081-F7FE-4D74-AE81-670303FE6520}" srcOrd="0" destOrd="0" presId="urn:microsoft.com/office/officeart/2005/8/layout/hierarchy2"/>
    <dgm:cxn modelId="{958C91EB-49B7-49EE-8BAF-A9503FF30FD1}" type="presOf" srcId="{AA0200A4-9AA4-4F7E-A3B6-FA31BC0B507B}" destId="{F9C83F66-2CDC-40CC-87C6-B5DACB866FC5}" srcOrd="0" destOrd="0" presId="urn:microsoft.com/office/officeart/2005/8/layout/hierarchy2"/>
    <dgm:cxn modelId="{F683D1FD-644A-402E-B5AD-07876EEE2736}" type="presOf" srcId="{E36AEF56-38CD-43E1-9E65-D030F818D8FA}" destId="{56D21A92-D2F5-4266-803D-249227395FA3}" srcOrd="0" destOrd="0" presId="urn:microsoft.com/office/officeart/2005/8/layout/hierarchy2"/>
    <dgm:cxn modelId="{93FE112C-3DF0-4C87-A58E-BA0E5E712367}" type="presParOf" srcId="{5877799F-C60F-41DD-B830-001E7457DD41}" destId="{E581BF66-9909-4222-8674-07E1007FF8C5}" srcOrd="0" destOrd="0" presId="urn:microsoft.com/office/officeart/2005/8/layout/hierarchy2"/>
    <dgm:cxn modelId="{BCD9F20F-1B51-4366-9F70-DE6B1AD9EC50}" type="presParOf" srcId="{E581BF66-9909-4222-8674-07E1007FF8C5}" destId="{B76F6386-D990-46F9-A5DA-0A733E5B1B8D}" srcOrd="0" destOrd="0" presId="urn:microsoft.com/office/officeart/2005/8/layout/hierarchy2"/>
    <dgm:cxn modelId="{24E54385-9159-4559-A26D-DB34A1469BCF}" type="presParOf" srcId="{E581BF66-9909-4222-8674-07E1007FF8C5}" destId="{B4CB261C-D201-422D-B761-2B43732CA638}" srcOrd="1" destOrd="0" presId="urn:microsoft.com/office/officeart/2005/8/layout/hierarchy2"/>
    <dgm:cxn modelId="{25660B99-F7B7-4F88-BECF-E31F17BF20F6}" type="presParOf" srcId="{B4CB261C-D201-422D-B761-2B43732CA638}" destId="{7CD77565-15DB-4A98-BB9F-31567DAC02E8}" srcOrd="0" destOrd="0" presId="urn:microsoft.com/office/officeart/2005/8/layout/hierarchy2"/>
    <dgm:cxn modelId="{B09D29D6-C467-4D76-B518-2A4868898141}" type="presParOf" srcId="{7CD77565-15DB-4A98-BB9F-31567DAC02E8}" destId="{F45F9B99-32A9-4268-97A8-3385ACB406F4}" srcOrd="0" destOrd="0" presId="urn:microsoft.com/office/officeart/2005/8/layout/hierarchy2"/>
    <dgm:cxn modelId="{1101FC15-58BD-42FF-AB56-E4E1581C4F5B}" type="presParOf" srcId="{B4CB261C-D201-422D-B761-2B43732CA638}" destId="{1DB8FE94-B115-44D3-A220-FDCBB73AC743}" srcOrd="1" destOrd="0" presId="urn:microsoft.com/office/officeart/2005/8/layout/hierarchy2"/>
    <dgm:cxn modelId="{9705C22E-0CCE-48D8-BF7D-F33635ADC93F}" type="presParOf" srcId="{1DB8FE94-B115-44D3-A220-FDCBB73AC743}" destId="{61987CB2-95CA-4E29-B33E-BD8AEF16FE48}" srcOrd="0" destOrd="0" presId="urn:microsoft.com/office/officeart/2005/8/layout/hierarchy2"/>
    <dgm:cxn modelId="{E82957F2-7417-4F88-9E12-C22A162E5E18}" type="presParOf" srcId="{1DB8FE94-B115-44D3-A220-FDCBB73AC743}" destId="{800ABDC1-5AB7-4F40-837C-3DBFF8B9502F}" srcOrd="1" destOrd="0" presId="urn:microsoft.com/office/officeart/2005/8/layout/hierarchy2"/>
    <dgm:cxn modelId="{93802588-A7C1-490A-B580-27C359357DB9}" type="presParOf" srcId="{B4CB261C-D201-422D-B761-2B43732CA638}" destId="{D6466081-F7FE-4D74-AE81-670303FE6520}" srcOrd="2" destOrd="0" presId="urn:microsoft.com/office/officeart/2005/8/layout/hierarchy2"/>
    <dgm:cxn modelId="{02DA6043-8B9B-4301-AA80-0F4A9A3B2718}" type="presParOf" srcId="{D6466081-F7FE-4D74-AE81-670303FE6520}" destId="{231A09DA-0E86-4DC4-B4AC-859363CAEC2F}" srcOrd="0" destOrd="0" presId="urn:microsoft.com/office/officeart/2005/8/layout/hierarchy2"/>
    <dgm:cxn modelId="{F094299F-026A-4698-A6D1-B977D59BA724}" type="presParOf" srcId="{B4CB261C-D201-422D-B761-2B43732CA638}" destId="{13BEEE8E-3F73-44B4-9F55-354091D94BBF}" srcOrd="3" destOrd="0" presId="urn:microsoft.com/office/officeart/2005/8/layout/hierarchy2"/>
    <dgm:cxn modelId="{579462A9-3533-4694-93BE-376FCD9EFA1B}" type="presParOf" srcId="{13BEEE8E-3F73-44B4-9F55-354091D94BBF}" destId="{ECF38B32-8735-4B61-ABA0-23087CB82BDA}" srcOrd="0" destOrd="0" presId="urn:microsoft.com/office/officeart/2005/8/layout/hierarchy2"/>
    <dgm:cxn modelId="{394B6067-20B9-44E8-970D-683D5E0D9D8D}" type="presParOf" srcId="{13BEEE8E-3F73-44B4-9F55-354091D94BBF}" destId="{C76AF1B6-85E8-4247-9B15-069446262D5E}" srcOrd="1" destOrd="0" presId="urn:microsoft.com/office/officeart/2005/8/layout/hierarchy2"/>
    <dgm:cxn modelId="{308F53F2-0583-4726-9A91-2040B16DA8A7}" type="presParOf" srcId="{B4CB261C-D201-422D-B761-2B43732CA638}" destId="{56D21A92-D2F5-4266-803D-249227395FA3}" srcOrd="4" destOrd="0" presId="urn:microsoft.com/office/officeart/2005/8/layout/hierarchy2"/>
    <dgm:cxn modelId="{30780AC7-F4B0-46FC-A1A3-69DE13195FD1}" type="presParOf" srcId="{56D21A92-D2F5-4266-803D-249227395FA3}" destId="{910DBC81-1204-48A1-A8F1-79D2B69F72C2}" srcOrd="0" destOrd="0" presId="urn:microsoft.com/office/officeart/2005/8/layout/hierarchy2"/>
    <dgm:cxn modelId="{E7EDE6FE-B2BD-4EF5-899A-8A21FBC1177E}" type="presParOf" srcId="{B4CB261C-D201-422D-B761-2B43732CA638}" destId="{614E9B3D-7E8F-4E45-B6C9-9A2374C4C35E}" srcOrd="5" destOrd="0" presId="urn:microsoft.com/office/officeart/2005/8/layout/hierarchy2"/>
    <dgm:cxn modelId="{A67AF9DF-EE0B-4CA8-BE5B-A42C4E08F171}" type="presParOf" srcId="{614E9B3D-7E8F-4E45-B6C9-9A2374C4C35E}" destId="{F9C83F66-2CDC-40CC-87C6-B5DACB866FC5}" srcOrd="0" destOrd="0" presId="urn:microsoft.com/office/officeart/2005/8/layout/hierarchy2"/>
    <dgm:cxn modelId="{85787A5F-663F-40BA-B6FF-2FC080043103}" type="presParOf" srcId="{614E9B3D-7E8F-4E45-B6C9-9A2374C4C35E}" destId="{6FDECFAC-7764-43EA-8B25-4E7F0B4938D6}"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3A972FB-F2D0-4E2F-A359-B0AC887345BE}" type="doc">
      <dgm:prSet loTypeId="urn:microsoft.com/office/officeart/2005/8/layout/hierarchy2" loCatId="hierarchy" qsTypeId="urn:microsoft.com/office/officeart/2005/8/quickstyle/3d2" qsCatId="3D" csTypeId="urn:microsoft.com/office/officeart/2005/8/colors/colorful2" csCatId="colorful" phldr="1"/>
      <dgm:spPr/>
    </dgm:pt>
    <dgm:pt modelId="{A5390999-500D-4091-84DF-BC1FAB45B976}">
      <dgm:prSet phldrT="[Text]" custT="1"/>
      <dgm:spPr>
        <a:xfrm>
          <a:off x="1757097" y="0"/>
          <a:ext cx="1253022" cy="991870"/>
        </a:xfrm>
        <a:solidFill>
          <a:srgbClr val="002060"/>
        </a:solidFill>
        <a:scene3d>
          <a:camera prst="orthographicFront"/>
          <a:lightRig rig="threePt" dir="t">
            <a:rot lat="0" lon="0" rev="7500000"/>
          </a:lightRig>
        </a:scene3d>
        <a:sp3d prstMaterial="plastic">
          <a:bevelT w="127000" h="25400" prst="relaxedInset"/>
        </a:sp3d>
      </dgm:spPr>
      <dgm:t>
        <a:bodyPr/>
        <a:lstStyle/>
        <a:p>
          <a:r>
            <a:rPr lang="en-US" sz="2800">
              <a:latin typeface="Calibri" panose="020F0502020204030204"/>
              <a:ea typeface="+mn-ea"/>
              <a:cs typeface="+mn-cs"/>
            </a:rPr>
            <a:t>Second GRAIN Ingredient is a whole grain, enriched grain, bran, or germ </a:t>
          </a:r>
        </a:p>
      </dgm:t>
    </dgm:pt>
    <dgm:pt modelId="{39F81E7A-D988-416F-AEBC-6B1B5D17D730}" type="parTrans" cxnId="{877B05B6-ADE9-4F5D-A406-FEF5412354E4}">
      <dgm:prSet/>
      <dgm:spPr/>
      <dgm:t>
        <a:bodyPr/>
        <a:lstStyle/>
        <a:p>
          <a:endParaRPr lang="en-US" sz="1200"/>
        </a:p>
      </dgm:t>
    </dgm:pt>
    <dgm:pt modelId="{24873AB4-8F92-4D18-8BB6-6B57164AFEDE}" type="sibTrans" cxnId="{877B05B6-ADE9-4F5D-A406-FEF5412354E4}">
      <dgm:prSet custT="1"/>
      <dgm:spPr>
        <a:xfrm>
          <a:off x="3135422" y="340560"/>
          <a:ext cx="265640" cy="310749"/>
        </a:xfrm>
        <a:prstGeom prst="rightArrow">
          <a:avLst>
            <a:gd name="adj1" fmla="val 60000"/>
            <a:gd name="adj2" fmla="val 50000"/>
          </a:avLst>
        </a:prstGeom>
        <a:scene3d>
          <a:camera prst="orthographicFront"/>
          <a:lightRig rig="threePt" dir="t">
            <a:rot lat="0" lon="0" rev="7500000"/>
          </a:lightRig>
        </a:scene3d>
        <a:sp3d z="-70000" extrusionH="63500" prstMaterial="matte">
          <a:bevelT w="25400" h="6350" prst="relaxedInset"/>
          <a:contourClr>
            <a:sysClr val="window" lastClr="FFFFFF"/>
          </a:contourClr>
        </a:sp3d>
      </dgm:spPr>
      <dgm:t>
        <a:bodyPr/>
        <a:lstStyle/>
        <a:p>
          <a:endParaRPr lang="en-US" sz="1200">
            <a:solidFill>
              <a:sysClr val="window" lastClr="FFFFFF"/>
            </a:solidFill>
            <a:latin typeface="Calibri" panose="020F0502020204030204"/>
            <a:ea typeface="+mn-ea"/>
            <a:cs typeface="+mn-cs"/>
          </a:endParaRPr>
        </a:p>
      </dgm:t>
    </dgm:pt>
    <dgm:pt modelId="{C3CB4CFD-0D91-45C7-B22D-515201E7825F}">
      <dgm:prSet phldrT="[Text]" custT="1"/>
      <dgm:spPr>
        <a:xfrm>
          <a:off x="3511329" y="0"/>
          <a:ext cx="1253022" cy="991870"/>
        </a:xfrm>
        <a:solidFill>
          <a:srgbClr val="002060"/>
        </a:solidFill>
        <a:scene3d>
          <a:camera prst="orthographicFront"/>
          <a:lightRig rig="threePt" dir="t">
            <a:rot lat="0" lon="0" rev="7500000"/>
          </a:lightRig>
        </a:scene3d>
        <a:sp3d prstMaterial="plastic">
          <a:bevelT w="127000" h="25400" prst="relaxedInset"/>
        </a:sp3d>
      </dgm:spPr>
      <dgm:t>
        <a:bodyPr/>
        <a:lstStyle/>
        <a:p>
          <a:r>
            <a:rPr lang="en-US" sz="2800">
              <a:latin typeface="Calibri" panose="020F0502020204030204"/>
              <a:ea typeface="+mn-ea"/>
              <a:cs typeface="+mn-cs"/>
            </a:rPr>
            <a:t>Third GRAIN Ingredient is a whole grain, enriched grain, bran, or germ </a:t>
          </a:r>
        </a:p>
      </dgm:t>
    </dgm:pt>
    <dgm:pt modelId="{504B3AEE-C746-47AB-9B20-BE2E4F58DCCD}" type="parTrans" cxnId="{ADF714E1-CDDF-4A58-979D-79308B2E35E0}">
      <dgm:prSet/>
      <dgm:spPr/>
      <dgm:t>
        <a:bodyPr/>
        <a:lstStyle/>
        <a:p>
          <a:endParaRPr lang="en-US" sz="1200"/>
        </a:p>
      </dgm:t>
    </dgm:pt>
    <dgm:pt modelId="{EA767B87-2FBF-4572-8807-7A2BEA27C701}" type="sibTrans" cxnId="{ADF714E1-CDDF-4A58-979D-79308B2E35E0}">
      <dgm:prSet custT="1"/>
      <dgm:spPr>
        <a:xfrm>
          <a:off x="4889654" y="340560"/>
          <a:ext cx="265640" cy="310749"/>
        </a:xfrm>
        <a:prstGeom prst="rightArrow">
          <a:avLst>
            <a:gd name="adj1" fmla="val 60000"/>
            <a:gd name="adj2" fmla="val 50000"/>
          </a:avLst>
        </a:prstGeom>
        <a:scene3d>
          <a:camera prst="orthographicFront"/>
          <a:lightRig rig="threePt" dir="t">
            <a:rot lat="0" lon="0" rev="7500000"/>
          </a:lightRig>
        </a:scene3d>
        <a:sp3d z="-70000" extrusionH="63500" prstMaterial="matte">
          <a:bevelT w="25400" h="6350" prst="relaxedInset"/>
          <a:contourClr>
            <a:sysClr val="window" lastClr="FFFFFF"/>
          </a:contourClr>
        </a:sp3d>
      </dgm:spPr>
      <dgm:t>
        <a:bodyPr/>
        <a:lstStyle/>
        <a:p>
          <a:endParaRPr lang="en-US" sz="1200">
            <a:solidFill>
              <a:sysClr val="window" lastClr="FFFFFF"/>
            </a:solidFill>
            <a:latin typeface="Calibri" panose="020F0502020204030204"/>
            <a:ea typeface="+mn-ea"/>
            <a:cs typeface="+mn-cs"/>
          </a:endParaRPr>
        </a:p>
      </dgm:t>
    </dgm:pt>
    <dgm:pt modelId="{C95C15F4-BA79-4A47-AF6F-93BD71E74D9C}">
      <dgm:prSet phldrT="[Text]" custT="1"/>
      <dgm:spPr>
        <a:xfrm>
          <a:off x="2865" y="0"/>
          <a:ext cx="1253022" cy="991870"/>
        </a:xfrm>
        <a:scene3d>
          <a:camera prst="orthographicFront"/>
          <a:lightRig rig="threePt" dir="t">
            <a:rot lat="0" lon="0" rev="7500000"/>
          </a:lightRig>
        </a:scene3d>
        <a:sp3d prstMaterial="plastic">
          <a:bevelT w="127000" h="25400" prst="relaxedInset"/>
        </a:sp3d>
      </dgm:spPr>
      <dgm:t>
        <a:bodyPr/>
        <a:lstStyle/>
        <a:p>
          <a:r>
            <a:rPr lang="en-US" sz="4400" dirty="0">
              <a:latin typeface="Calibri" panose="020F0502020204030204"/>
              <a:ea typeface="+mn-ea"/>
              <a:cs typeface="+mn-cs"/>
            </a:rPr>
            <a:t>WHOLE GRAIN-RICH</a:t>
          </a:r>
        </a:p>
      </dgm:t>
    </dgm:pt>
    <dgm:pt modelId="{4F796C30-4CFE-4517-A855-E8E6B86420D6}" type="parTrans" cxnId="{5DA630BE-5FAD-47FD-B6F5-75DF38FF99FD}">
      <dgm:prSet/>
      <dgm:spPr/>
      <dgm:t>
        <a:bodyPr/>
        <a:lstStyle/>
        <a:p>
          <a:endParaRPr lang="en-US"/>
        </a:p>
      </dgm:t>
    </dgm:pt>
    <dgm:pt modelId="{79348FB2-9256-48E3-9EA5-A8607A90BF31}" type="sibTrans" cxnId="{5DA630BE-5FAD-47FD-B6F5-75DF38FF99FD}">
      <dgm:prSet/>
      <dgm:spPr/>
      <dgm:t>
        <a:bodyPr/>
        <a:lstStyle/>
        <a:p>
          <a:endParaRPr lang="en-US"/>
        </a:p>
      </dgm:t>
    </dgm:pt>
    <dgm:pt modelId="{88AC33AE-B714-47A6-B9E0-0C9F11670F7A}">
      <dgm:prSet phldrT="[Text]" custT="1"/>
      <dgm:spPr>
        <a:xfrm>
          <a:off x="2865" y="0"/>
          <a:ext cx="1253022" cy="991870"/>
        </a:xfrm>
        <a:solidFill>
          <a:srgbClr val="002060"/>
        </a:solidFill>
        <a:scene3d>
          <a:camera prst="orthographicFront"/>
          <a:lightRig rig="threePt" dir="t">
            <a:rot lat="0" lon="0" rev="7500000"/>
          </a:lightRig>
        </a:scene3d>
        <a:sp3d prstMaterial="plastic">
          <a:bevelT w="127000" h="25400" prst="relaxedInset"/>
        </a:sp3d>
      </dgm:spPr>
      <dgm:t>
        <a:bodyPr/>
        <a:lstStyle/>
        <a:p>
          <a:r>
            <a:rPr lang="en-US" sz="3200">
              <a:latin typeface="Calibri" panose="020F0502020204030204"/>
              <a:ea typeface="+mn-ea"/>
              <a:cs typeface="+mn-cs"/>
            </a:rPr>
            <a:t>First Ingredient is a whole grain </a:t>
          </a:r>
        </a:p>
      </dgm:t>
    </dgm:pt>
    <dgm:pt modelId="{9FD9F70D-19B0-47EC-80E8-76B56BDF067F}" type="parTrans" cxnId="{64EC0FA4-651D-42B5-AF35-2F17EFC28E21}">
      <dgm:prSet/>
      <dgm:spPr/>
      <dgm:t>
        <a:bodyPr/>
        <a:lstStyle/>
        <a:p>
          <a:endParaRPr lang="en-US"/>
        </a:p>
      </dgm:t>
    </dgm:pt>
    <dgm:pt modelId="{5A87B943-9909-4214-A205-49F81D21A229}" type="sibTrans" cxnId="{64EC0FA4-651D-42B5-AF35-2F17EFC28E21}">
      <dgm:prSet/>
      <dgm:spPr/>
      <dgm:t>
        <a:bodyPr/>
        <a:lstStyle/>
        <a:p>
          <a:endParaRPr lang="en-US"/>
        </a:p>
      </dgm:t>
    </dgm:pt>
    <dgm:pt modelId="{23E82ECD-349B-4A6E-B041-B8D7BD267808}" type="pres">
      <dgm:prSet presAssocID="{B3A972FB-F2D0-4E2F-A359-B0AC887345BE}" presName="diagram" presStyleCnt="0">
        <dgm:presLayoutVars>
          <dgm:chPref val="1"/>
          <dgm:dir/>
          <dgm:animOne val="branch"/>
          <dgm:animLvl val="lvl"/>
          <dgm:resizeHandles val="exact"/>
        </dgm:presLayoutVars>
      </dgm:prSet>
      <dgm:spPr/>
    </dgm:pt>
    <dgm:pt modelId="{18E5EF19-51D0-48B2-8A3F-C7E5F8C11242}" type="pres">
      <dgm:prSet presAssocID="{C95C15F4-BA79-4A47-AF6F-93BD71E74D9C}" presName="root1" presStyleCnt="0"/>
      <dgm:spPr/>
    </dgm:pt>
    <dgm:pt modelId="{DA817CAD-6824-4864-A024-CCE69D68CCB0}" type="pres">
      <dgm:prSet presAssocID="{C95C15F4-BA79-4A47-AF6F-93BD71E74D9C}" presName="LevelOneTextNode" presStyleLbl="node0" presStyleIdx="0" presStyleCnt="1" custScaleX="134101" custScaleY="94225" custLinFactNeighborX="-28961">
        <dgm:presLayoutVars>
          <dgm:chPref val="3"/>
        </dgm:presLayoutVars>
      </dgm:prSet>
      <dgm:spPr/>
    </dgm:pt>
    <dgm:pt modelId="{FB24865E-534A-4605-BEB2-7D713E92FE33}" type="pres">
      <dgm:prSet presAssocID="{C95C15F4-BA79-4A47-AF6F-93BD71E74D9C}" presName="level2hierChild" presStyleCnt="0"/>
      <dgm:spPr/>
    </dgm:pt>
    <dgm:pt modelId="{5086A497-6AEE-4ED2-A89E-20B801F7605D}" type="pres">
      <dgm:prSet presAssocID="{9FD9F70D-19B0-47EC-80E8-76B56BDF067F}" presName="conn2-1" presStyleLbl="parChTrans1D2" presStyleIdx="0" presStyleCnt="3"/>
      <dgm:spPr/>
    </dgm:pt>
    <dgm:pt modelId="{60CDCC4C-39F7-489A-935D-044A1B4E554A}" type="pres">
      <dgm:prSet presAssocID="{9FD9F70D-19B0-47EC-80E8-76B56BDF067F}" presName="connTx" presStyleLbl="parChTrans1D2" presStyleIdx="0" presStyleCnt="3"/>
      <dgm:spPr/>
    </dgm:pt>
    <dgm:pt modelId="{FBD51738-F59F-4660-B05A-E581951605C1}" type="pres">
      <dgm:prSet presAssocID="{88AC33AE-B714-47A6-B9E0-0C9F11670F7A}" presName="root2" presStyleCnt="0"/>
      <dgm:spPr/>
    </dgm:pt>
    <dgm:pt modelId="{09E7BE2F-74BB-427F-A785-CE7C741E79BF}" type="pres">
      <dgm:prSet presAssocID="{88AC33AE-B714-47A6-B9E0-0C9F11670F7A}" presName="LevelTwoTextNode" presStyleLbl="node2" presStyleIdx="0" presStyleCnt="3" custScaleX="118118">
        <dgm:presLayoutVars>
          <dgm:chPref val="3"/>
        </dgm:presLayoutVars>
      </dgm:prSet>
      <dgm:spPr/>
    </dgm:pt>
    <dgm:pt modelId="{1CBAD2B5-1BAC-457D-809F-741ACD44B371}" type="pres">
      <dgm:prSet presAssocID="{88AC33AE-B714-47A6-B9E0-0C9F11670F7A}" presName="level3hierChild" presStyleCnt="0"/>
      <dgm:spPr/>
    </dgm:pt>
    <dgm:pt modelId="{0FB5AAD5-6CA9-4AF1-899F-788D7BB9E437}" type="pres">
      <dgm:prSet presAssocID="{39F81E7A-D988-416F-AEBC-6B1B5D17D730}" presName="conn2-1" presStyleLbl="parChTrans1D2" presStyleIdx="1" presStyleCnt="3"/>
      <dgm:spPr/>
    </dgm:pt>
    <dgm:pt modelId="{F495E866-66E3-46A8-8A79-1F3E0CD2A9F0}" type="pres">
      <dgm:prSet presAssocID="{39F81E7A-D988-416F-AEBC-6B1B5D17D730}" presName="connTx" presStyleLbl="parChTrans1D2" presStyleIdx="1" presStyleCnt="3"/>
      <dgm:spPr/>
    </dgm:pt>
    <dgm:pt modelId="{72F439EA-0AB9-4158-8FC6-0EB0B0C1EF5F}" type="pres">
      <dgm:prSet presAssocID="{A5390999-500D-4091-84DF-BC1FAB45B976}" presName="root2" presStyleCnt="0"/>
      <dgm:spPr/>
    </dgm:pt>
    <dgm:pt modelId="{24807FF0-1EEC-43E2-B26E-3067F4ED2B88}" type="pres">
      <dgm:prSet presAssocID="{A5390999-500D-4091-84DF-BC1FAB45B976}" presName="LevelTwoTextNode" presStyleLbl="node2" presStyleIdx="1" presStyleCnt="3" custScaleX="118118">
        <dgm:presLayoutVars>
          <dgm:chPref val="3"/>
        </dgm:presLayoutVars>
      </dgm:prSet>
      <dgm:spPr/>
    </dgm:pt>
    <dgm:pt modelId="{258BA177-0584-4EDB-AFCD-9411C4A7354F}" type="pres">
      <dgm:prSet presAssocID="{A5390999-500D-4091-84DF-BC1FAB45B976}" presName="level3hierChild" presStyleCnt="0"/>
      <dgm:spPr/>
    </dgm:pt>
    <dgm:pt modelId="{C02B575C-2220-4387-9EA1-F0D86EC53165}" type="pres">
      <dgm:prSet presAssocID="{504B3AEE-C746-47AB-9B20-BE2E4F58DCCD}" presName="conn2-1" presStyleLbl="parChTrans1D2" presStyleIdx="2" presStyleCnt="3"/>
      <dgm:spPr/>
    </dgm:pt>
    <dgm:pt modelId="{4E24A889-AD4B-4F40-89EE-CFCECA2686E3}" type="pres">
      <dgm:prSet presAssocID="{504B3AEE-C746-47AB-9B20-BE2E4F58DCCD}" presName="connTx" presStyleLbl="parChTrans1D2" presStyleIdx="2" presStyleCnt="3"/>
      <dgm:spPr/>
    </dgm:pt>
    <dgm:pt modelId="{C633BF58-331A-4F1F-8316-CCCBE6BA43EA}" type="pres">
      <dgm:prSet presAssocID="{C3CB4CFD-0D91-45C7-B22D-515201E7825F}" presName="root2" presStyleCnt="0"/>
      <dgm:spPr/>
    </dgm:pt>
    <dgm:pt modelId="{13618518-0B7B-4B6F-B286-6A0C22CD219C}" type="pres">
      <dgm:prSet presAssocID="{C3CB4CFD-0D91-45C7-B22D-515201E7825F}" presName="LevelTwoTextNode" presStyleLbl="node2" presStyleIdx="2" presStyleCnt="3" custScaleX="118118">
        <dgm:presLayoutVars>
          <dgm:chPref val="3"/>
        </dgm:presLayoutVars>
      </dgm:prSet>
      <dgm:spPr/>
    </dgm:pt>
    <dgm:pt modelId="{F43B0DB8-D464-4C89-8F76-D56D0B69DD17}" type="pres">
      <dgm:prSet presAssocID="{C3CB4CFD-0D91-45C7-B22D-515201E7825F}" presName="level3hierChild" presStyleCnt="0"/>
      <dgm:spPr/>
    </dgm:pt>
  </dgm:ptLst>
  <dgm:cxnLst>
    <dgm:cxn modelId="{0DC8471B-0EC5-48B3-94A8-57D4109C76EA}" type="presOf" srcId="{504B3AEE-C746-47AB-9B20-BE2E4F58DCCD}" destId="{4E24A889-AD4B-4F40-89EE-CFCECA2686E3}" srcOrd="1" destOrd="0" presId="urn:microsoft.com/office/officeart/2005/8/layout/hierarchy2"/>
    <dgm:cxn modelId="{CB15E91B-1DFC-4BE4-9BED-8FC02E312A33}" type="presOf" srcId="{39F81E7A-D988-416F-AEBC-6B1B5D17D730}" destId="{0FB5AAD5-6CA9-4AF1-899F-788D7BB9E437}" srcOrd="0" destOrd="0" presId="urn:microsoft.com/office/officeart/2005/8/layout/hierarchy2"/>
    <dgm:cxn modelId="{F233B66E-3EA9-4452-BD6B-C170503BE608}" type="presOf" srcId="{C95C15F4-BA79-4A47-AF6F-93BD71E74D9C}" destId="{DA817CAD-6824-4864-A024-CCE69D68CCB0}" srcOrd="0" destOrd="0" presId="urn:microsoft.com/office/officeart/2005/8/layout/hierarchy2"/>
    <dgm:cxn modelId="{4C238B84-7E65-427B-B401-604DAEF7C598}" type="presOf" srcId="{B3A972FB-F2D0-4E2F-A359-B0AC887345BE}" destId="{23E82ECD-349B-4A6E-B041-B8D7BD267808}" srcOrd="0" destOrd="0" presId="urn:microsoft.com/office/officeart/2005/8/layout/hierarchy2"/>
    <dgm:cxn modelId="{67561194-50D9-4BB1-8885-17289F84D6F3}" type="presOf" srcId="{39F81E7A-D988-416F-AEBC-6B1B5D17D730}" destId="{F495E866-66E3-46A8-8A79-1F3E0CD2A9F0}" srcOrd="1" destOrd="0" presId="urn:microsoft.com/office/officeart/2005/8/layout/hierarchy2"/>
    <dgm:cxn modelId="{C6C8B29F-A845-4ECF-B3AF-B2E091112C14}" type="presOf" srcId="{A5390999-500D-4091-84DF-BC1FAB45B976}" destId="{24807FF0-1EEC-43E2-B26E-3067F4ED2B88}" srcOrd="0" destOrd="0" presId="urn:microsoft.com/office/officeart/2005/8/layout/hierarchy2"/>
    <dgm:cxn modelId="{64EC0FA4-651D-42B5-AF35-2F17EFC28E21}" srcId="{C95C15F4-BA79-4A47-AF6F-93BD71E74D9C}" destId="{88AC33AE-B714-47A6-B9E0-0C9F11670F7A}" srcOrd="0" destOrd="0" parTransId="{9FD9F70D-19B0-47EC-80E8-76B56BDF067F}" sibTransId="{5A87B943-9909-4214-A205-49F81D21A229}"/>
    <dgm:cxn modelId="{837692B2-D325-463F-A071-EB7C1D97A654}" type="presOf" srcId="{9FD9F70D-19B0-47EC-80E8-76B56BDF067F}" destId="{5086A497-6AEE-4ED2-A89E-20B801F7605D}" srcOrd="0" destOrd="0" presId="urn:microsoft.com/office/officeart/2005/8/layout/hierarchy2"/>
    <dgm:cxn modelId="{877B05B6-ADE9-4F5D-A406-FEF5412354E4}" srcId="{C95C15F4-BA79-4A47-AF6F-93BD71E74D9C}" destId="{A5390999-500D-4091-84DF-BC1FAB45B976}" srcOrd="1" destOrd="0" parTransId="{39F81E7A-D988-416F-AEBC-6B1B5D17D730}" sibTransId="{24873AB4-8F92-4D18-8BB6-6B57164AFEDE}"/>
    <dgm:cxn modelId="{5DA630BE-5FAD-47FD-B6F5-75DF38FF99FD}" srcId="{B3A972FB-F2D0-4E2F-A359-B0AC887345BE}" destId="{C95C15F4-BA79-4A47-AF6F-93BD71E74D9C}" srcOrd="0" destOrd="0" parTransId="{4F796C30-4CFE-4517-A855-E8E6B86420D6}" sibTransId="{79348FB2-9256-48E3-9EA5-A8607A90BF31}"/>
    <dgm:cxn modelId="{82D1FDC0-5CB6-4F15-8A87-4D1CD050F610}" type="presOf" srcId="{C3CB4CFD-0D91-45C7-B22D-515201E7825F}" destId="{13618518-0B7B-4B6F-B286-6A0C22CD219C}" srcOrd="0" destOrd="0" presId="urn:microsoft.com/office/officeart/2005/8/layout/hierarchy2"/>
    <dgm:cxn modelId="{FD29A0DE-2109-429C-971C-D1CBA3DB34A6}" type="presOf" srcId="{9FD9F70D-19B0-47EC-80E8-76B56BDF067F}" destId="{60CDCC4C-39F7-489A-935D-044A1B4E554A}" srcOrd="1" destOrd="0" presId="urn:microsoft.com/office/officeart/2005/8/layout/hierarchy2"/>
    <dgm:cxn modelId="{ADF714E1-CDDF-4A58-979D-79308B2E35E0}" srcId="{C95C15F4-BA79-4A47-AF6F-93BD71E74D9C}" destId="{C3CB4CFD-0D91-45C7-B22D-515201E7825F}" srcOrd="2" destOrd="0" parTransId="{504B3AEE-C746-47AB-9B20-BE2E4F58DCCD}" sibTransId="{EA767B87-2FBF-4572-8807-7A2BEA27C701}"/>
    <dgm:cxn modelId="{AD62A0ED-6342-4872-BF59-6F14581BF7EA}" type="presOf" srcId="{504B3AEE-C746-47AB-9B20-BE2E4F58DCCD}" destId="{C02B575C-2220-4387-9EA1-F0D86EC53165}" srcOrd="0" destOrd="0" presId="urn:microsoft.com/office/officeart/2005/8/layout/hierarchy2"/>
    <dgm:cxn modelId="{F83D6EF3-3D51-4A70-9794-94AB21D9F0CD}" type="presOf" srcId="{88AC33AE-B714-47A6-B9E0-0C9F11670F7A}" destId="{09E7BE2F-74BB-427F-A785-CE7C741E79BF}" srcOrd="0" destOrd="0" presId="urn:microsoft.com/office/officeart/2005/8/layout/hierarchy2"/>
    <dgm:cxn modelId="{037D067E-1116-45E8-8D73-182306FE31EB}" type="presParOf" srcId="{23E82ECD-349B-4A6E-B041-B8D7BD267808}" destId="{18E5EF19-51D0-48B2-8A3F-C7E5F8C11242}" srcOrd="0" destOrd="0" presId="urn:microsoft.com/office/officeart/2005/8/layout/hierarchy2"/>
    <dgm:cxn modelId="{58F02A33-8859-4E5A-8FB3-28C9F3F6D6CF}" type="presParOf" srcId="{18E5EF19-51D0-48B2-8A3F-C7E5F8C11242}" destId="{DA817CAD-6824-4864-A024-CCE69D68CCB0}" srcOrd="0" destOrd="0" presId="urn:microsoft.com/office/officeart/2005/8/layout/hierarchy2"/>
    <dgm:cxn modelId="{29FAA664-6AFD-4650-A1A6-63404C140EBC}" type="presParOf" srcId="{18E5EF19-51D0-48B2-8A3F-C7E5F8C11242}" destId="{FB24865E-534A-4605-BEB2-7D713E92FE33}" srcOrd="1" destOrd="0" presId="urn:microsoft.com/office/officeart/2005/8/layout/hierarchy2"/>
    <dgm:cxn modelId="{F70EF1D3-EA53-4C00-9ABF-D8BCED61104B}" type="presParOf" srcId="{FB24865E-534A-4605-BEB2-7D713E92FE33}" destId="{5086A497-6AEE-4ED2-A89E-20B801F7605D}" srcOrd="0" destOrd="0" presId="urn:microsoft.com/office/officeart/2005/8/layout/hierarchy2"/>
    <dgm:cxn modelId="{3839E3F5-E520-48C6-86D9-F70FAD4D3612}" type="presParOf" srcId="{5086A497-6AEE-4ED2-A89E-20B801F7605D}" destId="{60CDCC4C-39F7-489A-935D-044A1B4E554A}" srcOrd="0" destOrd="0" presId="urn:microsoft.com/office/officeart/2005/8/layout/hierarchy2"/>
    <dgm:cxn modelId="{E9FB02FD-42BA-4EDF-A59F-C8781F00A7AB}" type="presParOf" srcId="{FB24865E-534A-4605-BEB2-7D713E92FE33}" destId="{FBD51738-F59F-4660-B05A-E581951605C1}" srcOrd="1" destOrd="0" presId="urn:microsoft.com/office/officeart/2005/8/layout/hierarchy2"/>
    <dgm:cxn modelId="{11D0FB6A-637D-4E6E-AB98-FDFF8C14D396}" type="presParOf" srcId="{FBD51738-F59F-4660-B05A-E581951605C1}" destId="{09E7BE2F-74BB-427F-A785-CE7C741E79BF}" srcOrd="0" destOrd="0" presId="urn:microsoft.com/office/officeart/2005/8/layout/hierarchy2"/>
    <dgm:cxn modelId="{1EC04E85-9213-4E18-AF25-431BA2257BB6}" type="presParOf" srcId="{FBD51738-F59F-4660-B05A-E581951605C1}" destId="{1CBAD2B5-1BAC-457D-809F-741ACD44B371}" srcOrd="1" destOrd="0" presId="urn:microsoft.com/office/officeart/2005/8/layout/hierarchy2"/>
    <dgm:cxn modelId="{63D507A9-3605-4C06-A863-DBB583A9391F}" type="presParOf" srcId="{FB24865E-534A-4605-BEB2-7D713E92FE33}" destId="{0FB5AAD5-6CA9-4AF1-899F-788D7BB9E437}" srcOrd="2" destOrd="0" presId="urn:microsoft.com/office/officeart/2005/8/layout/hierarchy2"/>
    <dgm:cxn modelId="{3776D38F-C169-4F08-BD69-AC01D922FBCB}" type="presParOf" srcId="{0FB5AAD5-6CA9-4AF1-899F-788D7BB9E437}" destId="{F495E866-66E3-46A8-8A79-1F3E0CD2A9F0}" srcOrd="0" destOrd="0" presId="urn:microsoft.com/office/officeart/2005/8/layout/hierarchy2"/>
    <dgm:cxn modelId="{AF07E0AC-B7B8-418D-8EB1-6CF601BE862B}" type="presParOf" srcId="{FB24865E-534A-4605-BEB2-7D713E92FE33}" destId="{72F439EA-0AB9-4158-8FC6-0EB0B0C1EF5F}" srcOrd="3" destOrd="0" presId="urn:microsoft.com/office/officeart/2005/8/layout/hierarchy2"/>
    <dgm:cxn modelId="{2662E92E-1BEC-44DD-B9CB-51FCAB5047F3}" type="presParOf" srcId="{72F439EA-0AB9-4158-8FC6-0EB0B0C1EF5F}" destId="{24807FF0-1EEC-43E2-B26E-3067F4ED2B88}" srcOrd="0" destOrd="0" presId="urn:microsoft.com/office/officeart/2005/8/layout/hierarchy2"/>
    <dgm:cxn modelId="{43CC543C-B593-45D7-83A0-2FB6946FF945}" type="presParOf" srcId="{72F439EA-0AB9-4158-8FC6-0EB0B0C1EF5F}" destId="{258BA177-0584-4EDB-AFCD-9411C4A7354F}" srcOrd="1" destOrd="0" presId="urn:microsoft.com/office/officeart/2005/8/layout/hierarchy2"/>
    <dgm:cxn modelId="{376DABD5-FB24-472B-89EC-E7DD65176423}" type="presParOf" srcId="{FB24865E-534A-4605-BEB2-7D713E92FE33}" destId="{C02B575C-2220-4387-9EA1-F0D86EC53165}" srcOrd="4" destOrd="0" presId="urn:microsoft.com/office/officeart/2005/8/layout/hierarchy2"/>
    <dgm:cxn modelId="{576154B9-D83B-496C-AECF-D22B5871E11D}" type="presParOf" srcId="{C02B575C-2220-4387-9EA1-F0D86EC53165}" destId="{4E24A889-AD4B-4F40-89EE-CFCECA2686E3}" srcOrd="0" destOrd="0" presId="urn:microsoft.com/office/officeart/2005/8/layout/hierarchy2"/>
    <dgm:cxn modelId="{BE68380F-3E48-4C16-ADA6-F7BF39DBC487}" type="presParOf" srcId="{FB24865E-534A-4605-BEB2-7D713E92FE33}" destId="{C633BF58-331A-4F1F-8316-CCCBE6BA43EA}" srcOrd="5" destOrd="0" presId="urn:microsoft.com/office/officeart/2005/8/layout/hierarchy2"/>
    <dgm:cxn modelId="{03FB9E89-44EE-4E31-924D-5BF67573AB38}" type="presParOf" srcId="{C633BF58-331A-4F1F-8316-CCCBE6BA43EA}" destId="{13618518-0B7B-4B6F-B286-6A0C22CD219C}" srcOrd="0" destOrd="0" presId="urn:microsoft.com/office/officeart/2005/8/layout/hierarchy2"/>
    <dgm:cxn modelId="{5A0C6C1D-823F-4109-9107-ED49CF2EF304}" type="presParOf" srcId="{C633BF58-331A-4F1F-8316-CCCBE6BA43EA}" destId="{F43B0DB8-D464-4C89-8F76-D56D0B69DD17}"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3A972FB-F2D0-4E2F-A359-B0AC887345BE}" type="doc">
      <dgm:prSet loTypeId="urn:microsoft.com/office/officeart/2005/8/layout/hierarchy2" loCatId="hierarchy" qsTypeId="urn:microsoft.com/office/officeart/2005/8/quickstyle/3d2" qsCatId="3D" csTypeId="urn:microsoft.com/office/officeart/2005/8/colors/colorful2" csCatId="colorful" phldr="1"/>
      <dgm:spPr/>
    </dgm:pt>
    <dgm:pt modelId="{A5390999-500D-4091-84DF-BC1FAB45B976}">
      <dgm:prSet phldrT="[Text]" custT="1"/>
      <dgm:spPr>
        <a:xfrm>
          <a:off x="1757097" y="0"/>
          <a:ext cx="1253022" cy="991870"/>
        </a:xfrm>
        <a:solidFill>
          <a:srgbClr val="002060"/>
        </a:solidFill>
        <a:scene3d>
          <a:camera prst="orthographicFront"/>
          <a:lightRig rig="threePt" dir="t">
            <a:rot lat="0" lon="0" rev="7500000"/>
          </a:lightRig>
        </a:scene3d>
        <a:sp3d prstMaterial="plastic">
          <a:bevelT w="127000" h="25400" prst="relaxedInset"/>
        </a:sp3d>
      </dgm:spPr>
      <dgm:t>
        <a:bodyPr/>
        <a:lstStyle/>
        <a:p>
          <a:r>
            <a:rPr lang="en-US" sz="2800" dirty="0">
              <a:latin typeface="Calibri" panose="020F0502020204030204"/>
              <a:ea typeface="+mn-ea"/>
              <a:cs typeface="+mn-cs"/>
            </a:rPr>
            <a:t>Second GRAIN Ingredient is a whole grain, enriched grain, bran, or germ </a:t>
          </a:r>
        </a:p>
      </dgm:t>
    </dgm:pt>
    <dgm:pt modelId="{39F81E7A-D988-416F-AEBC-6B1B5D17D730}" type="parTrans" cxnId="{877B05B6-ADE9-4F5D-A406-FEF5412354E4}">
      <dgm:prSet/>
      <dgm:spPr/>
      <dgm:t>
        <a:bodyPr/>
        <a:lstStyle/>
        <a:p>
          <a:endParaRPr lang="en-US" sz="1200"/>
        </a:p>
      </dgm:t>
    </dgm:pt>
    <dgm:pt modelId="{24873AB4-8F92-4D18-8BB6-6B57164AFEDE}" type="sibTrans" cxnId="{877B05B6-ADE9-4F5D-A406-FEF5412354E4}">
      <dgm:prSet custT="1"/>
      <dgm:spPr>
        <a:xfrm>
          <a:off x="3135422" y="340560"/>
          <a:ext cx="265640" cy="310749"/>
        </a:xfrm>
        <a:prstGeom prst="rightArrow">
          <a:avLst>
            <a:gd name="adj1" fmla="val 60000"/>
            <a:gd name="adj2" fmla="val 50000"/>
          </a:avLst>
        </a:prstGeom>
        <a:scene3d>
          <a:camera prst="orthographicFront"/>
          <a:lightRig rig="threePt" dir="t">
            <a:rot lat="0" lon="0" rev="7500000"/>
          </a:lightRig>
        </a:scene3d>
        <a:sp3d z="-70000" extrusionH="63500" prstMaterial="matte">
          <a:bevelT w="25400" h="6350" prst="relaxedInset"/>
          <a:contourClr>
            <a:sysClr val="window" lastClr="FFFFFF"/>
          </a:contourClr>
        </a:sp3d>
      </dgm:spPr>
      <dgm:t>
        <a:bodyPr/>
        <a:lstStyle/>
        <a:p>
          <a:endParaRPr lang="en-US" sz="1200">
            <a:solidFill>
              <a:sysClr val="window" lastClr="FFFFFF"/>
            </a:solidFill>
            <a:latin typeface="Calibri" panose="020F0502020204030204"/>
            <a:ea typeface="+mn-ea"/>
            <a:cs typeface="+mn-cs"/>
          </a:endParaRPr>
        </a:p>
      </dgm:t>
    </dgm:pt>
    <dgm:pt modelId="{C3CB4CFD-0D91-45C7-B22D-515201E7825F}">
      <dgm:prSet phldrT="[Text]" custT="1"/>
      <dgm:spPr>
        <a:xfrm>
          <a:off x="3511329" y="0"/>
          <a:ext cx="1253022" cy="991870"/>
        </a:xfrm>
        <a:solidFill>
          <a:srgbClr val="002060"/>
        </a:solidFill>
        <a:scene3d>
          <a:camera prst="orthographicFront"/>
          <a:lightRig rig="threePt" dir="t">
            <a:rot lat="0" lon="0" rev="7500000"/>
          </a:lightRig>
        </a:scene3d>
        <a:sp3d prstMaterial="plastic">
          <a:bevelT w="127000" h="25400" prst="relaxedInset"/>
        </a:sp3d>
      </dgm:spPr>
      <dgm:t>
        <a:bodyPr/>
        <a:lstStyle/>
        <a:p>
          <a:r>
            <a:rPr lang="en-US" sz="2800" dirty="0">
              <a:latin typeface="Calibri" panose="020F0502020204030204"/>
              <a:ea typeface="+mn-ea"/>
              <a:cs typeface="+mn-cs"/>
            </a:rPr>
            <a:t>Third GRAIN Ingredient is a whole grain, enriched grain, bran, or germ </a:t>
          </a:r>
        </a:p>
      </dgm:t>
    </dgm:pt>
    <dgm:pt modelId="{504B3AEE-C746-47AB-9B20-BE2E4F58DCCD}" type="parTrans" cxnId="{ADF714E1-CDDF-4A58-979D-79308B2E35E0}">
      <dgm:prSet/>
      <dgm:spPr/>
      <dgm:t>
        <a:bodyPr/>
        <a:lstStyle/>
        <a:p>
          <a:endParaRPr lang="en-US" sz="1200"/>
        </a:p>
      </dgm:t>
    </dgm:pt>
    <dgm:pt modelId="{EA767B87-2FBF-4572-8807-7A2BEA27C701}" type="sibTrans" cxnId="{ADF714E1-CDDF-4A58-979D-79308B2E35E0}">
      <dgm:prSet custT="1"/>
      <dgm:spPr>
        <a:xfrm>
          <a:off x="4889654" y="340560"/>
          <a:ext cx="265640" cy="310749"/>
        </a:xfrm>
        <a:prstGeom prst="rightArrow">
          <a:avLst>
            <a:gd name="adj1" fmla="val 60000"/>
            <a:gd name="adj2" fmla="val 50000"/>
          </a:avLst>
        </a:prstGeom>
        <a:scene3d>
          <a:camera prst="orthographicFront"/>
          <a:lightRig rig="threePt" dir="t">
            <a:rot lat="0" lon="0" rev="7500000"/>
          </a:lightRig>
        </a:scene3d>
        <a:sp3d z="-70000" extrusionH="63500" prstMaterial="matte">
          <a:bevelT w="25400" h="6350" prst="relaxedInset"/>
          <a:contourClr>
            <a:sysClr val="window" lastClr="FFFFFF"/>
          </a:contourClr>
        </a:sp3d>
      </dgm:spPr>
      <dgm:t>
        <a:bodyPr/>
        <a:lstStyle/>
        <a:p>
          <a:endParaRPr lang="en-US" sz="1200">
            <a:solidFill>
              <a:sysClr val="window" lastClr="FFFFFF"/>
            </a:solidFill>
            <a:latin typeface="Calibri" panose="020F0502020204030204"/>
            <a:ea typeface="+mn-ea"/>
            <a:cs typeface="+mn-cs"/>
          </a:endParaRPr>
        </a:p>
      </dgm:t>
    </dgm:pt>
    <dgm:pt modelId="{C95C15F4-BA79-4A47-AF6F-93BD71E74D9C}">
      <dgm:prSet phldrT="[Text]" custT="1"/>
      <dgm:spPr>
        <a:xfrm>
          <a:off x="2865" y="0"/>
          <a:ext cx="1253022" cy="991870"/>
        </a:xfrm>
        <a:scene3d>
          <a:camera prst="orthographicFront"/>
          <a:lightRig rig="threePt" dir="t">
            <a:rot lat="0" lon="0" rev="7500000"/>
          </a:lightRig>
        </a:scene3d>
        <a:sp3d prstMaterial="plastic">
          <a:bevelT w="127000" h="25400" prst="relaxedInset"/>
        </a:sp3d>
      </dgm:spPr>
      <dgm:t>
        <a:bodyPr/>
        <a:lstStyle/>
        <a:p>
          <a:r>
            <a:rPr lang="en-US" sz="4400">
              <a:latin typeface="Calibri" panose="020F0502020204030204"/>
              <a:ea typeface="+mn-ea"/>
              <a:cs typeface="+mn-cs"/>
            </a:rPr>
            <a:t>WHOLE GRAIN-RICH</a:t>
          </a:r>
        </a:p>
      </dgm:t>
    </dgm:pt>
    <dgm:pt modelId="{4F796C30-4CFE-4517-A855-E8E6B86420D6}" type="parTrans" cxnId="{5DA630BE-5FAD-47FD-B6F5-75DF38FF99FD}">
      <dgm:prSet/>
      <dgm:spPr/>
      <dgm:t>
        <a:bodyPr/>
        <a:lstStyle/>
        <a:p>
          <a:endParaRPr lang="en-US"/>
        </a:p>
      </dgm:t>
    </dgm:pt>
    <dgm:pt modelId="{79348FB2-9256-48E3-9EA5-A8607A90BF31}" type="sibTrans" cxnId="{5DA630BE-5FAD-47FD-B6F5-75DF38FF99FD}">
      <dgm:prSet/>
      <dgm:spPr/>
      <dgm:t>
        <a:bodyPr/>
        <a:lstStyle/>
        <a:p>
          <a:endParaRPr lang="en-US"/>
        </a:p>
      </dgm:t>
    </dgm:pt>
    <dgm:pt modelId="{88AC33AE-B714-47A6-B9E0-0C9F11670F7A}">
      <dgm:prSet phldrT="[Text]" custT="1"/>
      <dgm:spPr>
        <a:xfrm>
          <a:off x="2865" y="0"/>
          <a:ext cx="1253022" cy="991870"/>
        </a:xfrm>
        <a:solidFill>
          <a:srgbClr val="002060"/>
        </a:solidFill>
        <a:scene3d>
          <a:camera prst="orthographicFront"/>
          <a:lightRig rig="threePt" dir="t">
            <a:rot lat="0" lon="0" rev="7500000"/>
          </a:lightRig>
        </a:scene3d>
        <a:sp3d prstMaterial="plastic">
          <a:bevelT w="127000" h="25400" prst="relaxedInset"/>
        </a:sp3d>
      </dgm:spPr>
      <dgm:t>
        <a:bodyPr/>
        <a:lstStyle/>
        <a:p>
          <a:r>
            <a:rPr lang="en-US" sz="3200">
              <a:latin typeface="Calibri" panose="020F0502020204030204"/>
              <a:ea typeface="+mn-ea"/>
              <a:cs typeface="+mn-cs"/>
            </a:rPr>
            <a:t>First GRAIN Ingredient is a whole grain </a:t>
          </a:r>
        </a:p>
      </dgm:t>
    </dgm:pt>
    <dgm:pt modelId="{9FD9F70D-19B0-47EC-80E8-76B56BDF067F}" type="parTrans" cxnId="{64EC0FA4-651D-42B5-AF35-2F17EFC28E21}">
      <dgm:prSet/>
      <dgm:spPr/>
      <dgm:t>
        <a:bodyPr/>
        <a:lstStyle/>
        <a:p>
          <a:endParaRPr lang="en-US"/>
        </a:p>
      </dgm:t>
    </dgm:pt>
    <dgm:pt modelId="{5A87B943-9909-4214-A205-49F81D21A229}" type="sibTrans" cxnId="{64EC0FA4-651D-42B5-AF35-2F17EFC28E21}">
      <dgm:prSet/>
      <dgm:spPr/>
      <dgm:t>
        <a:bodyPr/>
        <a:lstStyle/>
        <a:p>
          <a:endParaRPr lang="en-US"/>
        </a:p>
      </dgm:t>
    </dgm:pt>
    <dgm:pt modelId="{23E82ECD-349B-4A6E-B041-B8D7BD267808}" type="pres">
      <dgm:prSet presAssocID="{B3A972FB-F2D0-4E2F-A359-B0AC887345BE}" presName="diagram" presStyleCnt="0">
        <dgm:presLayoutVars>
          <dgm:chPref val="1"/>
          <dgm:dir/>
          <dgm:animOne val="branch"/>
          <dgm:animLvl val="lvl"/>
          <dgm:resizeHandles val="exact"/>
        </dgm:presLayoutVars>
      </dgm:prSet>
      <dgm:spPr/>
    </dgm:pt>
    <dgm:pt modelId="{18E5EF19-51D0-48B2-8A3F-C7E5F8C11242}" type="pres">
      <dgm:prSet presAssocID="{C95C15F4-BA79-4A47-AF6F-93BD71E74D9C}" presName="root1" presStyleCnt="0"/>
      <dgm:spPr/>
    </dgm:pt>
    <dgm:pt modelId="{DA817CAD-6824-4864-A024-CCE69D68CCB0}" type="pres">
      <dgm:prSet presAssocID="{C95C15F4-BA79-4A47-AF6F-93BD71E74D9C}" presName="LevelOneTextNode" presStyleLbl="node0" presStyleIdx="0" presStyleCnt="1" custScaleX="196995" custScaleY="155380" custLinFactNeighborX="-28961">
        <dgm:presLayoutVars>
          <dgm:chPref val="3"/>
        </dgm:presLayoutVars>
      </dgm:prSet>
      <dgm:spPr/>
    </dgm:pt>
    <dgm:pt modelId="{FB24865E-534A-4605-BEB2-7D713E92FE33}" type="pres">
      <dgm:prSet presAssocID="{C95C15F4-BA79-4A47-AF6F-93BD71E74D9C}" presName="level2hierChild" presStyleCnt="0"/>
      <dgm:spPr/>
    </dgm:pt>
    <dgm:pt modelId="{5086A497-6AEE-4ED2-A89E-20B801F7605D}" type="pres">
      <dgm:prSet presAssocID="{9FD9F70D-19B0-47EC-80E8-76B56BDF067F}" presName="conn2-1" presStyleLbl="parChTrans1D2" presStyleIdx="0" presStyleCnt="3"/>
      <dgm:spPr/>
    </dgm:pt>
    <dgm:pt modelId="{60CDCC4C-39F7-489A-935D-044A1B4E554A}" type="pres">
      <dgm:prSet presAssocID="{9FD9F70D-19B0-47EC-80E8-76B56BDF067F}" presName="connTx" presStyleLbl="parChTrans1D2" presStyleIdx="0" presStyleCnt="3"/>
      <dgm:spPr/>
    </dgm:pt>
    <dgm:pt modelId="{FBD51738-F59F-4660-B05A-E581951605C1}" type="pres">
      <dgm:prSet presAssocID="{88AC33AE-B714-47A6-B9E0-0C9F11670F7A}" presName="root2" presStyleCnt="0"/>
      <dgm:spPr/>
    </dgm:pt>
    <dgm:pt modelId="{09E7BE2F-74BB-427F-A785-CE7C741E79BF}" type="pres">
      <dgm:prSet presAssocID="{88AC33AE-B714-47A6-B9E0-0C9F11670F7A}" presName="LevelTwoTextNode" presStyleLbl="node2" presStyleIdx="0" presStyleCnt="3" custScaleX="161791">
        <dgm:presLayoutVars>
          <dgm:chPref val="3"/>
        </dgm:presLayoutVars>
      </dgm:prSet>
      <dgm:spPr/>
    </dgm:pt>
    <dgm:pt modelId="{1CBAD2B5-1BAC-457D-809F-741ACD44B371}" type="pres">
      <dgm:prSet presAssocID="{88AC33AE-B714-47A6-B9E0-0C9F11670F7A}" presName="level3hierChild" presStyleCnt="0"/>
      <dgm:spPr/>
    </dgm:pt>
    <dgm:pt modelId="{0FB5AAD5-6CA9-4AF1-899F-788D7BB9E437}" type="pres">
      <dgm:prSet presAssocID="{39F81E7A-D988-416F-AEBC-6B1B5D17D730}" presName="conn2-1" presStyleLbl="parChTrans1D2" presStyleIdx="1" presStyleCnt="3"/>
      <dgm:spPr/>
    </dgm:pt>
    <dgm:pt modelId="{F495E866-66E3-46A8-8A79-1F3E0CD2A9F0}" type="pres">
      <dgm:prSet presAssocID="{39F81E7A-D988-416F-AEBC-6B1B5D17D730}" presName="connTx" presStyleLbl="parChTrans1D2" presStyleIdx="1" presStyleCnt="3"/>
      <dgm:spPr/>
    </dgm:pt>
    <dgm:pt modelId="{72F439EA-0AB9-4158-8FC6-0EB0B0C1EF5F}" type="pres">
      <dgm:prSet presAssocID="{A5390999-500D-4091-84DF-BC1FAB45B976}" presName="root2" presStyleCnt="0"/>
      <dgm:spPr/>
    </dgm:pt>
    <dgm:pt modelId="{24807FF0-1EEC-43E2-B26E-3067F4ED2B88}" type="pres">
      <dgm:prSet presAssocID="{A5390999-500D-4091-84DF-BC1FAB45B976}" presName="LevelTwoTextNode" presStyleLbl="node2" presStyleIdx="1" presStyleCnt="3" custScaleX="161791" custScaleY="122671">
        <dgm:presLayoutVars>
          <dgm:chPref val="3"/>
        </dgm:presLayoutVars>
      </dgm:prSet>
      <dgm:spPr/>
    </dgm:pt>
    <dgm:pt modelId="{258BA177-0584-4EDB-AFCD-9411C4A7354F}" type="pres">
      <dgm:prSet presAssocID="{A5390999-500D-4091-84DF-BC1FAB45B976}" presName="level3hierChild" presStyleCnt="0"/>
      <dgm:spPr/>
    </dgm:pt>
    <dgm:pt modelId="{C02B575C-2220-4387-9EA1-F0D86EC53165}" type="pres">
      <dgm:prSet presAssocID="{504B3AEE-C746-47AB-9B20-BE2E4F58DCCD}" presName="conn2-1" presStyleLbl="parChTrans1D2" presStyleIdx="2" presStyleCnt="3"/>
      <dgm:spPr/>
    </dgm:pt>
    <dgm:pt modelId="{4E24A889-AD4B-4F40-89EE-CFCECA2686E3}" type="pres">
      <dgm:prSet presAssocID="{504B3AEE-C746-47AB-9B20-BE2E4F58DCCD}" presName="connTx" presStyleLbl="parChTrans1D2" presStyleIdx="2" presStyleCnt="3"/>
      <dgm:spPr/>
    </dgm:pt>
    <dgm:pt modelId="{C633BF58-331A-4F1F-8316-CCCBE6BA43EA}" type="pres">
      <dgm:prSet presAssocID="{C3CB4CFD-0D91-45C7-B22D-515201E7825F}" presName="root2" presStyleCnt="0"/>
      <dgm:spPr/>
    </dgm:pt>
    <dgm:pt modelId="{13618518-0B7B-4B6F-B286-6A0C22CD219C}" type="pres">
      <dgm:prSet presAssocID="{C3CB4CFD-0D91-45C7-B22D-515201E7825F}" presName="LevelTwoTextNode" presStyleLbl="node2" presStyleIdx="2" presStyleCnt="3" custScaleX="160237" custScaleY="117107" custLinFactNeighborY="34217">
        <dgm:presLayoutVars>
          <dgm:chPref val="3"/>
        </dgm:presLayoutVars>
      </dgm:prSet>
      <dgm:spPr/>
    </dgm:pt>
    <dgm:pt modelId="{F43B0DB8-D464-4C89-8F76-D56D0B69DD17}" type="pres">
      <dgm:prSet presAssocID="{C3CB4CFD-0D91-45C7-B22D-515201E7825F}" presName="level3hierChild" presStyleCnt="0"/>
      <dgm:spPr/>
    </dgm:pt>
  </dgm:ptLst>
  <dgm:cxnLst>
    <dgm:cxn modelId="{0DC8471B-0EC5-48B3-94A8-57D4109C76EA}" type="presOf" srcId="{504B3AEE-C746-47AB-9B20-BE2E4F58DCCD}" destId="{4E24A889-AD4B-4F40-89EE-CFCECA2686E3}" srcOrd="1" destOrd="0" presId="urn:microsoft.com/office/officeart/2005/8/layout/hierarchy2"/>
    <dgm:cxn modelId="{CB15E91B-1DFC-4BE4-9BED-8FC02E312A33}" type="presOf" srcId="{39F81E7A-D988-416F-AEBC-6B1B5D17D730}" destId="{0FB5AAD5-6CA9-4AF1-899F-788D7BB9E437}" srcOrd="0" destOrd="0" presId="urn:microsoft.com/office/officeart/2005/8/layout/hierarchy2"/>
    <dgm:cxn modelId="{F233B66E-3EA9-4452-BD6B-C170503BE608}" type="presOf" srcId="{C95C15F4-BA79-4A47-AF6F-93BD71E74D9C}" destId="{DA817CAD-6824-4864-A024-CCE69D68CCB0}" srcOrd="0" destOrd="0" presId="urn:microsoft.com/office/officeart/2005/8/layout/hierarchy2"/>
    <dgm:cxn modelId="{4C238B84-7E65-427B-B401-604DAEF7C598}" type="presOf" srcId="{B3A972FB-F2D0-4E2F-A359-B0AC887345BE}" destId="{23E82ECD-349B-4A6E-B041-B8D7BD267808}" srcOrd="0" destOrd="0" presId="urn:microsoft.com/office/officeart/2005/8/layout/hierarchy2"/>
    <dgm:cxn modelId="{67561194-50D9-4BB1-8885-17289F84D6F3}" type="presOf" srcId="{39F81E7A-D988-416F-AEBC-6B1B5D17D730}" destId="{F495E866-66E3-46A8-8A79-1F3E0CD2A9F0}" srcOrd="1" destOrd="0" presId="urn:microsoft.com/office/officeart/2005/8/layout/hierarchy2"/>
    <dgm:cxn modelId="{C6C8B29F-A845-4ECF-B3AF-B2E091112C14}" type="presOf" srcId="{A5390999-500D-4091-84DF-BC1FAB45B976}" destId="{24807FF0-1EEC-43E2-B26E-3067F4ED2B88}" srcOrd="0" destOrd="0" presId="urn:microsoft.com/office/officeart/2005/8/layout/hierarchy2"/>
    <dgm:cxn modelId="{64EC0FA4-651D-42B5-AF35-2F17EFC28E21}" srcId="{C95C15F4-BA79-4A47-AF6F-93BD71E74D9C}" destId="{88AC33AE-B714-47A6-B9E0-0C9F11670F7A}" srcOrd="0" destOrd="0" parTransId="{9FD9F70D-19B0-47EC-80E8-76B56BDF067F}" sibTransId="{5A87B943-9909-4214-A205-49F81D21A229}"/>
    <dgm:cxn modelId="{837692B2-D325-463F-A071-EB7C1D97A654}" type="presOf" srcId="{9FD9F70D-19B0-47EC-80E8-76B56BDF067F}" destId="{5086A497-6AEE-4ED2-A89E-20B801F7605D}" srcOrd="0" destOrd="0" presId="urn:microsoft.com/office/officeart/2005/8/layout/hierarchy2"/>
    <dgm:cxn modelId="{877B05B6-ADE9-4F5D-A406-FEF5412354E4}" srcId="{C95C15F4-BA79-4A47-AF6F-93BD71E74D9C}" destId="{A5390999-500D-4091-84DF-BC1FAB45B976}" srcOrd="1" destOrd="0" parTransId="{39F81E7A-D988-416F-AEBC-6B1B5D17D730}" sibTransId="{24873AB4-8F92-4D18-8BB6-6B57164AFEDE}"/>
    <dgm:cxn modelId="{5DA630BE-5FAD-47FD-B6F5-75DF38FF99FD}" srcId="{B3A972FB-F2D0-4E2F-A359-B0AC887345BE}" destId="{C95C15F4-BA79-4A47-AF6F-93BD71E74D9C}" srcOrd="0" destOrd="0" parTransId="{4F796C30-4CFE-4517-A855-E8E6B86420D6}" sibTransId="{79348FB2-9256-48E3-9EA5-A8607A90BF31}"/>
    <dgm:cxn modelId="{82D1FDC0-5CB6-4F15-8A87-4D1CD050F610}" type="presOf" srcId="{C3CB4CFD-0D91-45C7-B22D-515201E7825F}" destId="{13618518-0B7B-4B6F-B286-6A0C22CD219C}" srcOrd="0" destOrd="0" presId="urn:microsoft.com/office/officeart/2005/8/layout/hierarchy2"/>
    <dgm:cxn modelId="{FD29A0DE-2109-429C-971C-D1CBA3DB34A6}" type="presOf" srcId="{9FD9F70D-19B0-47EC-80E8-76B56BDF067F}" destId="{60CDCC4C-39F7-489A-935D-044A1B4E554A}" srcOrd="1" destOrd="0" presId="urn:microsoft.com/office/officeart/2005/8/layout/hierarchy2"/>
    <dgm:cxn modelId="{ADF714E1-CDDF-4A58-979D-79308B2E35E0}" srcId="{C95C15F4-BA79-4A47-AF6F-93BD71E74D9C}" destId="{C3CB4CFD-0D91-45C7-B22D-515201E7825F}" srcOrd="2" destOrd="0" parTransId="{504B3AEE-C746-47AB-9B20-BE2E4F58DCCD}" sibTransId="{EA767B87-2FBF-4572-8807-7A2BEA27C701}"/>
    <dgm:cxn modelId="{AD62A0ED-6342-4872-BF59-6F14581BF7EA}" type="presOf" srcId="{504B3AEE-C746-47AB-9B20-BE2E4F58DCCD}" destId="{C02B575C-2220-4387-9EA1-F0D86EC53165}" srcOrd="0" destOrd="0" presId="urn:microsoft.com/office/officeart/2005/8/layout/hierarchy2"/>
    <dgm:cxn modelId="{F83D6EF3-3D51-4A70-9794-94AB21D9F0CD}" type="presOf" srcId="{88AC33AE-B714-47A6-B9E0-0C9F11670F7A}" destId="{09E7BE2F-74BB-427F-A785-CE7C741E79BF}" srcOrd="0" destOrd="0" presId="urn:microsoft.com/office/officeart/2005/8/layout/hierarchy2"/>
    <dgm:cxn modelId="{037D067E-1116-45E8-8D73-182306FE31EB}" type="presParOf" srcId="{23E82ECD-349B-4A6E-B041-B8D7BD267808}" destId="{18E5EF19-51D0-48B2-8A3F-C7E5F8C11242}" srcOrd="0" destOrd="0" presId="urn:microsoft.com/office/officeart/2005/8/layout/hierarchy2"/>
    <dgm:cxn modelId="{58F02A33-8859-4E5A-8FB3-28C9F3F6D6CF}" type="presParOf" srcId="{18E5EF19-51D0-48B2-8A3F-C7E5F8C11242}" destId="{DA817CAD-6824-4864-A024-CCE69D68CCB0}" srcOrd="0" destOrd="0" presId="urn:microsoft.com/office/officeart/2005/8/layout/hierarchy2"/>
    <dgm:cxn modelId="{29FAA664-6AFD-4650-A1A6-63404C140EBC}" type="presParOf" srcId="{18E5EF19-51D0-48B2-8A3F-C7E5F8C11242}" destId="{FB24865E-534A-4605-BEB2-7D713E92FE33}" srcOrd="1" destOrd="0" presId="urn:microsoft.com/office/officeart/2005/8/layout/hierarchy2"/>
    <dgm:cxn modelId="{F70EF1D3-EA53-4C00-9ABF-D8BCED61104B}" type="presParOf" srcId="{FB24865E-534A-4605-BEB2-7D713E92FE33}" destId="{5086A497-6AEE-4ED2-A89E-20B801F7605D}" srcOrd="0" destOrd="0" presId="urn:microsoft.com/office/officeart/2005/8/layout/hierarchy2"/>
    <dgm:cxn modelId="{3839E3F5-E520-48C6-86D9-F70FAD4D3612}" type="presParOf" srcId="{5086A497-6AEE-4ED2-A89E-20B801F7605D}" destId="{60CDCC4C-39F7-489A-935D-044A1B4E554A}" srcOrd="0" destOrd="0" presId="urn:microsoft.com/office/officeart/2005/8/layout/hierarchy2"/>
    <dgm:cxn modelId="{E9FB02FD-42BA-4EDF-A59F-C8781F00A7AB}" type="presParOf" srcId="{FB24865E-534A-4605-BEB2-7D713E92FE33}" destId="{FBD51738-F59F-4660-B05A-E581951605C1}" srcOrd="1" destOrd="0" presId="urn:microsoft.com/office/officeart/2005/8/layout/hierarchy2"/>
    <dgm:cxn modelId="{11D0FB6A-637D-4E6E-AB98-FDFF8C14D396}" type="presParOf" srcId="{FBD51738-F59F-4660-B05A-E581951605C1}" destId="{09E7BE2F-74BB-427F-A785-CE7C741E79BF}" srcOrd="0" destOrd="0" presId="urn:microsoft.com/office/officeart/2005/8/layout/hierarchy2"/>
    <dgm:cxn modelId="{1EC04E85-9213-4E18-AF25-431BA2257BB6}" type="presParOf" srcId="{FBD51738-F59F-4660-B05A-E581951605C1}" destId="{1CBAD2B5-1BAC-457D-809F-741ACD44B371}" srcOrd="1" destOrd="0" presId="urn:microsoft.com/office/officeart/2005/8/layout/hierarchy2"/>
    <dgm:cxn modelId="{63D507A9-3605-4C06-A863-DBB583A9391F}" type="presParOf" srcId="{FB24865E-534A-4605-BEB2-7D713E92FE33}" destId="{0FB5AAD5-6CA9-4AF1-899F-788D7BB9E437}" srcOrd="2" destOrd="0" presId="urn:microsoft.com/office/officeart/2005/8/layout/hierarchy2"/>
    <dgm:cxn modelId="{3776D38F-C169-4F08-BD69-AC01D922FBCB}" type="presParOf" srcId="{0FB5AAD5-6CA9-4AF1-899F-788D7BB9E437}" destId="{F495E866-66E3-46A8-8A79-1F3E0CD2A9F0}" srcOrd="0" destOrd="0" presId="urn:microsoft.com/office/officeart/2005/8/layout/hierarchy2"/>
    <dgm:cxn modelId="{AF07E0AC-B7B8-418D-8EB1-6CF601BE862B}" type="presParOf" srcId="{FB24865E-534A-4605-BEB2-7D713E92FE33}" destId="{72F439EA-0AB9-4158-8FC6-0EB0B0C1EF5F}" srcOrd="3" destOrd="0" presId="urn:microsoft.com/office/officeart/2005/8/layout/hierarchy2"/>
    <dgm:cxn modelId="{2662E92E-1BEC-44DD-B9CB-51FCAB5047F3}" type="presParOf" srcId="{72F439EA-0AB9-4158-8FC6-0EB0B0C1EF5F}" destId="{24807FF0-1EEC-43E2-B26E-3067F4ED2B88}" srcOrd="0" destOrd="0" presId="urn:microsoft.com/office/officeart/2005/8/layout/hierarchy2"/>
    <dgm:cxn modelId="{43CC543C-B593-45D7-83A0-2FB6946FF945}" type="presParOf" srcId="{72F439EA-0AB9-4158-8FC6-0EB0B0C1EF5F}" destId="{258BA177-0584-4EDB-AFCD-9411C4A7354F}" srcOrd="1" destOrd="0" presId="urn:microsoft.com/office/officeart/2005/8/layout/hierarchy2"/>
    <dgm:cxn modelId="{376DABD5-FB24-472B-89EC-E7DD65176423}" type="presParOf" srcId="{FB24865E-534A-4605-BEB2-7D713E92FE33}" destId="{C02B575C-2220-4387-9EA1-F0D86EC53165}" srcOrd="4" destOrd="0" presId="urn:microsoft.com/office/officeart/2005/8/layout/hierarchy2"/>
    <dgm:cxn modelId="{576154B9-D83B-496C-AECF-D22B5871E11D}" type="presParOf" srcId="{C02B575C-2220-4387-9EA1-F0D86EC53165}" destId="{4E24A889-AD4B-4F40-89EE-CFCECA2686E3}" srcOrd="0" destOrd="0" presId="urn:microsoft.com/office/officeart/2005/8/layout/hierarchy2"/>
    <dgm:cxn modelId="{BE68380F-3E48-4C16-ADA6-F7BF39DBC487}" type="presParOf" srcId="{FB24865E-534A-4605-BEB2-7D713E92FE33}" destId="{C633BF58-331A-4F1F-8316-CCCBE6BA43EA}" srcOrd="5" destOrd="0" presId="urn:microsoft.com/office/officeart/2005/8/layout/hierarchy2"/>
    <dgm:cxn modelId="{03FB9E89-44EE-4E31-924D-5BF67573AB38}" type="presParOf" srcId="{C633BF58-331A-4F1F-8316-CCCBE6BA43EA}" destId="{13618518-0B7B-4B6F-B286-6A0C22CD219C}" srcOrd="0" destOrd="0" presId="urn:microsoft.com/office/officeart/2005/8/layout/hierarchy2"/>
    <dgm:cxn modelId="{5A0C6C1D-823F-4109-9107-ED49CF2EF304}" type="presParOf" srcId="{C633BF58-331A-4F1F-8316-CCCBE6BA43EA}" destId="{F43B0DB8-D464-4C89-8F76-D56D0B69DD17}"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3A972FB-F2D0-4E2F-A359-B0AC887345BE}" type="doc">
      <dgm:prSet loTypeId="urn:microsoft.com/office/officeart/2005/8/layout/hierarchy2" loCatId="hierarchy" qsTypeId="urn:microsoft.com/office/officeart/2005/8/quickstyle/3d2" qsCatId="3D" csTypeId="urn:microsoft.com/office/officeart/2005/8/colors/colorful2" csCatId="colorful" phldr="1"/>
      <dgm:spPr/>
    </dgm:pt>
    <dgm:pt modelId="{A5390999-500D-4091-84DF-BC1FAB45B976}">
      <dgm:prSet phldrT="[Text]" custT="1"/>
      <dgm:spPr>
        <a:xfrm>
          <a:off x="1757097" y="0"/>
          <a:ext cx="1253022" cy="991870"/>
        </a:xfrm>
        <a:solidFill>
          <a:srgbClr val="002060"/>
        </a:solidFill>
        <a:scene3d>
          <a:camera prst="orthographicFront"/>
          <a:lightRig rig="threePt" dir="t">
            <a:rot lat="0" lon="0" rev="7500000"/>
          </a:lightRig>
        </a:scene3d>
        <a:sp3d prstMaterial="plastic">
          <a:bevelT w="127000" h="25400" prst="relaxedInset"/>
        </a:sp3d>
      </dgm:spPr>
      <dgm:t>
        <a:bodyPr/>
        <a:lstStyle/>
        <a:p>
          <a:r>
            <a:rPr lang="en-US" sz="2800" dirty="0">
              <a:solidFill>
                <a:sysClr val="window" lastClr="FFFFFF"/>
              </a:solidFill>
              <a:latin typeface="Calibri" panose="020F0502020204030204"/>
              <a:ea typeface="+mn-ea"/>
              <a:cs typeface="+mn-cs"/>
            </a:rPr>
            <a:t>Second GRAIN Ingredient (IF ANY) consists of whole grains, enriched grains, brans, or germs </a:t>
          </a:r>
          <a:r>
            <a:rPr lang="en-US" sz="2800" dirty="0">
              <a:latin typeface="Calibri" panose="020F0502020204030204"/>
              <a:ea typeface="+mn-ea"/>
              <a:cs typeface="+mn-cs"/>
            </a:rPr>
            <a:t> </a:t>
          </a:r>
        </a:p>
      </dgm:t>
    </dgm:pt>
    <dgm:pt modelId="{39F81E7A-D988-416F-AEBC-6B1B5D17D730}" type="parTrans" cxnId="{877B05B6-ADE9-4F5D-A406-FEF5412354E4}">
      <dgm:prSet/>
      <dgm:spPr/>
      <dgm:t>
        <a:bodyPr/>
        <a:lstStyle/>
        <a:p>
          <a:endParaRPr lang="en-US" sz="1200"/>
        </a:p>
      </dgm:t>
    </dgm:pt>
    <dgm:pt modelId="{24873AB4-8F92-4D18-8BB6-6B57164AFEDE}" type="sibTrans" cxnId="{877B05B6-ADE9-4F5D-A406-FEF5412354E4}">
      <dgm:prSet custT="1"/>
      <dgm:spPr>
        <a:xfrm>
          <a:off x="3135422" y="340560"/>
          <a:ext cx="265640" cy="310749"/>
        </a:xfrm>
        <a:prstGeom prst="rightArrow">
          <a:avLst>
            <a:gd name="adj1" fmla="val 60000"/>
            <a:gd name="adj2" fmla="val 50000"/>
          </a:avLst>
        </a:prstGeom>
        <a:scene3d>
          <a:camera prst="orthographicFront"/>
          <a:lightRig rig="threePt" dir="t">
            <a:rot lat="0" lon="0" rev="7500000"/>
          </a:lightRig>
        </a:scene3d>
        <a:sp3d z="-70000" extrusionH="63500" prstMaterial="matte">
          <a:bevelT w="25400" h="6350" prst="relaxedInset"/>
          <a:contourClr>
            <a:sysClr val="window" lastClr="FFFFFF"/>
          </a:contourClr>
        </a:sp3d>
      </dgm:spPr>
      <dgm:t>
        <a:bodyPr/>
        <a:lstStyle/>
        <a:p>
          <a:endParaRPr lang="en-US" sz="1200">
            <a:solidFill>
              <a:sysClr val="window" lastClr="FFFFFF"/>
            </a:solidFill>
            <a:latin typeface="Calibri" panose="020F0502020204030204"/>
            <a:ea typeface="+mn-ea"/>
            <a:cs typeface="+mn-cs"/>
          </a:endParaRPr>
        </a:p>
      </dgm:t>
    </dgm:pt>
    <dgm:pt modelId="{C3CB4CFD-0D91-45C7-B22D-515201E7825F}">
      <dgm:prSet phldrT="[Text]" custT="1"/>
      <dgm:spPr>
        <a:xfrm>
          <a:off x="3511329" y="0"/>
          <a:ext cx="1253022" cy="991870"/>
        </a:xfrm>
        <a:solidFill>
          <a:srgbClr val="002060"/>
        </a:solidFill>
        <a:scene3d>
          <a:camera prst="orthographicFront"/>
          <a:lightRig rig="threePt" dir="t">
            <a:rot lat="0" lon="0" rev="7500000"/>
          </a:lightRig>
        </a:scene3d>
        <a:sp3d prstMaterial="plastic">
          <a:bevelT w="127000" h="25400" prst="relaxedInset"/>
        </a:sp3d>
      </dgm:spPr>
      <dgm:t>
        <a:bodyPr/>
        <a:lstStyle/>
        <a:p>
          <a:r>
            <a:rPr lang="en-US" sz="2800" dirty="0">
              <a:solidFill>
                <a:sysClr val="window" lastClr="FFFFFF"/>
              </a:solidFill>
              <a:latin typeface="Calibri" panose="020F0502020204030204"/>
              <a:ea typeface="+mn-ea"/>
              <a:cs typeface="+mn-cs"/>
            </a:rPr>
            <a:t>Third GRAIN Ingredient (IF ANY) consists of whole grains, enriched grains, brans, or germs </a:t>
          </a:r>
          <a:endParaRPr lang="en-US" sz="2800" dirty="0">
            <a:latin typeface="Calibri" panose="020F0502020204030204"/>
            <a:ea typeface="+mn-ea"/>
            <a:cs typeface="+mn-cs"/>
          </a:endParaRPr>
        </a:p>
      </dgm:t>
    </dgm:pt>
    <dgm:pt modelId="{504B3AEE-C746-47AB-9B20-BE2E4F58DCCD}" type="parTrans" cxnId="{ADF714E1-CDDF-4A58-979D-79308B2E35E0}">
      <dgm:prSet/>
      <dgm:spPr/>
      <dgm:t>
        <a:bodyPr/>
        <a:lstStyle/>
        <a:p>
          <a:endParaRPr lang="en-US" sz="1200"/>
        </a:p>
      </dgm:t>
    </dgm:pt>
    <dgm:pt modelId="{EA767B87-2FBF-4572-8807-7A2BEA27C701}" type="sibTrans" cxnId="{ADF714E1-CDDF-4A58-979D-79308B2E35E0}">
      <dgm:prSet custT="1"/>
      <dgm:spPr>
        <a:xfrm>
          <a:off x="4889654" y="340560"/>
          <a:ext cx="265640" cy="310749"/>
        </a:xfrm>
        <a:prstGeom prst="rightArrow">
          <a:avLst>
            <a:gd name="adj1" fmla="val 60000"/>
            <a:gd name="adj2" fmla="val 50000"/>
          </a:avLst>
        </a:prstGeom>
        <a:scene3d>
          <a:camera prst="orthographicFront"/>
          <a:lightRig rig="threePt" dir="t">
            <a:rot lat="0" lon="0" rev="7500000"/>
          </a:lightRig>
        </a:scene3d>
        <a:sp3d z="-70000" extrusionH="63500" prstMaterial="matte">
          <a:bevelT w="25400" h="6350" prst="relaxedInset"/>
          <a:contourClr>
            <a:sysClr val="window" lastClr="FFFFFF"/>
          </a:contourClr>
        </a:sp3d>
      </dgm:spPr>
      <dgm:t>
        <a:bodyPr/>
        <a:lstStyle/>
        <a:p>
          <a:endParaRPr lang="en-US" sz="1200">
            <a:solidFill>
              <a:sysClr val="window" lastClr="FFFFFF"/>
            </a:solidFill>
            <a:latin typeface="Calibri" panose="020F0502020204030204"/>
            <a:ea typeface="+mn-ea"/>
            <a:cs typeface="+mn-cs"/>
          </a:endParaRPr>
        </a:p>
      </dgm:t>
    </dgm:pt>
    <dgm:pt modelId="{C95C15F4-BA79-4A47-AF6F-93BD71E74D9C}">
      <dgm:prSet phldrT="[Text]" custT="1"/>
      <dgm:spPr>
        <a:xfrm>
          <a:off x="2865" y="0"/>
          <a:ext cx="1253022" cy="991870"/>
        </a:xfrm>
        <a:scene3d>
          <a:camera prst="orthographicFront"/>
          <a:lightRig rig="threePt" dir="t">
            <a:rot lat="0" lon="0" rev="7500000"/>
          </a:lightRig>
        </a:scene3d>
        <a:sp3d prstMaterial="plastic">
          <a:bevelT w="127000" h="25400" prst="relaxedInset"/>
        </a:sp3d>
      </dgm:spPr>
      <dgm:t>
        <a:bodyPr/>
        <a:lstStyle/>
        <a:p>
          <a:r>
            <a:rPr lang="en-US" sz="4400">
              <a:latin typeface="Calibri" panose="020F0502020204030204"/>
              <a:ea typeface="+mn-ea"/>
              <a:cs typeface="+mn-cs"/>
            </a:rPr>
            <a:t>WHOLE GRAIN-RICH</a:t>
          </a:r>
        </a:p>
      </dgm:t>
    </dgm:pt>
    <dgm:pt modelId="{4F796C30-4CFE-4517-A855-E8E6B86420D6}" type="parTrans" cxnId="{5DA630BE-5FAD-47FD-B6F5-75DF38FF99FD}">
      <dgm:prSet/>
      <dgm:spPr/>
      <dgm:t>
        <a:bodyPr/>
        <a:lstStyle/>
        <a:p>
          <a:endParaRPr lang="en-US"/>
        </a:p>
      </dgm:t>
    </dgm:pt>
    <dgm:pt modelId="{79348FB2-9256-48E3-9EA5-A8607A90BF31}" type="sibTrans" cxnId="{5DA630BE-5FAD-47FD-B6F5-75DF38FF99FD}">
      <dgm:prSet/>
      <dgm:spPr/>
      <dgm:t>
        <a:bodyPr/>
        <a:lstStyle/>
        <a:p>
          <a:endParaRPr lang="en-US"/>
        </a:p>
      </dgm:t>
    </dgm:pt>
    <dgm:pt modelId="{88AC33AE-B714-47A6-B9E0-0C9F11670F7A}">
      <dgm:prSet phldrT="[Text]" custT="1"/>
      <dgm:spPr>
        <a:xfrm>
          <a:off x="2865" y="0"/>
          <a:ext cx="1253022" cy="991870"/>
        </a:xfrm>
        <a:solidFill>
          <a:srgbClr val="002060"/>
        </a:solidFill>
        <a:scene3d>
          <a:camera prst="orthographicFront"/>
          <a:lightRig rig="threePt" dir="t">
            <a:rot lat="0" lon="0" rev="7500000"/>
          </a:lightRig>
        </a:scene3d>
        <a:sp3d prstMaterial="plastic">
          <a:bevelT w="127000" h="25400" prst="relaxedInset"/>
        </a:sp3d>
      </dgm:spPr>
      <dgm:t>
        <a:bodyPr/>
        <a:lstStyle/>
        <a:p>
          <a:r>
            <a:rPr lang="en-US" sz="3200" dirty="0">
              <a:solidFill>
                <a:sysClr val="window" lastClr="FFFFFF"/>
              </a:solidFill>
              <a:latin typeface="Calibri" panose="020F0502020204030204"/>
              <a:ea typeface="+mn-ea"/>
              <a:cs typeface="+mn-cs"/>
            </a:rPr>
            <a:t>First INGREDIENT consists of only whole grains </a:t>
          </a:r>
          <a:endParaRPr lang="en-US" sz="3200" dirty="0">
            <a:latin typeface="Calibri" panose="020F0502020204030204"/>
            <a:ea typeface="+mn-ea"/>
            <a:cs typeface="+mn-cs"/>
          </a:endParaRPr>
        </a:p>
      </dgm:t>
    </dgm:pt>
    <dgm:pt modelId="{9FD9F70D-19B0-47EC-80E8-76B56BDF067F}" type="parTrans" cxnId="{64EC0FA4-651D-42B5-AF35-2F17EFC28E21}">
      <dgm:prSet/>
      <dgm:spPr/>
      <dgm:t>
        <a:bodyPr/>
        <a:lstStyle/>
        <a:p>
          <a:endParaRPr lang="en-US"/>
        </a:p>
      </dgm:t>
    </dgm:pt>
    <dgm:pt modelId="{5A87B943-9909-4214-A205-49F81D21A229}" type="sibTrans" cxnId="{64EC0FA4-651D-42B5-AF35-2F17EFC28E21}">
      <dgm:prSet/>
      <dgm:spPr/>
      <dgm:t>
        <a:bodyPr/>
        <a:lstStyle/>
        <a:p>
          <a:endParaRPr lang="en-US"/>
        </a:p>
      </dgm:t>
    </dgm:pt>
    <dgm:pt modelId="{23E82ECD-349B-4A6E-B041-B8D7BD267808}" type="pres">
      <dgm:prSet presAssocID="{B3A972FB-F2D0-4E2F-A359-B0AC887345BE}" presName="diagram" presStyleCnt="0">
        <dgm:presLayoutVars>
          <dgm:chPref val="1"/>
          <dgm:dir/>
          <dgm:animOne val="branch"/>
          <dgm:animLvl val="lvl"/>
          <dgm:resizeHandles val="exact"/>
        </dgm:presLayoutVars>
      </dgm:prSet>
      <dgm:spPr/>
    </dgm:pt>
    <dgm:pt modelId="{18E5EF19-51D0-48B2-8A3F-C7E5F8C11242}" type="pres">
      <dgm:prSet presAssocID="{C95C15F4-BA79-4A47-AF6F-93BD71E74D9C}" presName="root1" presStyleCnt="0"/>
      <dgm:spPr/>
    </dgm:pt>
    <dgm:pt modelId="{DA817CAD-6824-4864-A024-CCE69D68CCB0}" type="pres">
      <dgm:prSet presAssocID="{C95C15F4-BA79-4A47-AF6F-93BD71E74D9C}" presName="LevelOneTextNode" presStyleLbl="node0" presStyleIdx="0" presStyleCnt="1" custScaleX="196995" custScaleY="155380" custLinFactNeighborX="-28961">
        <dgm:presLayoutVars>
          <dgm:chPref val="3"/>
        </dgm:presLayoutVars>
      </dgm:prSet>
      <dgm:spPr/>
    </dgm:pt>
    <dgm:pt modelId="{FB24865E-534A-4605-BEB2-7D713E92FE33}" type="pres">
      <dgm:prSet presAssocID="{C95C15F4-BA79-4A47-AF6F-93BD71E74D9C}" presName="level2hierChild" presStyleCnt="0"/>
      <dgm:spPr/>
    </dgm:pt>
    <dgm:pt modelId="{5086A497-6AEE-4ED2-A89E-20B801F7605D}" type="pres">
      <dgm:prSet presAssocID="{9FD9F70D-19B0-47EC-80E8-76B56BDF067F}" presName="conn2-1" presStyleLbl="parChTrans1D2" presStyleIdx="0" presStyleCnt="3"/>
      <dgm:spPr/>
    </dgm:pt>
    <dgm:pt modelId="{60CDCC4C-39F7-489A-935D-044A1B4E554A}" type="pres">
      <dgm:prSet presAssocID="{9FD9F70D-19B0-47EC-80E8-76B56BDF067F}" presName="connTx" presStyleLbl="parChTrans1D2" presStyleIdx="0" presStyleCnt="3"/>
      <dgm:spPr/>
    </dgm:pt>
    <dgm:pt modelId="{FBD51738-F59F-4660-B05A-E581951605C1}" type="pres">
      <dgm:prSet presAssocID="{88AC33AE-B714-47A6-B9E0-0C9F11670F7A}" presName="root2" presStyleCnt="0"/>
      <dgm:spPr/>
    </dgm:pt>
    <dgm:pt modelId="{09E7BE2F-74BB-427F-A785-CE7C741E79BF}" type="pres">
      <dgm:prSet presAssocID="{88AC33AE-B714-47A6-B9E0-0C9F11670F7A}" presName="LevelTwoTextNode" presStyleLbl="node2" presStyleIdx="0" presStyleCnt="3" custScaleX="161791">
        <dgm:presLayoutVars>
          <dgm:chPref val="3"/>
        </dgm:presLayoutVars>
      </dgm:prSet>
      <dgm:spPr/>
    </dgm:pt>
    <dgm:pt modelId="{1CBAD2B5-1BAC-457D-809F-741ACD44B371}" type="pres">
      <dgm:prSet presAssocID="{88AC33AE-B714-47A6-B9E0-0C9F11670F7A}" presName="level3hierChild" presStyleCnt="0"/>
      <dgm:spPr/>
    </dgm:pt>
    <dgm:pt modelId="{0FB5AAD5-6CA9-4AF1-899F-788D7BB9E437}" type="pres">
      <dgm:prSet presAssocID="{39F81E7A-D988-416F-AEBC-6B1B5D17D730}" presName="conn2-1" presStyleLbl="parChTrans1D2" presStyleIdx="1" presStyleCnt="3"/>
      <dgm:spPr/>
    </dgm:pt>
    <dgm:pt modelId="{F495E866-66E3-46A8-8A79-1F3E0CD2A9F0}" type="pres">
      <dgm:prSet presAssocID="{39F81E7A-D988-416F-AEBC-6B1B5D17D730}" presName="connTx" presStyleLbl="parChTrans1D2" presStyleIdx="1" presStyleCnt="3"/>
      <dgm:spPr/>
    </dgm:pt>
    <dgm:pt modelId="{72F439EA-0AB9-4158-8FC6-0EB0B0C1EF5F}" type="pres">
      <dgm:prSet presAssocID="{A5390999-500D-4091-84DF-BC1FAB45B976}" presName="root2" presStyleCnt="0"/>
      <dgm:spPr/>
    </dgm:pt>
    <dgm:pt modelId="{24807FF0-1EEC-43E2-B26E-3067F4ED2B88}" type="pres">
      <dgm:prSet presAssocID="{A5390999-500D-4091-84DF-BC1FAB45B976}" presName="LevelTwoTextNode" presStyleLbl="node2" presStyleIdx="1" presStyleCnt="3" custScaleX="161791" custScaleY="122415">
        <dgm:presLayoutVars>
          <dgm:chPref val="3"/>
        </dgm:presLayoutVars>
      </dgm:prSet>
      <dgm:spPr/>
    </dgm:pt>
    <dgm:pt modelId="{258BA177-0584-4EDB-AFCD-9411C4A7354F}" type="pres">
      <dgm:prSet presAssocID="{A5390999-500D-4091-84DF-BC1FAB45B976}" presName="level3hierChild" presStyleCnt="0"/>
      <dgm:spPr/>
    </dgm:pt>
    <dgm:pt modelId="{C02B575C-2220-4387-9EA1-F0D86EC53165}" type="pres">
      <dgm:prSet presAssocID="{504B3AEE-C746-47AB-9B20-BE2E4F58DCCD}" presName="conn2-1" presStyleLbl="parChTrans1D2" presStyleIdx="2" presStyleCnt="3"/>
      <dgm:spPr/>
    </dgm:pt>
    <dgm:pt modelId="{4E24A889-AD4B-4F40-89EE-CFCECA2686E3}" type="pres">
      <dgm:prSet presAssocID="{504B3AEE-C746-47AB-9B20-BE2E4F58DCCD}" presName="connTx" presStyleLbl="parChTrans1D2" presStyleIdx="2" presStyleCnt="3"/>
      <dgm:spPr/>
    </dgm:pt>
    <dgm:pt modelId="{C633BF58-331A-4F1F-8316-CCCBE6BA43EA}" type="pres">
      <dgm:prSet presAssocID="{C3CB4CFD-0D91-45C7-B22D-515201E7825F}" presName="root2" presStyleCnt="0"/>
      <dgm:spPr/>
    </dgm:pt>
    <dgm:pt modelId="{13618518-0B7B-4B6F-B286-6A0C22CD219C}" type="pres">
      <dgm:prSet presAssocID="{C3CB4CFD-0D91-45C7-B22D-515201E7825F}" presName="LevelTwoTextNode" presStyleLbl="node2" presStyleIdx="2" presStyleCnt="3" custScaleX="160237" custScaleY="117107" custLinFactNeighborY="4200">
        <dgm:presLayoutVars>
          <dgm:chPref val="3"/>
        </dgm:presLayoutVars>
      </dgm:prSet>
      <dgm:spPr/>
    </dgm:pt>
    <dgm:pt modelId="{F43B0DB8-D464-4C89-8F76-D56D0B69DD17}" type="pres">
      <dgm:prSet presAssocID="{C3CB4CFD-0D91-45C7-B22D-515201E7825F}" presName="level3hierChild" presStyleCnt="0"/>
      <dgm:spPr/>
    </dgm:pt>
  </dgm:ptLst>
  <dgm:cxnLst>
    <dgm:cxn modelId="{0DC8471B-0EC5-48B3-94A8-57D4109C76EA}" type="presOf" srcId="{504B3AEE-C746-47AB-9B20-BE2E4F58DCCD}" destId="{4E24A889-AD4B-4F40-89EE-CFCECA2686E3}" srcOrd="1" destOrd="0" presId="urn:microsoft.com/office/officeart/2005/8/layout/hierarchy2"/>
    <dgm:cxn modelId="{CB15E91B-1DFC-4BE4-9BED-8FC02E312A33}" type="presOf" srcId="{39F81E7A-D988-416F-AEBC-6B1B5D17D730}" destId="{0FB5AAD5-6CA9-4AF1-899F-788D7BB9E437}" srcOrd="0" destOrd="0" presId="urn:microsoft.com/office/officeart/2005/8/layout/hierarchy2"/>
    <dgm:cxn modelId="{F233B66E-3EA9-4452-BD6B-C170503BE608}" type="presOf" srcId="{C95C15F4-BA79-4A47-AF6F-93BD71E74D9C}" destId="{DA817CAD-6824-4864-A024-CCE69D68CCB0}" srcOrd="0" destOrd="0" presId="urn:microsoft.com/office/officeart/2005/8/layout/hierarchy2"/>
    <dgm:cxn modelId="{4C238B84-7E65-427B-B401-604DAEF7C598}" type="presOf" srcId="{B3A972FB-F2D0-4E2F-A359-B0AC887345BE}" destId="{23E82ECD-349B-4A6E-B041-B8D7BD267808}" srcOrd="0" destOrd="0" presId="urn:microsoft.com/office/officeart/2005/8/layout/hierarchy2"/>
    <dgm:cxn modelId="{67561194-50D9-4BB1-8885-17289F84D6F3}" type="presOf" srcId="{39F81E7A-D988-416F-AEBC-6B1B5D17D730}" destId="{F495E866-66E3-46A8-8A79-1F3E0CD2A9F0}" srcOrd="1" destOrd="0" presId="urn:microsoft.com/office/officeart/2005/8/layout/hierarchy2"/>
    <dgm:cxn modelId="{C6C8B29F-A845-4ECF-B3AF-B2E091112C14}" type="presOf" srcId="{A5390999-500D-4091-84DF-BC1FAB45B976}" destId="{24807FF0-1EEC-43E2-B26E-3067F4ED2B88}" srcOrd="0" destOrd="0" presId="urn:microsoft.com/office/officeart/2005/8/layout/hierarchy2"/>
    <dgm:cxn modelId="{64EC0FA4-651D-42B5-AF35-2F17EFC28E21}" srcId="{C95C15F4-BA79-4A47-AF6F-93BD71E74D9C}" destId="{88AC33AE-B714-47A6-B9E0-0C9F11670F7A}" srcOrd="0" destOrd="0" parTransId="{9FD9F70D-19B0-47EC-80E8-76B56BDF067F}" sibTransId="{5A87B943-9909-4214-A205-49F81D21A229}"/>
    <dgm:cxn modelId="{837692B2-D325-463F-A071-EB7C1D97A654}" type="presOf" srcId="{9FD9F70D-19B0-47EC-80E8-76B56BDF067F}" destId="{5086A497-6AEE-4ED2-A89E-20B801F7605D}" srcOrd="0" destOrd="0" presId="urn:microsoft.com/office/officeart/2005/8/layout/hierarchy2"/>
    <dgm:cxn modelId="{877B05B6-ADE9-4F5D-A406-FEF5412354E4}" srcId="{C95C15F4-BA79-4A47-AF6F-93BD71E74D9C}" destId="{A5390999-500D-4091-84DF-BC1FAB45B976}" srcOrd="1" destOrd="0" parTransId="{39F81E7A-D988-416F-AEBC-6B1B5D17D730}" sibTransId="{24873AB4-8F92-4D18-8BB6-6B57164AFEDE}"/>
    <dgm:cxn modelId="{5DA630BE-5FAD-47FD-B6F5-75DF38FF99FD}" srcId="{B3A972FB-F2D0-4E2F-A359-B0AC887345BE}" destId="{C95C15F4-BA79-4A47-AF6F-93BD71E74D9C}" srcOrd="0" destOrd="0" parTransId="{4F796C30-4CFE-4517-A855-E8E6B86420D6}" sibTransId="{79348FB2-9256-48E3-9EA5-A8607A90BF31}"/>
    <dgm:cxn modelId="{82D1FDC0-5CB6-4F15-8A87-4D1CD050F610}" type="presOf" srcId="{C3CB4CFD-0D91-45C7-B22D-515201E7825F}" destId="{13618518-0B7B-4B6F-B286-6A0C22CD219C}" srcOrd="0" destOrd="0" presId="urn:microsoft.com/office/officeart/2005/8/layout/hierarchy2"/>
    <dgm:cxn modelId="{FD29A0DE-2109-429C-971C-D1CBA3DB34A6}" type="presOf" srcId="{9FD9F70D-19B0-47EC-80E8-76B56BDF067F}" destId="{60CDCC4C-39F7-489A-935D-044A1B4E554A}" srcOrd="1" destOrd="0" presId="urn:microsoft.com/office/officeart/2005/8/layout/hierarchy2"/>
    <dgm:cxn modelId="{ADF714E1-CDDF-4A58-979D-79308B2E35E0}" srcId="{C95C15F4-BA79-4A47-AF6F-93BD71E74D9C}" destId="{C3CB4CFD-0D91-45C7-B22D-515201E7825F}" srcOrd="2" destOrd="0" parTransId="{504B3AEE-C746-47AB-9B20-BE2E4F58DCCD}" sibTransId="{EA767B87-2FBF-4572-8807-7A2BEA27C701}"/>
    <dgm:cxn modelId="{AD62A0ED-6342-4872-BF59-6F14581BF7EA}" type="presOf" srcId="{504B3AEE-C746-47AB-9B20-BE2E4F58DCCD}" destId="{C02B575C-2220-4387-9EA1-F0D86EC53165}" srcOrd="0" destOrd="0" presId="urn:microsoft.com/office/officeart/2005/8/layout/hierarchy2"/>
    <dgm:cxn modelId="{F83D6EF3-3D51-4A70-9794-94AB21D9F0CD}" type="presOf" srcId="{88AC33AE-B714-47A6-B9E0-0C9F11670F7A}" destId="{09E7BE2F-74BB-427F-A785-CE7C741E79BF}" srcOrd="0" destOrd="0" presId="urn:microsoft.com/office/officeart/2005/8/layout/hierarchy2"/>
    <dgm:cxn modelId="{037D067E-1116-45E8-8D73-182306FE31EB}" type="presParOf" srcId="{23E82ECD-349B-4A6E-B041-B8D7BD267808}" destId="{18E5EF19-51D0-48B2-8A3F-C7E5F8C11242}" srcOrd="0" destOrd="0" presId="urn:microsoft.com/office/officeart/2005/8/layout/hierarchy2"/>
    <dgm:cxn modelId="{58F02A33-8859-4E5A-8FB3-28C9F3F6D6CF}" type="presParOf" srcId="{18E5EF19-51D0-48B2-8A3F-C7E5F8C11242}" destId="{DA817CAD-6824-4864-A024-CCE69D68CCB0}" srcOrd="0" destOrd="0" presId="urn:microsoft.com/office/officeart/2005/8/layout/hierarchy2"/>
    <dgm:cxn modelId="{29FAA664-6AFD-4650-A1A6-63404C140EBC}" type="presParOf" srcId="{18E5EF19-51D0-48B2-8A3F-C7E5F8C11242}" destId="{FB24865E-534A-4605-BEB2-7D713E92FE33}" srcOrd="1" destOrd="0" presId="urn:microsoft.com/office/officeart/2005/8/layout/hierarchy2"/>
    <dgm:cxn modelId="{F70EF1D3-EA53-4C00-9ABF-D8BCED61104B}" type="presParOf" srcId="{FB24865E-534A-4605-BEB2-7D713E92FE33}" destId="{5086A497-6AEE-4ED2-A89E-20B801F7605D}" srcOrd="0" destOrd="0" presId="urn:microsoft.com/office/officeart/2005/8/layout/hierarchy2"/>
    <dgm:cxn modelId="{3839E3F5-E520-48C6-86D9-F70FAD4D3612}" type="presParOf" srcId="{5086A497-6AEE-4ED2-A89E-20B801F7605D}" destId="{60CDCC4C-39F7-489A-935D-044A1B4E554A}" srcOrd="0" destOrd="0" presId="urn:microsoft.com/office/officeart/2005/8/layout/hierarchy2"/>
    <dgm:cxn modelId="{E9FB02FD-42BA-4EDF-A59F-C8781F00A7AB}" type="presParOf" srcId="{FB24865E-534A-4605-BEB2-7D713E92FE33}" destId="{FBD51738-F59F-4660-B05A-E581951605C1}" srcOrd="1" destOrd="0" presId="urn:microsoft.com/office/officeart/2005/8/layout/hierarchy2"/>
    <dgm:cxn modelId="{11D0FB6A-637D-4E6E-AB98-FDFF8C14D396}" type="presParOf" srcId="{FBD51738-F59F-4660-B05A-E581951605C1}" destId="{09E7BE2F-74BB-427F-A785-CE7C741E79BF}" srcOrd="0" destOrd="0" presId="urn:microsoft.com/office/officeart/2005/8/layout/hierarchy2"/>
    <dgm:cxn modelId="{1EC04E85-9213-4E18-AF25-431BA2257BB6}" type="presParOf" srcId="{FBD51738-F59F-4660-B05A-E581951605C1}" destId="{1CBAD2B5-1BAC-457D-809F-741ACD44B371}" srcOrd="1" destOrd="0" presId="urn:microsoft.com/office/officeart/2005/8/layout/hierarchy2"/>
    <dgm:cxn modelId="{63D507A9-3605-4C06-A863-DBB583A9391F}" type="presParOf" srcId="{FB24865E-534A-4605-BEB2-7D713E92FE33}" destId="{0FB5AAD5-6CA9-4AF1-899F-788D7BB9E437}" srcOrd="2" destOrd="0" presId="urn:microsoft.com/office/officeart/2005/8/layout/hierarchy2"/>
    <dgm:cxn modelId="{3776D38F-C169-4F08-BD69-AC01D922FBCB}" type="presParOf" srcId="{0FB5AAD5-6CA9-4AF1-899F-788D7BB9E437}" destId="{F495E866-66E3-46A8-8A79-1F3E0CD2A9F0}" srcOrd="0" destOrd="0" presId="urn:microsoft.com/office/officeart/2005/8/layout/hierarchy2"/>
    <dgm:cxn modelId="{AF07E0AC-B7B8-418D-8EB1-6CF601BE862B}" type="presParOf" srcId="{FB24865E-534A-4605-BEB2-7D713E92FE33}" destId="{72F439EA-0AB9-4158-8FC6-0EB0B0C1EF5F}" srcOrd="3" destOrd="0" presId="urn:microsoft.com/office/officeart/2005/8/layout/hierarchy2"/>
    <dgm:cxn modelId="{2662E92E-1BEC-44DD-B9CB-51FCAB5047F3}" type="presParOf" srcId="{72F439EA-0AB9-4158-8FC6-0EB0B0C1EF5F}" destId="{24807FF0-1EEC-43E2-B26E-3067F4ED2B88}" srcOrd="0" destOrd="0" presId="urn:microsoft.com/office/officeart/2005/8/layout/hierarchy2"/>
    <dgm:cxn modelId="{43CC543C-B593-45D7-83A0-2FB6946FF945}" type="presParOf" srcId="{72F439EA-0AB9-4158-8FC6-0EB0B0C1EF5F}" destId="{258BA177-0584-4EDB-AFCD-9411C4A7354F}" srcOrd="1" destOrd="0" presId="urn:microsoft.com/office/officeart/2005/8/layout/hierarchy2"/>
    <dgm:cxn modelId="{376DABD5-FB24-472B-89EC-E7DD65176423}" type="presParOf" srcId="{FB24865E-534A-4605-BEB2-7D713E92FE33}" destId="{C02B575C-2220-4387-9EA1-F0D86EC53165}" srcOrd="4" destOrd="0" presId="urn:microsoft.com/office/officeart/2005/8/layout/hierarchy2"/>
    <dgm:cxn modelId="{576154B9-D83B-496C-AECF-D22B5871E11D}" type="presParOf" srcId="{C02B575C-2220-4387-9EA1-F0D86EC53165}" destId="{4E24A889-AD4B-4F40-89EE-CFCECA2686E3}" srcOrd="0" destOrd="0" presId="urn:microsoft.com/office/officeart/2005/8/layout/hierarchy2"/>
    <dgm:cxn modelId="{BE68380F-3E48-4C16-ADA6-F7BF39DBC487}" type="presParOf" srcId="{FB24865E-534A-4605-BEB2-7D713E92FE33}" destId="{C633BF58-331A-4F1F-8316-CCCBE6BA43EA}" srcOrd="5" destOrd="0" presId="urn:microsoft.com/office/officeart/2005/8/layout/hierarchy2"/>
    <dgm:cxn modelId="{03FB9E89-44EE-4E31-924D-5BF67573AB38}" type="presParOf" srcId="{C633BF58-331A-4F1F-8316-CCCBE6BA43EA}" destId="{13618518-0B7B-4B6F-B286-6A0C22CD219C}" srcOrd="0" destOrd="0" presId="urn:microsoft.com/office/officeart/2005/8/layout/hierarchy2"/>
    <dgm:cxn modelId="{5A0C6C1D-823F-4109-9107-ED49CF2EF304}" type="presParOf" srcId="{C633BF58-331A-4F1F-8316-CCCBE6BA43EA}" destId="{F43B0DB8-D464-4C89-8F76-D56D0B69DD17}"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3A972FB-F2D0-4E2F-A359-B0AC887345BE}" type="doc">
      <dgm:prSet loTypeId="urn:microsoft.com/office/officeart/2005/8/layout/hierarchy2" loCatId="hierarchy" qsTypeId="urn:microsoft.com/office/officeart/2005/8/quickstyle/3d2" qsCatId="3D" csTypeId="urn:microsoft.com/office/officeart/2005/8/colors/colorful2" csCatId="colorful" phldr="1"/>
      <dgm:spPr/>
    </dgm:pt>
    <dgm:pt modelId="{A5390999-500D-4091-84DF-BC1FAB45B976}">
      <dgm:prSet phldrT="[Text]" custT="1"/>
      <dgm:spPr>
        <a:xfrm>
          <a:off x="1757097" y="0"/>
          <a:ext cx="1253022" cy="991870"/>
        </a:xfrm>
        <a:solidFill>
          <a:srgbClr val="002060"/>
        </a:solidFill>
        <a:scene3d>
          <a:camera prst="orthographicFront"/>
          <a:lightRig rig="threePt" dir="t">
            <a:rot lat="0" lon="0" rev="7500000"/>
          </a:lightRig>
        </a:scene3d>
        <a:sp3d prstMaterial="plastic">
          <a:bevelT w="127000" h="25400" prst="relaxedInset"/>
        </a:sp3d>
      </dgm:spPr>
      <dgm:t>
        <a:bodyPr/>
        <a:lstStyle/>
        <a:p>
          <a:r>
            <a:rPr lang="en-US" sz="3600">
              <a:latin typeface="Calibri" panose="020F0502020204030204"/>
              <a:ea typeface="+mn-ea"/>
              <a:cs typeface="+mn-cs"/>
            </a:rPr>
            <a:t>Cereal is fortified </a:t>
          </a:r>
        </a:p>
      </dgm:t>
    </dgm:pt>
    <dgm:pt modelId="{39F81E7A-D988-416F-AEBC-6B1B5D17D730}" type="parTrans" cxnId="{877B05B6-ADE9-4F5D-A406-FEF5412354E4}">
      <dgm:prSet/>
      <dgm:spPr/>
      <dgm:t>
        <a:bodyPr/>
        <a:lstStyle/>
        <a:p>
          <a:endParaRPr lang="en-US" sz="1200"/>
        </a:p>
      </dgm:t>
    </dgm:pt>
    <dgm:pt modelId="{24873AB4-8F92-4D18-8BB6-6B57164AFEDE}" type="sibTrans" cxnId="{877B05B6-ADE9-4F5D-A406-FEF5412354E4}">
      <dgm:prSet custT="1"/>
      <dgm:spPr>
        <a:xfrm>
          <a:off x="3135422" y="340560"/>
          <a:ext cx="265640" cy="310749"/>
        </a:xfrm>
        <a:prstGeom prst="rightArrow">
          <a:avLst>
            <a:gd name="adj1" fmla="val 60000"/>
            <a:gd name="adj2" fmla="val 50000"/>
          </a:avLst>
        </a:prstGeom>
        <a:scene3d>
          <a:camera prst="orthographicFront"/>
          <a:lightRig rig="threePt" dir="t">
            <a:rot lat="0" lon="0" rev="7500000"/>
          </a:lightRig>
        </a:scene3d>
        <a:sp3d z="-70000" extrusionH="63500" prstMaterial="matte">
          <a:bevelT w="25400" h="6350" prst="relaxedInset"/>
          <a:contourClr>
            <a:sysClr val="window" lastClr="FFFFFF"/>
          </a:contourClr>
        </a:sp3d>
      </dgm:spPr>
      <dgm:t>
        <a:bodyPr/>
        <a:lstStyle/>
        <a:p>
          <a:endParaRPr lang="en-US" sz="1200">
            <a:solidFill>
              <a:sysClr val="window" lastClr="FFFFFF"/>
            </a:solidFill>
            <a:latin typeface="Calibri" panose="020F0502020204030204"/>
            <a:ea typeface="+mn-ea"/>
            <a:cs typeface="+mn-cs"/>
          </a:endParaRPr>
        </a:p>
      </dgm:t>
    </dgm:pt>
    <dgm:pt modelId="{C95C15F4-BA79-4A47-AF6F-93BD71E74D9C}">
      <dgm:prSet phldrT="[Text]" custT="1"/>
      <dgm:spPr>
        <a:xfrm>
          <a:off x="2865" y="0"/>
          <a:ext cx="1253022" cy="991870"/>
        </a:xfrm>
        <a:scene3d>
          <a:camera prst="orthographicFront"/>
          <a:lightRig rig="threePt" dir="t">
            <a:rot lat="0" lon="0" rev="7500000"/>
          </a:lightRig>
        </a:scene3d>
        <a:sp3d prstMaterial="plastic">
          <a:bevelT w="127000" h="25400" prst="relaxedInset"/>
        </a:sp3d>
      </dgm:spPr>
      <dgm:t>
        <a:bodyPr/>
        <a:lstStyle/>
        <a:p>
          <a:r>
            <a:rPr lang="en-US" sz="4400">
              <a:latin typeface="Calibri" panose="020F0502020204030204"/>
              <a:ea typeface="+mn-ea"/>
              <a:cs typeface="+mn-cs"/>
            </a:rPr>
            <a:t>WHOLE GRAIN-RICH</a:t>
          </a:r>
        </a:p>
      </dgm:t>
    </dgm:pt>
    <dgm:pt modelId="{4F796C30-4CFE-4517-A855-E8E6B86420D6}" type="parTrans" cxnId="{5DA630BE-5FAD-47FD-B6F5-75DF38FF99FD}">
      <dgm:prSet/>
      <dgm:spPr/>
      <dgm:t>
        <a:bodyPr/>
        <a:lstStyle/>
        <a:p>
          <a:endParaRPr lang="en-US"/>
        </a:p>
      </dgm:t>
    </dgm:pt>
    <dgm:pt modelId="{79348FB2-9256-48E3-9EA5-A8607A90BF31}" type="sibTrans" cxnId="{5DA630BE-5FAD-47FD-B6F5-75DF38FF99FD}">
      <dgm:prSet/>
      <dgm:spPr/>
      <dgm:t>
        <a:bodyPr/>
        <a:lstStyle/>
        <a:p>
          <a:endParaRPr lang="en-US"/>
        </a:p>
      </dgm:t>
    </dgm:pt>
    <dgm:pt modelId="{88AC33AE-B714-47A6-B9E0-0C9F11670F7A}">
      <dgm:prSet phldrT="[Text]" custT="1"/>
      <dgm:spPr>
        <a:xfrm>
          <a:off x="2865" y="0"/>
          <a:ext cx="1253022" cy="991870"/>
        </a:xfrm>
        <a:solidFill>
          <a:srgbClr val="002060"/>
        </a:solidFill>
        <a:scene3d>
          <a:camera prst="orthographicFront"/>
          <a:lightRig rig="threePt" dir="t">
            <a:rot lat="0" lon="0" rev="7500000"/>
          </a:lightRig>
        </a:scene3d>
        <a:sp3d prstMaterial="plastic">
          <a:bevelT w="127000" h="25400" prst="relaxedInset"/>
        </a:sp3d>
      </dgm:spPr>
      <dgm:t>
        <a:bodyPr/>
        <a:lstStyle/>
        <a:p>
          <a:r>
            <a:rPr lang="en-US" sz="3600">
              <a:latin typeface="Calibri" panose="020F0502020204030204"/>
              <a:ea typeface="+mn-ea"/>
              <a:cs typeface="+mn-cs"/>
            </a:rPr>
            <a:t>First Grain Ingredient is a whole grain </a:t>
          </a:r>
        </a:p>
      </dgm:t>
    </dgm:pt>
    <dgm:pt modelId="{9FD9F70D-19B0-47EC-80E8-76B56BDF067F}" type="parTrans" cxnId="{64EC0FA4-651D-42B5-AF35-2F17EFC28E21}">
      <dgm:prSet/>
      <dgm:spPr/>
      <dgm:t>
        <a:bodyPr/>
        <a:lstStyle/>
        <a:p>
          <a:endParaRPr lang="en-US"/>
        </a:p>
      </dgm:t>
    </dgm:pt>
    <dgm:pt modelId="{5A87B943-9909-4214-A205-49F81D21A229}" type="sibTrans" cxnId="{64EC0FA4-651D-42B5-AF35-2F17EFC28E21}">
      <dgm:prSet/>
      <dgm:spPr/>
      <dgm:t>
        <a:bodyPr/>
        <a:lstStyle/>
        <a:p>
          <a:endParaRPr lang="en-US"/>
        </a:p>
      </dgm:t>
    </dgm:pt>
    <dgm:pt modelId="{23E82ECD-349B-4A6E-B041-B8D7BD267808}" type="pres">
      <dgm:prSet presAssocID="{B3A972FB-F2D0-4E2F-A359-B0AC887345BE}" presName="diagram" presStyleCnt="0">
        <dgm:presLayoutVars>
          <dgm:chPref val="1"/>
          <dgm:dir/>
          <dgm:animOne val="branch"/>
          <dgm:animLvl val="lvl"/>
          <dgm:resizeHandles val="exact"/>
        </dgm:presLayoutVars>
      </dgm:prSet>
      <dgm:spPr/>
    </dgm:pt>
    <dgm:pt modelId="{18E5EF19-51D0-48B2-8A3F-C7E5F8C11242}" type="pres">
      <dgm:prSet presAssocID="{C95C15F4-BA79-4A47-AF6F-93BD71E74D9C}" presName="root1" presStyleCnt="0"/>
      <dgm:spPr/>
    </dgm:pt>
    <dgm:pt modelId="{DA817CAD-6824-4864-A024-CCE69D68CCB0}" type="pres">
      <dgm:prSet presAssocID="{C95C15F4-BA79-4A47-AF6F-93BD71E74D9C}" presName="LevelOneTextNode" presStyleLbl="node0" presStyleIdx="0" presStyleCnt="1" custScaleX="182398" custScaleY="98705" custLinFactNeighborX="-28961">
        <dgm:presLayoutVars>
          <dgm:chPref val="3"/>
        </dgm:presLayoutVars>
      </dgm:prSet>
      <dgm:spPr/>
    </dgm:pt>
    <dgm:pt modelId="{FB24865E-534A-4605-BEB2-7D713E92FE33}" type="pres">
      <dgm:prSet presAssocID="{C95C15F4-BA79-4A47-AF6F-93BD71E74D9C}" presName="level2hierChild" presStyleCnt="0"/>
      <dgm:spPr/>
    </dgm:pt>
    <dgm:pt modelId="{5086A497-6AEE-4ED2-A89E-20B801F7605D}" type="pres">
      <dgm:prSet presAssocID="{9FD9F70D-19B0-47EC-80E8-76B56BDF067F}" presName="conn2-1" presStyleLbl="parChTrans1D2" presStyleIdx="0" presStyleCnt="2"/>
      <dgm:spPr/>
    </dgm:pt>
    <dgm:pt modelId="{60CDCC4C-39F7-489A-935D-044A1B4E554A}" type="pres">
      <dgm:prSet presAssocID="{9FD9F70D-19B0-47EC-80E8-76B56BDF067F}" presName="connTx" presStyleLbl="parChTrans1D2" presStyleIdx="0" presStyleCnt="2"/>
      <dgm:spPr/>
    </dgm:pt>
    <dgm:pt modelId="{FBD51738-F59F-4660-B05A-E581951605C1}" type="pres">
      <dgm:prSet presAssocID="{88AC33AE-B714-47A6-B9E0-0C9F11670F7A}" presName="root2" presStyleCnt="0"/>
      <dgm:spPr/>
    </dgm:pt>
    <dgm:pt modelId="{09E7BE2F-74BB-427F-A785-CE7C741E79BF}" type="pres">
      <dgm:prSet presAssocID="{88AC33AE-B714-47A6-B9E0-0C9F11670F7A}" presName="LevelTwoTextNode" presStyleLbl="node2" presStyleIdx="0" presStyleCnt="2">
        <dgm:presLayoutVars>
          <dgm:chPref val="3"/>
        </dgm:presLayoutVars>
      </dgm:prSet>
      <dgm:spPr/>
    </dgm:pt>
    <dgm:pt modelId="{1CBAD2B5-1BAC-457D-809F-741ACD44B371}" type="pres">
      <dgm:prSet presAssocID="{88AC33AE-B714-47A6-B9E0-0C9F11670F7A}" presName="level3hierChild" presStyleCnt="0"/>
      <dgm:spPr/>
    </dgm:pt>
    <dgm:pt modelId="{0FB5AAD5-6CA9-4AF1-899F-788D7BB9E437}" type="pres">
      <dgm:prSet presAssocID="{39F81E7A-D988-416F-AEBC-6B1B5D17D730}" presName="conn2-1" presStyleLbl="parChTrans1D2" presStyleIdx="1" presStyleCnt="2"/>
      <dgm:spPr/>
    </dgm:pt>
    <dgm:pt modelId="{F495E866-66E3-46A8-8A79-1F3E0CD2A9F0}" type="pres">
      <dgm:prSet presAssocID="{39F81E7A-D988-416F-AEBC-6B1B5D17D730}" presName="connTx" presStyleLbl="parChTrans1D2" presStyleIdx="1" presStyleCnt="2"/>
      <dgm:spPr/>
    </dgm:pt>
    <dgm:pt modelId="{72F439EA-0AB9-4158-8FC6-0EB0B0C1EF5F}" type="pres">
      <dgm:prSet presAssocID="{A5390999-500D-4091-84DF-BC1FAB45B976}" presName="root2" presStyleCnt="0"/>
      <dgm:spPr/>
    </dgm:pt>
    <dgm:pt modelId="{24807FF0-1EEC-43E2-B26E-3067F4ED2B88}" type="pres">
      <dgm:prSet presAssocID="{A5390999-500D-4091-84DF-BC1FAB45B976}" presName="LevelTwoTextNode" presStyleLbl="node2" presStyleIdx="1" presStyleCnt="2">
        <dgm:presLayoutVars>
          <dgm:chPref val="3"/>
        </dgm:presLayoutVars>
      </dgm:prSet>
      <dgm:spPr/>
    </dgm:pt>
    <dgm:pt modelId="{258BA177-0584-4EDB-AFCD-9411C4A7354F}" type="pres">
      <dgm:prSet presAssocID="{A5390999-500D-4091-84DF-BC1FAB45B976}" presName="level3hierChild" presStyleCnt="0"/>
      <dgm:spPr/>
    </dgm:pt>
  </dgm:ptLst>
  <dgm:cxnLst>
    <dgm:cxn modelId="{CB15E91B-1DFC-4BE4-9BED-8FC02E312A33}" type="presOf" srcId="{39F81E7A-D988-416F-AEBC-6B1B5D17D730}" destId="{0FB5AAD5-6CA9-4AF1-899F-788D7BB9E437}" srcOrd="0" destOrd="0" presId="urn:microsoft.com/office/officeart/2005/8/layout/hierarchy2"/>
    <dgm:cxn modelId="{F233B66E-3EA9-4452-BD6B-C170503BE608}" type="presOf" srcId="{C95C15F4-BA79-4A47-AF6F-93BD71E74D9C}" destId="{DA817CAD-6824-4864-A024-CCE69D68CCB0}" srcOrd="0" destOrd="0" presId="urn:microsoft.com/office/officeart/2005/8/layout/hierarchy2"/>
    <dgm:cxn modelId="{4C238B84-7E65-427B-B401-604DAEF7C598}" type="presOf" srcId="{B3A972FB-F2D0-4E2F-A359-B0AC887345BE}" destId="{23E82ECD-349B-4A6E-B041-B8D7BD267808}" srcOrd="0" destOrd="0" presId="urn:microsoft.com/office/officeart/2005/8/layout/hierarchy2"/>
    <dgm:cxn modelId="{67561194-50D9-4BB1-8885-17289F84D6F3}" type="presOf" srcId="{39F81E7A-D988-416F-AEBC-6B1B5D17D730}" destId="{F495E866-66E3-46A8-8A79-1F3E0CD2A9F0}" srcOrd="1" destOrd="0" presId="urn:microsoft.com/office/officeart/2005/8/layout/hierarchy2"/>
    <dgm:cxn modelId="{C6C8B29F-A845-4ECF-B3AF-B2E091112C14}" type="presOf" srcId="{A5390999-500D-4091-84DF-BC1FAB45B976}" destId="{24807FF0-1EEC-43E2-B26E-3067F4ED2B88}" srcOrd="0" destOrd="0" presId="urn:microsoft.com/office/officeart/2005/8/layout/hierarchy2"/>
    <dgm:cxn modelId="{64EC0FA4-651D-42B5-AF35-2F17EFC28E21}" srcId="{C95C15F4-BA79-4A47-AF6F-93BD71E74D9C}" destId="{88AC33AE-B714-47A6-B9E0-0C9F11670F7A}" srcOrd="0" destOrd="0" parTransId="{9FD9F70D-19B0-47EC-80E8-76B56BDF067F}" sibTransId="{5A87B943-9909-4214-A205-49F81D21A229}"/>
    <dgm:cxn modelId="{837692B2-D325-463F-A071-EB7C1D97A654}" type="presOf" srcId="{9FD9F70D-19B0-47EC-80E8-76B56BDF067F}" destId="{5086A497-6AEE-4ED2-A89E-20B801F7605D}" srcOrd="0" destOrd="0" presId="urn:microsoft.com/office/officeart/2005/8/layout/hierarchy2"/>
    <dgm:cxn modelId="{877B05B6-ADE9-4F5D-A406-FEF5412354E4}" srcId="{C95C15F4-BA79-4A47-AF6F-93BD71E74D9C}" destId="{A5390999-500D-4091-84DF-BC1FAB45B976}" srcOrd="1" destOrd="0" parTransId="{39F81E7A-D988-416F-AEBC-6B1B5D17D730}" sibTransId="{24873AB4-8F92-4D18-8BB6-6B57164AFEDE}"/>
    <dgm:cxn modelId="{5DA630BE-5FAD-47FD-B6F5-75DF38FF99FD}" srcId="{B3A972FB-F2D0-4E2F-A359-B0AC887345BE}" destId="{C95C15F4-BA79-4A47-AF6F-93BD71E74D9C}" srcOrd="0" destOrd="0" parTransId="{4F796C30-4CFE-4517-A855-E8E6B86420D6}" sibTransId="{79348FB2-9256-48E3-9EA5-A8607A90BF31}"/>
    <dgm:cxn modelId="{FD29A0DE-2109-429C-971C-D1CBA3DB34A6}" type="presOf" srcId="{9FD9F70D-19B0-47EC-80E8-76B56BDF067F}" destId="{60CDCC4C-39F7-489A-935D-044A1B4E554A}" srcOrd="1" destOrd="0" presId="urn:microsoft.com/office/officeart/2005/8/layout/hierarchy2"/>
    <dgm:cxn modelId="{F83D6EF3-3D51-4A70-9794-94AB21D9F0CD}" type="presOf" srcId="{88AC33AE-B714-47A6-B9E0-0C9F11670F7A}" destId="{09E7BE2F-74BB-427F-A785-CE7C741E79BF}" srcOrd="0" destOrd="0" presId="urn:microsoft.com/office/officeart/2005/8/layout/hierarchy2"/>
    <dgm:cxn modelId="{037D067E-1116-45E8-8D73-182306FE31EB}" type="presParOf" srcId="{23E82ECD-349B-4A6E-B041-B8D7BD267808}" destId="{18E5EF19-51D0-48B2-8A3F-C7E5F8C11242}" srcOrd="0" destOrd="0" presId="urn:microsoft.com/office/officeart/2005/8/layout/hierarchy2"/>
    <dgm:cxn modelId="{58F02A33-8859-4E5A-8FB3-28C9F3F6D6CF}" type="presParOf" srcId="{18E5EF19-51D0-48B2-8A3F-C7E5F8C11242}" destId="{DA817CAD-6824-4864-A024-CCE69D68CCB0}" srcOrd="0" destOrd="0" presId="urn:microsoft.com/office/officeart/2005/8/layout/hierarchy2"/>
    <dgm:cxn modelId="{29FAA664-6AFD-4650-A1A6-63404C140EBC}" type="presParOf" srcId="{18E5EF19-51D0-48B2-8A3F-C7E5F8C11242}" destId="{FB24865E-534A-4605-BEB2-7D713E92FE33}" srcOrd="1" destOrd="0" presId="urn:microsoft.com/office/officeart/2005/8/layout/hierarchy2"/>
    <dgm:cxn modelId="{F70EF1D3-EA53-4C00-9ABF-D8BCED61104B}" type="presParOf" srcId="{FB24865E-534A-4605-BEB2-7D713E92FE33}" destId="{5086A497-6AEE-4ED2-A89E-20B801F7605D}" srcOrd="0" destOrd="0" presId="urn:microsoft.com/office/officeart/2005/8/layout/hierarchy2"/>
    <dgm:cxn modelId="{3839E3F5-E520-48C6-86D9-F70FAD4D3612}" type="presParOf" srcId="{5086A497-6AEE-4ED2-A89E-20B801F7605D}" destId="{60CDCC4C-39F7-489A-935D-044A1B4E554A}" srcOrd="0" destOrd="0" presId="urn:microsoft.com/office/officeart/2005/8/layout/hierarchy2"/>
    <dgm:cxn modelId="{E9FB02FD-42BA-4EDF-A59F-C8781F00A7AB}" type="presParOf" srcId="{FB24865E-534A-4605-BEB2-7D713E92FE33}" destId="{FBD51738-F59F-4660-B05A-E581951605C1}" srcOrd="1" destOrd="0" presId="urn:microsoft.com/office/officeart/2005/8/layout/hierarchy2"/>
    <dgm:cxn modelId="{11D0FB6A-637D-4E6E-AB98-FDFF8C14D396}" type="presParOf" srcId="{FBD51738-F59F-4660-B05A-E581951605C1}" destId="{09E7BE2F-74BB-427F-A785-CE7C741E79BF}" srcOrd="0" destOrd="0" presId="urn:microsoft.com/office/officeart/2005/8/layout/hierarchy2"/>
    <dgm:cxn modelId="{1EC04E85-9213-4E18-AF25-431BA2257BB6}" type="presParOf" srcId="{FBD51738-F59F-4660-B05A-E581951605C1}" destId="{1CBAD2B5-1BAC-457D-809F-741ACD44B371}" srcOrd="1" destOrd="0" presId="urn:microsoft.com/office/officeart/2005/8/layout/hierarchy2"/>
    <dgm:cxn modelId="{63D507A9-3605-4C06-A863-DBB583A9391F}" type="presParOf" srcId="{FB24865E-534A-4605-BEB2-7D713E92FE33}" destId="{0FB5AAD5-6CA9-4AF1-899F-788D7BB9E437}" srcOrd="2" destOrd="0" presId="urn:microsoft.com/office/officeart/2005/8/layout/hierarchy2"/>
    <dgm:cxn modelId="{3776D38F-C169-4F08-BD69-AC01D922FBCB}" type="presParOf" srcId="{0FB5AAD5-6CA9-4AF1-899F-788D7BB9E437}" destId="{F495E866-66E3-46A8-8A79-1F3E0CD2A9F0}" srcOrd="0" destOrd="0" presId="urn:microsoft.com/office/officeart/2005/8/layout/hierarchy2"/>
    <dgm:cxn modelId="{AF07E0AC-B7B8-418D-8EB1-6CF601BE862B}" type="presParOf" srcId="{FB24865E-534A-4605-BEB2-7D713E92FE33}" destId="{72F439EA-0AB9-4158-8FC6-0EB0B0C1EF5F}" srcOrd="3" destOrd="0" presId="urn:microsoft.com/office/officeart/2005/8/layout/hierarchy2"/>
    <dgm:cxn modelId="{2662E92E-1BEC-44DD-B9CB-51FCAB5047F3}" type="presParOf" srcId="{72F439EA-0AB9-4158-8FC6-0EB0B0C1EF5F}" destId="{24807FF0-1EEC-43E2-B26E-3067F4ED2B88}" srcOrd="0" destOrd="0" presId="urn:microsoft.com/office/officeart/2005/8/layout/hierarchy2"/>
    <dgm:cxn modelId="{43CC543C-B593-45D7-83A0-2FB6946FF945}" type="presParOf" srcId="{72F439EA-0AB9-4158-8FC6-0EB0B0C1EF5F}" destId="{258BA177-0584-4EDB-AFCD-9411C4A7354F}"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6F6386-D990-46F9-A5DA-0A733E5B1B8D}">
      <dsp:nvSpPr>
        <dsp:cNvPr id="0" name=""/>
        <dsp:cNvSpPr/>
      </dsp:nvSpPr>
      <dsp:spPr>
        <a:xfrm>
          <a:off x="1609" y="1853818"/>
          <a:ext cx="4176105" cy="2585098"/>
        </a:xfrm>
        <a:prstGeom prst="roundRect">
          <a:avLst>
            <a:gd name="adj" fmla="val 10000"/>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marL="0" lvl="0" indent="0" algn="ctr" defTabSz="1733550">
            <a:lnSpc>
              <a:spcPct val="90000"/>
            </a:lnSpc>
            <a:spcBef>
              <a:spcPct val="0"/>
            </a:spcBef>
            <a:spcAft>
              <a:spcPct val="35000"/>
            </a:spcAft>
            <a:buNone/>
          </a:pPr>
          <a:r>
            <a:rPr lang="en-US" sz="3900" kern="1200" dirty="0"/>
            <a:t>Served to only</a:t>
          </a:r>
          <a:br>
            <a:rPr lang="en-US" sz="3900" kern="1200" dirty="0"/>
          </a:br>
          <a:r>
            <a:rPr lang="en-US" sz="4800" b="1" kern="1200" dirty="0">
              <a:solidFill>
                <a:srgbClr val="002060"/>
              </a:solidFill>
            </a:rPr>
            <a:t>1 group</a:t>
          </a:r>
          <a:endParaRPr lang="en-US" sz="3900" b="1" kern="1200" dirty="0">
            <a:solidFill>
              <a:srgbClr val="002060"/>
            </a:solidFill>
          </a:endParaRPr>
        </a:p>
      </dsp:txBody>
      <dsp:txXfrm>
        <a:off x="77324" y="1929533"/>
        <a:ext cx="4024675" cy="2433668"/>
      </dsp:txXfrm>
    </dsp:sp>
    <dsp:sp modelId="{7CD77565-15DB-4A98-BB9F-31567DAC02E8}">
      <dsp:nvSpPr>
        <dsp:cNvPr id="0" name=""/>
        <dsp:cNvSpPr/>
      </dsp:nvSpPr>
      <dsp:spPr>
        <a:xfrm rot="19457599">
          <a:off x="3957204" y="2427690"/>
          <a:ext cx="2346048" cy="68115"/>
        </a:xfrm>
        <a:custGeom>
          <a:avLst/>
          <a:gdLst/>
          <a:ahLst/>
          <a:cxnLst/>
          <a:rect l="0" t="0" r="0" b="0"/>
          <a:pathLst>
            <a:path>
              <a:moveTo>
                <a:pt x="0" y="34057"/>
              </a:moveTo>
              <a:lnTo>
                <a:pt x="2346048" y="34057"/>
              </a:lnTo>
            </a:path>
          </a:pathLst>
        </a:custGeom>
        <a:noFill/>
        <a:ln w="12700" cap="flat" cmpd="sng" algn="ctr">
          <a:solidFill>
            <a:schemeClr val="bg1"/>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a:off x="5071577" y="2403097"/>
        <a:ext cx="117302" cy="117302"/>
      </dsp:txXfrm>
    </dsp:sp>
    <dsp:sp modelId="{61987CB2-95CA-4E29-B33E-BD8AEF16FE48}">
      <dsp:nvSpPr>
        <dsp:cNvPr id="0" name=""/>
        <dsp:cNvSpPr/>
      </dsp:nvSpPr>
      <dsp:spPr>
        <a:xfrm>
          <a:off x="6082742" y="586487"/>
          <a:ext cx="4762567" cy="2381283"/>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32385" rIns="32385" bIns="32385" numCol="1" spcCol="1270" anchor="ctr" anchorCtr="0">
          <a:noAutofit/>
        </a:bodyPr>
        <a:lstStyle/>
        <a:p>
          <a:pPr marL="0" lvl="0" indent="0" algn="ctr" defTabSz="2266950">
            <a:lnSpc>
              <a:spcPct val="90000"/>
            </a:lnSpc>
            <a:spcBef>
              <a:spcPct val="0"/>
            </a:spcBef>
            <a:spcAft>
              <a:spcPct val="35000"/>
            </a:spcAft>
            <a:buNone/>
          </a:pPr>
          <a:r>
            <a:rPr lang="en-US" sz="5100" kern="1200"/>
            <a:t>Morning Group AM Snack</a:t>
          </a:r>
        </a:p>
      </dsp:txBody>
      <dsp:txXfrm>
        <a:off x="6152487" y="656232"/>
        <a:ext cx="4623077" cy="2241793"/>
      </dsp:txXfrm>
    </dsp:sp>
    <dsp:sp modelId="{D6466081-F7FE-4D74-AE81-670303FE6520}">
      <dsp:nvSpPr>
        <dsp:cNvPr id="0" name=""/>
        <dsp:cNvSpPr/>
      </dsp:nvSpPr>
      <dsp:spPr>
        <a:xfrm rot="2142401">
          <a:off x="3957204" y="3796929"/>
          <a:ext cx="2346048" cy="68115"/>
        </a:xfrm>
        <a:custGeom>
          <a:avLst/>
          <a:gdLst/>
          <a:ahLst/>
          <a:cxnLst/>
          <a:rect l="0" t="0" r="0" b="0"/>
          <a:pathLst>
            <a:path>
              <a:moveTo>
                <a:pt x="0" y="34057"/>
              </a:moveTo>
              <a:lnTo>
                <a:pt x="2346048" y="34057"/>
              </a:lnTo>
            </a:path>
          </a:pathLst>
        </a:custGeom>
        <a:noFill/>
        <a:ln w="12700" cap="flat" cmpd="sng" algn="ctr">
          <a:solidFill>
            <a:srgbClr val="002060"/>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a:off x="5071577" y="3772335"/>
        <a:ext cx="117302" cy="117302"/>
      </dsp:txXfrm>
    </dsp:sp>
    <dsp:sp modelId="{ECF38B32-8735-4B61-ABA0-23087CB82BDA}">
      <dsp:nvSpPr>
        <dsp:cNvPr id="0" name=""/>
        <dsp:cNvSpPr/>
      </dsp:nvSpPr>
      <dsp:spPr>
        <a:xfrm>
          <a:off x="6082742" y="3324963"/>
          <a:ext cx="4762567" cy="2381283"/>
        </a:xfrm>
        <a:prstGeom prst="roundRect">
          <a:avLst>
            <a:gd name="adj" fmla="val 10000"/>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32385" rIns="32385" bIns="32385" numCol="1" spcCol="1270" anchor="ctr" anchorCtr="0">
          <a:noAutofit/>
        </a:bodyPr>
        <a:lstStyle/>
        <a:p>
          <a:pPr marL="0" lvl="0" indent="0" algn="ctr" defTabSz="2266950">
            <a:lnSpc>
              <a:spcPct val="90000"/>
            </a:lnSpc>
            <a:spcBef>
              <a:spcPct val="0"/>
            </a:spcBef>
            <a:spcAft>
              <a:spcPts val="0"/>
            </a:spcAft>
            <a:buNone/>
          </a:pPr>
          <a:r>
            <a:rPr lang="en-US" sz="5100" kern="1200"/>
            <a:t>Afternoon Group </a:t>
          </a:r>
        </a:p>
        <a:p>
          <a:pPr marL="0" lvl="0" indent="0" algn="ctr" defTabSz="2266950">
            <a:lnSpc>
              <a:spcPct val="90000"/>
            </a:lnSpc>
            <a:spcBef>
              <a:spcPct val="0"/>
            </a:spcBef>
            <a:spcAft>
              <a:spcPts val="0"/>
            </a:spcAft>
            <a:buNone/>
          </a:pPr>
          <a:r>
            <a:rPr lang="en-US" sz="5100" kern="1200"/>
            <a:t>PM Snack</a:t>
          </a:r>
        </a:p>
      </dsp:txBody>
      <dsp:txXfrm>
        <a:off x="6152487" y="3394708"/>
        <a:ext cx="4623077" cy="224179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6F6386-D990-46F9-A5DA-0A733E5B1B8D}">
      <dsp:nvSpPr>
        <dsp:cNvPr id="0" name=""/>
        <dsp:cNvSpPr/>
      </dsp:nvSpPr>
      <dsp:spPr>
        <a:xfrm>
          <a:off x="159137" y="1675117"/>
          <a:ext cx="6121878" cy="2767932"/>
        </a:xfrm>
        <a:prstGeom prst="roundRect">
          <a:avLst>
            <a:gd name="adj" fmla="val 10000"/>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marL="0" lvl="0" indent="0" algn="ctr" defTabSz="1733550">
            <a:lnSpc>
              <a:spcPct val="90000"/>
            </a:lnSpc>
            <a:spcBef>
              <a:spcPct val="0"/>
            </a:spcBef>
            <a:spcAft>
              <a:spcPct val="35000"/>
            </a:spcAft>
            <a:buNone/>
          </a:pPr>
          <a:r>
            <a:rPr lang="en-US" sz="3900" kern="1200" dirty="0"/>
            <a:t>Serve to all participants at a </a:t>
          </a:r>
          <a:r>
            <a:rPr lang="en-US" sz="4000" b="1" kern="1200" dirty="0">
              <a:solidFill>
                <a:srgbClr val="002060"/>
              </a:solidFill>
            </a:rPr>
            <a:t>single meal or snack</a:t>
          </a:r>
        </a:p>
      </dsp:txBody>
      <dsp:txXfrm>
        <a:off x="240207" y="1756187"/>
        <a:ext cx="5959738" cy="2605792"/>
      </dsp:txXfrm>
    </dsp:sp>
    <dsp:sp modelId="{7CD77565-15DB-4A98-BB9F-31567DAC02E8}">
      <dsp:nvSpPr>
        <dsp:cNvPr id="0" name=""/>
        <dsp:cNvSpPr/>
      </dsp:nvSpPr>
      <dsp:spPr>
        <a:xfrm rot="18289469">
          <a:off x="5725078" y="1967901"/>
          <a:ext cx="2592170" cy="54438"/>
        </a:xfrm>
        <a:custGeom>
          <a:avLst/>
          <a:gdLst/>
          <a:ahLst/>
          <a:cxnLst/>
          <a:rect l="0" t="0" r="0" b="0"/>
          <a:pathLst>
            <a:path>
              <a:moveTo>
                <a:pt x="0" y="27219"/>
              </a:moveTo>
              <a:lnTo>
                <a:pt x="2592170" y="27219"/>
              </a:lnTo>
            </a:path>
          </a:pathLst>
        </a:custGeom>
        <a:noFill/>
        <a:ln w="12700" cap="flat" cmpd="sng" algn="ctr">
          <a:solidFill>
            <a:srgbClr val="002060"/>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6956359" y="1930316"/>
        <a:ext cx="129608" cy="129608"/>
      </dsp:txXfrm>
    </dsp:sp>
    <dsp:sp modelId="{61987CB2-95CA-4E29-B33E-BD8AEF16FE48}">
      <dsp:nvSpPr>
        <dsp:cNvPr id="0" name=""/>
        <dsp:cNvSpPr/>
      </dsp:nvSpPr>
      <dsp:spPr>
        <a:xfrm>
          <a:off x="7761312" y="5971"/>
          <a:ext cx="3700741" cy="1850370"/>
        </a:xfrm>
        <a:prstGeom prst="roundRect">
          <a:avLst>
            <a:gd name="adj" fmla="val 10000"/>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a:lnSpc>
              <a:spcPct val="90000"/>
            </a:lnSpc>
            <a:spcBef>
              <a:spcPct val="0"/>
            </a:spcBef>
            <a:spcAft>
              <a:spcPct val="35000"/>
            </a:spcAft>
            <a:buNone/>
          </a:pPr>
          <a:r>
            <a:rPr lang="en-US" sz="6500" kern="1200"/>
            <a:t>Shift: 1:30</a:t>
          </a:r>
        </a:p>
      </dsp:txBody>
      <dsp:txXfrm>
        <a:off x="7815507" y="60166"/>
        <a:ext cx="3592351" cy="1741980"/>
      </dsp:txXfrm>
    </dsp:sp>
    <dsp:sp modelId="{D6466081-F7FE-4D74-AE81-670303FE6520}">
      <dsp:nvSpPr>
        <dsp:cNvPr id="0" name=""/>
        <dsp:cNvSpPr/>
      </dsp:nvSpPr>
      <dsp:spPr>
        <a:xfrm>
          <a:off x="6281015" y="3031864"/>
          <a:ext cx="1480296" cy="54438"/>
        </a:xfrm>
        <a:custGeom>
          <a:avLst/>
          <a:gdLst/>
          <a:ahLst/>
          <a:cxnLst/>
          <a:rect l="0" t="0" r="0" b="0"/>
          <a:pathLst>
            <a:path>
              <a:moveTo>
                <a:pt x="0" y="27219"/>
              </a:moveTo>
              <a:lnTo>
                <a:pt x="1480296" y="27219"/>
              </a:lnTo>
            </a:path>
          </a:pathLst>
        </a:custGeom>
        <a:noFill/>
        <a:ln w="12700" cap="flat" cmpd="sng" algn="ctr">
          <a:solidFill>
            <a:srgbClr val="002060"/>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984156" y="3022076"/>
        <a:ext cx="74014" cy="74014"/>
      </dsp:txXfrm>
    </dsp:sp>
    <dsp:sp modelId="{ECF38B32-8735-4B61-ABA0-23087CB82BDA}">
      <dsp:nvSpPr>
        <dsp:cNvPr id="0" name=""/>
        <dsp:cNvSpPr/>
      </dsp:nvSpPr>
      <dsp:spPr>
        <a:xfrm>
          <a:off x="7761312" y="2133898"/>
          <a:ext cx="3700741" cy="1850370"/>
        </a:xfrm>
        <a:prstGeom prst="roundRect">
          <a:avLst>
            <a:gd name="adj" fmla="val 10000"/>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a:lnSpc>
              <a:spcPct val="90000"/>
            </a:lnSpc>
            <a:spcBef>
              <a:spcPct val="0"/>
            </a:spcBef>
            <a:spcAft>
              <a:spcPct val="35000"/>
            </a:spcAft>
            <a:buNone/>
          </a:pPr>
          <a:r>
            <a:rPr lang="en-US" sz="6500" kern="1200"/>
            <a:t>Shift: 2:00 </a:t>
          </a:r>
        </a:p>
      </dsp:txBody>
      <dsp:txXfrm>
        <a:off x="7815507" y="2188093"/>
        <a:ext cx="3592351" cy="1741980"/>
      </dsp:txXfrm>
    </dsp:sp>
    <dsp:sp modelId="{56D21A92-D2F5-4266-803D-249227395FA3}">
      <dsp:nvSpPr>
        <dsp:cNvPr id="0" name=""/>
        <dsp:cNvSpPr/>
      </dsp:nvSpPr>
      <dsp:spPr>
        <a:xfrm rot="3310531">
          <a:off x="5725078" y="4095827"/>
          <a:ext cx="2592170" cy="54438"/>
        </a:xfrm>
        <a:custGeom>
          <a:avLst/>
          <a:gdLst/>
          <a:ahLst/>
          <a:cxnLst/>
          <a:rect l="0" t="0" r="0" b="0"/>
          <a:pathLst>
            <a:path>
              <a:moveTo>
                <a:pt x="0" y="27219"/>
              </a:moveTo>
              <a:lnTo>
                <a:pt x="2592170" y="27219"/>
              </a:lnTo>
            </a:path>
          </a:pathLst>
        </a:custGeom>
        <a:noFill/>
        <a:ln w="12700" cap="flat" cmpd="sng" algn="ctr">
          <a:solidFill>
            <a:srgbClr val="002060"/>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6956359" y="4058243"/>
        <a:ext cx="129608" cy="129608"/>
      </dsp:txXfrm>
    </dsp:sp>
    <dsp:sp modelId="{F9C83F66-2CDC-40CC-87C6-B5DACB866FC5}">
      <dsp:nvSpPr>
        <dsp:cNvPr id="0" name=""/>
        <dsp:cNvSpPr/>
      </dsp:nvSpPr>
      <dsp:spPr>
        <a:xfrm>
          <a:off x="7761312" y="4261825"/>
          <a:ext cx="3700741" cy="1850370"/>
        </a:xfrm>
        <a:prstGeom prst="roundRect">
          <a:avLst>
            <a:gd name="adj" fmla="val 10000"/>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a:lnSpc>
              <a:spcPct val="90000"/>
            </a:lnSpc>
            <a:spcBef>
              <a:spcPct val="0"/>
            </a:spcBef>
            <a:spcAft>
              <a:spcPct val="35000"/>
            </a:spcAft>
            <a:buNone/>
          </a:pPr>
          <a:r>
            <a:rPr lang="en-US" sz="6500" kern="1200"/>
            <a:t>Shift: 2:30 </a:t>
          </a:r>
        </a:p>
      </dsp:txBody>
      <dsp:txXfrm>
        <a:off x="7815507" y="4316020"/>
        <a:ext cx="3592351" cy="17419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817CAD-6824-4864-A024-CCE69D68CCB0}">
      <dsp:nvSpPr>
        <dsp:cNvPr id="0" name=""/>
        <dsp:cNvSpPr/>
      </dsp:nvSpPr>
      <dsp:spPr>
        <a:xfrm>
          <a:off x="0" y="2101886"/>
          <a:ext cx="4775398" cy="167769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1955800">
            <a:lnSpc>
              <a:spcPct val="90000"/>
            </a:lnSpc>
            <a:spcBef>
              <a:spcPct val="0"/>
            </a:spcBef>
            <a:spcAft>
              <a:spcPct val="35000"/>
            </a:spcAft>
            <a:buNone/>
          </a:pPr>
          <a:r>
            <a:rPr lang="en-US" sz="4400" kern="1200" dirty="0">
              <a:latin typeface="Calibri" panose="020F0502020204030204"/>
              <a:ea typeface="+mn-ea"/>
              <a:cs typeface="+mn-cs"/>
            </a:rPr>
            <a:t>WHOLE GRAIN-RICH</a:t>
          </a:r>
        </a:p>
      </dsp:txBody>
      <dsp:txXfrm>
        <a:off x="49138" y="2151024"/>
        <a:ext cx="4677122" cy="1579421"/>
      </dsp:txXfrm>
    </dsp:sp>
    <dsp:sp modelId="{5086A497-6AEE-4ED2-A89E-20B801F7605D}">
      <dsp:nvSpPr>
        <dsp:cNvPr id="0" name=""/>
        <dsp:cNvSpPr/>
      </dsp:nvSpPr>
      <dsp:spPr>
        <a:xfrm rot="18565813">
          <a:off x="4291780" y="1889688"/>
          <a:ext cx="2650964" cy="54492"/>
        </a:xfrm>
        <a:custGeom>
          <a:avLst/>
          <a:gdLst/>
          <a:ahLst/>
          <a:cxnLst/>
          <a:rect l="0" t="0" r="0" b="0"/>
          <a:pathLst>
            <a:path>
              <a:moveTo>
                <a:pt x="0" y="27246"/>
              </a:moveTo>
              <a:lnTo>
                <a:pt x="2650964" y="27246"/>
              </a:lnTo>
            </a:path>
          </a:pathLst>
        </a:custGeom>
        <a:noFill/>
        <a:ln w="12700" cap="flat" cmpd="sng" algn="ctr">
          <a:solidFill>
            <a:schemeClr val="accent3">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5550988" y="1850660"/>
        <a:ext cx="132548" cy="132548"/>
      </dsp:txXfrm>
    </dsp:sp>
    <dsp:sp modelId="{09E7BE2F-74BB-427F-A785-CE7C741E79BF}">
      <dsp:nvSpPr>
        <dsp:cNvPr id="0" name=""/>
        <dsp:cNvSpPr/>
      </dsp:nvSpPr>
      <dsp:spPr>
        <a:xfrm>
          <a:off x="6459127" y="2871"/>
          <a:ext cx="4206236" cy="1780523"/>
        </a:xfrm>
        <a:prstGeom prst="roundRect">
          <a:avLst>
            <a:gd name="adj" fmla="val 10000"/>
          </a:avLst>
        </a:prstGeom>
        <a:solidFill>
          <a:srgbClr val="002060"/>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US" sz="3200" kern="1200">
              <a:latin typeface="Calibri" panose="020F0502020204030204"/>
              <a:ea typeface="+mn-ea"/>
              <a:cs typeface="+mn-cs"/>
            </a:rPr>
            <a:t>First Ingredient is a whole grain </a:t>
          </a:r>
        </a:p>
      </dsp:txBody>
      <dsp:txXfrm>
        <a:off x="6511277" y="55021"/>
        <a:ext cx="4101936" cy="1676223"/>
      </dsp:txXfrm>
    </dsp:sp>
    <dsp:sp modelId="{0FB5AAD5-6CA9-4AF1-899F-788D7BB9E437}">
      <dsp:nvSpPr>
        <dsp:cNvPr id="0" name=""/>
        <dsp:cNvSpPr/>
      </dsp:nvSpPr>
      <dsp:spPr>
        <a:xfrm>
          <a:off x="4775398" y="2913488"/>
          <a:ext cx="1683728" cy="54492"/>
        </a:xfrm>
        <a:custGeom>
          <a:avLst/>
          <a:gdLst/>
          <a:ahLst/>
          <a:cxnLst/>
          <a:rect l="0" t="0" r="0" b="0"/>
          <a:pathLst>
            <a:path>
              <a:moveTo>
                <a:pt x="0" y="27246"/>
              </a:moveTo>
              <a:lnTo>
                <a:pt x="1683728" y="27246"/>
              </a:lnTo>
            </a:path>
          </a:pathLst>
        </a:custGeom>
        <a:noFill/>
        <a:ln w="12700" cap="flat" cmpd="sng" algn="ctr">
          <a:solidFill>
            <a:schemeClr val="accent3">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5575169" y="2898641"/>
        <a:ext cx="84186" cy="84186"/>
      </dsp:txXfrm>
    </dsp:sp>
    <dsp:sp modelId="{24807FF0-1EEC-43E2-B26E-3067F4ED2B88}">
      <dsp:nvSpPr>
        <dsp:cNvPr id="0" name=""/>
        <dsp:cNvSpPr/>
      </dsp:nvSpPr>
      <dsp:spPr>
        <a:xfrm>
          <a:off x="6459127" y="2050473"/>
          <a:ext cx="4206236" cy="1780523"/>
        </a:xfrm>
        <a:prstGeom prst="roundRect">
          <a:avLst>
            <a:gd name="adj" fmla="val 10000"/>
          </a:avLst>
        </a:prstGeom>
        <a:solidFill>
          <a:srgbClr val="002060"/>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a:latin typeface="Calibri" panose="020F0502020204030204"/>
              <a:ea typeface="+mn-ea"/>
              <a:cs typeface="+mn-cs"/>
            </a:rPr>
            <a:t>Second GRAIN Ingredient is a whole grain, enriched grain, bran, or germ </a:t>
          </a:r>
        </a:p>
      </dsp:txBody>
      <dsp:txXfrm>
        <a:off x="6511277" y="2102623"/>
        <a:ext cx="4101936" cy="1676223"/>
      </dsp:txXfrm>
    </dsp:sp>
    <dsp:sp modelId="{C02B575C-2220-4387-9EA1-F0D86EC53165}">
      <dsp:nvSpPr>
        <dsp:cNvPr id="0" name=""/>
        <dsp:cNvSpPr/>
      </dsp:nvSpPr>
      <dsp:spPr>
        <a:xfrm rot="3034187">
          <a:off x="4291780" y="3937289"/>
          <a:ext cx="2650964" cy="54492"/>
        </a:xfrm>
        <a:custGeom>
          <a:avLst/>
          <a:gdLst/>
          <a:ahLst/>
          <a:cxnLst/>
          <a:rect l="0" t="0" r="0" b="0"/>
          <a:pathLst>
            <a:path>
              <a:moveTo>
                <a:pt x="0" y="27246"/>
              </a:moveTo>
              <a:lnTo>
                <a:pt x="2650964" y="27246"/>
              </a:lnTo>
            </a:path>
          </a:pathLst>
        </a:custGeom>
        <a:noFill/>
        <a:ln w="12700" cap="flat" cmpd="sng" algn="ctr">
          <a:solidFill>
            <a:schemeClr val="accent3">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5550988" y="3898261"/>
        <a:ext cx="132548" cy="132548"/>
      </dsp:txXfrm>
    </dsp:sp>
    <dsp:sp modelId="{13618518-0B7B-4B6F-B286-6A0C22CD219C}">
      <dsp:nvSpPr>
        <dsp:cNvPr id="0" name=""/>
        <dsp:cNvSpPr/>
      </dsp:nvSpPr>
      <dsp:spPr>
        <a:xfrm>
          <a:off x="6459127" y="4098075"/>
          <a:ext cx="4206236" cy="1780523"/>
        </a:xfrm>
        <a:prstGeom prst="roundRect">
          <a:avLst>
            <a:gd name="adj" fmla="val 10000"/>
          </a:avLst>
        </a:prstGeom>
        <a:solidFill>
          <a:srgbClr val="002060"/>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a:latin typeface="Calibri" panose="020F0502020204030204"/>
              <a:ea typeface="+mn-ea"/>
              <a:cs typeface="+mn-cs"/>
            </a:rPr>
            <a:t>Third GRAIN Ingredient is a whole grain, enriched grain, bran, or germ </a:t>
          </a:r>
        </a:p>
      </dsp:txBody>
      <dsp:txXfrm>
        <a:off x="6511277" y="4150225"/>
        <a:ext cx="4101936" cy="167622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817CAD-6824-4864-A024-CCE69D68CCB0}">
      <dsp:nvSpPr>
        <dsp:cNvPr id="0" name=""/>
        <dsp:cNvSpPr/>
      </dsp:nvSpPr>
      <dsp:spPr>
        <a:xfrm>
          <a:off x="0" y="1650535"/>
          <a:ext cx="5602510" cy="2209492"/>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1955800">
            <a:lnSpc>
              <a:spcPct val="90000"/>
            </a:lnSpc>
            <a:spcBef>
              <a:spcPct val="0"/>
            </a:spcBef>
            <a:spcAft>
              <a:spcPct val="35000"/>
            </a:spcAft>
            <a:buNone/>
          </a:pPr>
          <a:r>
            <a:rPr lang="en-US" sz="4400" kern="1200">
              <a:latin typeface="Calibri" panose="020F0502020204030204"/>
              <a:ea typeface="+mn-ea"/>
              <a:cs typeface="+mn-cs"/>
            </a:rPr>
            <a:t>WHOLE GRAIN-RICH</a:t>
          </a:r>
        </a:p>
      </dsp:txBody>
      <dsp:txXfrm>
        <a:off x="64714" y="1715249"/>
        <a:ext cx="5473082" cy="2080064"/>
      </dsp:txXfrm>
    </dsp:sp>
    <dsp:sp modelId="{5086A497-6AEE-4ED2-A89E-20B801F7605D}">
      <dsp:nvSpPr>
        <dsp:cNvPr id="0" name=""/>
        <dsp:cNvSpPr/>
      </dsp:nvSpPr>
      <dsp:spPr>
        <a:xfrm rot="18049428">
          <a:off x="5057953" y="1773001"/>
          <a:ext cx="2233616" cy="46448"/>
        </a:xfrm>
        <a:custGeom>
          <a:avLst/>
          <a:gdLst/>
          <a:ahLst/>
          <a:cxnLst/>
          <a:rect l="0" t="0" r="0" b="0"/>
          <a:pathLst>
            <a:path>
              <a:moveTo>
                <a:pt x="0" y="23224"/>
              </a:moveTo>
              <a:lnTo>
                <a:pt x="2233616" y="23224"/>
              </a:lnTo>
            </a:path>
          </a:pathLst>
        </a:custGeom>
        <a:noFill/>
        <a:ln w="12700" cap="flat" cmpd="sng" algn="ctr">
          <a:solidFill>
            <a:schemeClr val="accent3">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a:off x="6118921" y="1740385"/>
        <a:ext cx="111680" cy="111680"/>
      </dsp:txXfrm>
    </dsp:sp>
    <dsp:sp modelId="{09E7BE2F-74BB-427F-A785-CE7C741E79BF}">
      <dsp:nvSpPr>
        <dsp:cNvPr id="0" name=""/>
        <dsp:cNvSpPr/>
      </dsp:nvSpPr>
      <dsp:spPr>
        <a:xfrm>
          <a:off x="6747014" y="126173"/>
          <a:ext cx="4601313" cy="1421992"/>
        </a:xfrm>
        <a:prstGeom prst="roundRect">
          <a:avLst>
            <a:gd name="adj" fmla="val 10000"/>
          </a:avLst>
        </a:prstGeom>
        <a:solidFill>
          <a:srgbClr val="002060"/>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US" sz="3200" kern="1200">
              <a:latin typeface="Calibri" panose="020F0502020204030204"/>
              <a:ea typeface="+mn-ea"/>
              <a:cs typeface="+mn-cs"/>
            </a:rPr>
            <a:t>First GRAIN Ingredient is a whole grain </a:t>
          </a:r>
        </a:p>
      </dsp:txBody>
      <dsp:txXfrm>
        <a:off x="6788663" y="167822"/>
        <a:ext cx="4518015" cy="1338694"/>
      </dsp:txXfrm>
    </dsp:sp>
    <dsp:sp modelId="{0FB5AAD5-6CA9-4AF1-899F-788D7BB9E437}">
      <dsp:nvSpPr>
        <dsp:cNvPr id="0" name=""/>
        <dsp:cNvSpPr/>
      </dsp:nvSpPr>
      <dsp:spPr>
        <a:xfrm rot="21236026">
          <a:off x="5599287" y="2671242"/>
          <a:ext cx="1150949" cy="46448"/>
        </a:xfrm>
        <a:custGeom>
          <a:avLst/>
          <a:gdLst/>
          <a:ahLst/>
          <a:cxnLst/>
          <a:rect l="0" t="0" r="0" b="0"/>
          <a:pathLst>
            <a:path>
              <a:moveTo>
                <a:pt x="0" y="23224"/>
              </a:moveTo>
              <a:lnTo>
                <a:pt x="1150949" y="23224"/>
              </a:lnTo>
            </a:path>
          </a:pathLst>
        </a:custGeom>
        <a:noFill/>
        <a:ln w="12700" cap="flat" cmpd="sng" algn="ctr">
          <a:solidFill>
            <a:schemeClr val="accent3">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145988" y="2665693"/>
        <a:ext cx="57547" cy="57547"/>
      </dsp:txXfrm>
    </dsp:sp>
    <dsp:sp modelId="{24807FF0-1EEC-43E2-B26E-3067F4ED2B88}">
      <dsp:nvSpPr>
        <dsp:cNvPr id="0" name=""/>
        <dsp:cNvSpPr/>
      </dsp:nvSpPr>
      <dsp:spPr>
        <a:xfrm>
          <a:off x="6747014" y="1761465"/>
          <a:ext cx="4601313" cy="1744372"/>
        </a:xfrm>
        <a:prstGeom prst="roundRect">
          <a:avLst>
            <a:gd name="adj" fmla="val 10000"/>
          </a:avLst>
        </a:prstGeom>
        <a:solidFill>
          <a:srgbClr val="002060"/>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Calibri" panose="020F0502020204030204"/>
              <a:ea typeface="+mn-ea"/>
              <a:cs typeface="+mn-cs"/>
            </a:rPr>
            <a:t>Second GRAIN Ingredient is a whole grain, enriched grain, bran, or germ </a:t>
          </a:r>
        </a:p>
      </dsp:txBody>
      <dsp:txXfrm>
        <a:off x="6798105" y="1812556"/>
        <a:ext cx="4499131" cy="1642190"/>
      </dsp:txXfrm>
    </dsp:sp>
    <dsp:sp modelId="{C02B575C-2220-4387-9EA1-F0D86EC53165}">
      <dsp:nvSpPr>
        <dsp:cNvPr id="0" name=""/>
        <dsp:cNvSpPr/>
      </dsp:nvSpPr>
      <dsp:spPr>
        <a:xfrm rot="3554149">
          <a:off x="5056002" y="3693385"/>
          <a:ext cx="2237519" cy="46448"/>
        </a:xfrm>
        <a:custGeom>
          <a:avLst/>
          <a:gdLst/>
          <a:ahLst/>
          <a:cxnLst/>
          <a:rect l="0" t="0" r="0" b="0"/>
          <a:pathLst>
            <a:path>
              <a:moveTo>
                <a:pt x="0" y="23224"/>
              </a:moveTo>
              <a:lnTo>
                <a:pt x="2237519" y="23224"/>
              </a:lnTo>
            </a:path>
          </a:pathLst>
        </a:custGeom>
        <a:noFill/>
        <a:ln w="12700" cap="flat" cmpd="sng" algn="ctr">
          <a:solidFill>
            <a:schemeClr val="accent3">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a:off x="6118824" y="3660671"/>
        <a:ext cx="111875" cy="111875"/>
      </dsp:txXfrm>
    </dsp:sp>
    <dsp:sp modelId="{13618518-0B7B-4B6F-B286-6A0C22CD219C}">
      <dsp:nvSpPr>
        <dsp:cNvPr id="0" name=""/>
        <dsp:cNvSpPr/>
      </dsp:nvSpPr>
      <dsp:spPr>
        <a:xfrm>
          <a:off x="6747014" y="3845310"/>
          <a:ext cx="4557117" cy="1665253"/>
        </a:xfrm>
        <a:prstGeom prst="roundRect">
          <a:avLst>
            <a:gd name="adj" fmla="val 10000"/>
          </a:avLst>
        </a:prstGeom>
        <a:solidFill>
          <a:srgbClr val="002060"/>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Calibri" panose="020F0502020204030204"/>
              <a:ea typeface="+mn-ea"/>
              <a:cs typeface="+mn-cs"/>
            </a:rPr>
            <a:t>Third GRAIN Ingredient is a whole grain, enriched grain, bran, or germ </a:t>
          </a:r>
        </a:p>
      </dsp:txBody>
      <dsp:txXfrm>
        <a:off x="6795788" y="3894084"/>
        <a:ext cx="4459569" cy="156770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817CAD-6824-4864-A024-CCE69D68CCB0}">
      <dsp:nvSpPr>
        <dsp:cNvPr id="0" name=""/>
        <dsp:cNvSpPr/>
      </dsp:nvSpPr>
      <dsp:spPr>
        <a:xfrm>
          <a:off x="0" y="1650535"/>
          <a:ext cx="5602510" cy="2209492"/>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1955800">
            <a:lnSpc>
              <a:spcPct val="90000"/>
            </a:lnSpc>
            <a:spcBef>
              <a:spcPct val="0"/>
            </a:spcBef>
            <a:spcAft>
              <a:spcPct val="35000"/>
            </a:spcAft>
            <a:buNone/>
          </a:pPr>
          <a:r>
            <a:rPr lang="en-US" sz="4400" kern="1200">
              <a:latin typeface="Calibri" panose="020F0502020204030204"/>
              <a:ea typeface="+mn-ea"/>
              <a:cs typeface="+mn-cs"/>
            </a:rPr>
            <a:t>WHOLE GRAIN-RICH</a:t>
          </a:r>
        </a:p>
      </dsp:txBody>
      <dsp:txXfrm>
        <a:off x="64714" y="1715249"/>
        <a:ext cx="5473082" cy="2080064"/>
      </dsp:txXfrm>
    </dsp:sp>
    <dsp:sp modelId="{5086A497-6AEE-4ED2-A89E-20B801F7605D}">
      <dsp:nvSpPr>
        <dsp:cNvPr id="0" name=""/>
        <dsp:cNvSpPr/>
      </dsp:nvSpPr>
      <dsp:spPr>
        <a:xfrm rot="18050865">
          <a:off x="5058735" y="1773911"/>
          <a:ext cx="2232054" cy="46448"/>
        </a:xfrm>
        <a:custGeom>
          <a:avLst/>
          <a:gdLst/>
          <a:ahLst/>
          <a:cxnLst/>
          <a:rect l="0" t="0" r="0" b="0"/>
          <a:pathLst>
            <a:path>
              <a:moveTo>
                <a:pt x="0" y="23224"/>
              </a:moveTo>
              <a:lnTo>
                <a:pt x="2232054" y="23224"/>
              </a:lnTo>
            </a:path>
          </a:pathLst>
        </a:custGeom>
        <a:noFill/>
        <a:ln w="12700" cap="flat" cmpd="sng" algn="ctr">
          <a:solidFill>
            <a:schemeClr val="accent3">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6118960" y="1741334"/>
        <a:ext cx="111602" cy="111602"/>
      </dsp:txXfrm>
    </dsp:sp>
    <dsp:sp modelId="{09E7BE2F-74BB-427F-A785-CE7C741E79BF}">
      <dsp:nvSpPr>
        <dsp:cNvPr id="0" name=""/>
        <dsp:cNvSpPr/>
      </dsp:nvSpPr>
      <dsp:spPr>
        <a:xfrm>
          <a:off x="6747014" y="127993"/>
          <a:ext cx="4601313" cy="1421992"/>
        </a:xfrm>
        <a:prstGeom prst="roundRect">
          <a:avLst>
            <a:gd name="adj" fmla="val 10000"/>
          </a:avLst>
        </a:prstGeom>
        <a:solidFill>
          <a:srgbClr val="002060"/>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US" sz="3200" kern="1200" dirty="0">
              <a:solidFill>
                <a:sysClr val="window" lastClr="FFFFFF"/>
              </a:solidFill>
              <a:latin typeface="Calibri" panose="020F0502020204030204"/>
              <a:ea typeface="+mn-ea"/>
              <a:cs typeface="+mn-cs"/>
            </a:rPr>
            <a:t>First INGREDIENT consists of only whole grains </a:t>
          </a:r>
          <a:endParaRPr lang="en-US" sz="3200" kern="1200" dirty="0">
            <a:latin typeface="Calibri" panose="020F0502020204030204"/>
            <a:ea typeface="+mn-ea"/>
            <a:cs typeface="+mn-cs"/>
          </a:endParaRPr>
        </a:p>
      </dsp:txBody>
      <dsp:txXfrm>
        <a:off x="6788663" y="169642"/>
        <a:ext cx="4518015" cy="1338694"/>
      </dsp:txXfrm>
    </dsp:sp>
    <dsp:sp modelId="{0FB5AAD5-6CA9-4AF1-899F-788D7BB9E437}">
      <dsp:nvSpPr>
        <dsp:cNvPr id="0" name=""/>
        <dsp:cNvSpPr/>
      </dsp:nvSpPr>
      <dsp:spPr>
        <a:xfrm rot="21236026">
          <a:off x="5599287" y="2671242"/>
          <a:ext cx="1150949" cy="46448"/>
        </a:xfrm>
        <a:custGeom>
          <a:avLst/>
          <a:gdLst/>
          <a:ahLst/>
          <a:cxnLst/>
          <a:rect l="0" t="0" r="0" b="0"/>
          <a:pathLst>
            <a:path>
              <a:moveTo>
                <a:pt x="0" y="23224"/>
              </a:moveTo>
              <a:lnTo>
                <a:pt x="1150949" y="23224"/>
              </a:lnTo>
            </a:path>
          </a:pathLst>
        </a:custGeom>
        <a:noFill/>
        <a:ln w="12700" cap="flat" cmpd="sng" algn="ctr">
          <a:solidFill>
            <a:schemeClr val="accent3">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145988" y="2665693"/>
        <a:ext cx="57547" cy="57547"/>
      </dsp:txXfrm>
    </dsp:sp>
    <dsp:sp modelId="{24807FF0-1EEC-43E2-B26E-3067F4ED2B88}">
      <dsp:nvSpPr>
        <dsp:cNvPr id="0" name=""/>
        <dsp:cNvSpPr/>
      </dsp:nvSpPr>
      <dsp:spPr>
        <a:xfrm>
          <a:off x="6747014" y="1763285"/>
          <a:ext cx="4601313" cy="1740732"/>
        </a:xfrm>
        <a:prstGeom prst="roundRect">
          <a:avLst>
            <a:gd name="adj" fmla="val 10000"/>
          </a:avLst>
        </a:prstGeom>
        <a:solidFill>
          <a:srgbClr val="002060"/>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ysClr val="window" lastClr="FFFFFF"/>
              </a:solidFill>
              <a:latin typeface="Calibri" panose="020F0502020204030204"/>
              <a:ea typeface="+mn-ea"/>
              <a:cs typeface="+mn-cs"/>
            </a:rPr>
            <a:t>Second GRAIN Ingredient (IF ANY) consists of whole grains, enriched grains, brans, or germs </a:t>
          </a:r>
          <a:r>
            <a:rPr lang="en-US" sz="2800" kern="1200" dirty="0">
              <a:latin typeface="Calibri" panose="020F0502020204030204"/>
              <a:ea typeface="+mn-ea"/>
              <a:cs typeface="+mn-cs"/>
            </a:rPr>
            <a:t> </a:t>
          </a:r>
        </a:p>
      </dsp:txBody>
      <dsp:txXfrm>
        <a:off x="6797998" y="1814269"/>
        <a:ext cx="4499345" cy="1638764"/>
      </dsp:txXfrm>
    </dsp:sp>
    <dsp:sp modelId="{C02B575C-2220-4387-9EA1-F0D86EC53165}">
      <dsp:nvSpPr>
        <dsp:cNvPr id="0" name=""/>
        <dsp:cNvSpPr/>
      </dsp:nvSpPr>
      <dsp:spPr>
        <a:xfrm rot="3499057">
          <a:off x="5085194" y="3659250"/>
          <a:ext cx="2179136" cy="46448"/>
        </a:xfrm>
        <a:custGeom>
          <a:avLst/>
          <a:gdLst/>
          <a:ahLst/>
          <a:cxnLst/>
          <a:rect l="0" t="0" r="0" b="0"/>
          <a:pathLst>
            <a:path>
              <a:moveTo>
                <a:pt x="0" y="23224"/>
              </a:moveTo>
              <a:lnTo>
                <a:pt x="2179136" y="23224"/>
              </a:lnTo>
            </a:path>
          </a:pathLst>
        </a:custGeom>
        <a:noFill/>
        <a:ln w="12700" cap="flat" cmpd="sng" algn="ctr">
          <a:solidFill>
            <a:schemeClr val="accent3">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6120283" y="3627996"/>
        <a:ext cx="108956" cy="108956"/>
      </dsp:txXfrm>
    </dsp:sp>
    <dsp:sp modelId="{13618518-0B7B-4B6F-B286-6A0C22CD219C}">
      <dsp:nvSpPr>
        <dsp:cNvPr id="0" name=""/>
        <dsp:cNvSpPr/>
      </dsp:nvSpPr>
      <dsp:spPr>
        <a:xfrm>
          <a:off x="6747014" y="3777040"/>
          <a:ext cx="4557117" cy="1665253"/>
        </a:xfrm>
        <a:prstGeom prst="roundRect">
          <a:avLst>
            <a:gd name="adj" fmla="val 10000"/>
          </a:avLst>
        </a:prstGeom>
        <a:solidFill>
          <a:srgbClr val="002060"/>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ysClr val="window" lastClr="FFFFFF"/>
              </a:solidFill>
              <a:latin typeface="Calibri" panose="020F0502020204030204"/>
              <a:ea typeface="+mn-ea"/>
              <a:cs typeface="+mn-cs"/>
            </a:rPr>
            <a:t>Third GRAIN Ingredient (IF ANY) consists of whole grains, enriched grains, brans, or germs </a:t>
          </a:r>
          <a:endParaRPr lang="en-US" sz="2800" kern="1200" dirty="0">
            <a:latin typeface="Calibri" panose="020F0502020204030204"/>
            <a:ea typeface="+mn-ea"/>
            <a:cs typeface="+mn-cs"/>
          </a:endParaRPr>
        </a:p>
      </dsp:txBody>
      <dsp:txXfrm>
        <a:off x="6795788" y="3825814"/>
        <a:ext cx="4459569" cy="156770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817CAD-6824-4864-A024-CCE69D68CCB0}">
      <dsp:nvSpPr>
        <dsp:cNvPr id="0" name=""/>
        <dsp:cNvSpPr/>
      </dsp:nvSpPr>
      <dsp:spPr>
        <a:xfrm>
          <a:off x="0" y="1945333"/>
          <a:ext cx="5719177" cy="1547471"/>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1955800">
            <a:lnSpc>
              <a:spcPct val="90000"/>
            </a:lnSpc>
            <a:spcBef>
              <a:spcPct val="0"/>
            </a:spcBef>
            <a:spcAft>
              <a:spcPct val="35000"/>
            </a:spcAft>
            <a:buNone/>
          </a:pPr>
          <a:r>
            <a:rPr lang="en-US" sz="4400" kern="1200">
              <a:latin typeface="Calibri" panose="020F0502020204030204"/>
              <a:ea typeface="+mn-ea"/>
              <a:cs typeface="+mn-cs"/>
            </a:rPr>
            <a:t>WHOLE GRAIN-RICH</a:t>
          </a:r>
        </a:p>
      </dsp:txBody>
      <dsp:txXfrm>
        <a:off x="45324" y="1990657"/>
        <a:ext cx="5628529" cy="1456823"/>
      </dsp:txXfrm>
    </dsp:sp>
    <dsp:sp modelId="{5086A497-6AEE-4ED2-A89E-20B801F7605D}">
      <dsp:nvSpPr>
        <dsp:cNvPr id="0" name=""/>
        <dsp:cNvSpPr/>
      </dsp:nvSpPr>
      <dsp:spPr>
        <a:xfrm rot="19468310">
          <a:off x="5574773" y="2242388"/>
          <a:ext cx="1551308" cy="51892"/>
        </a:xfrm>
        <a:custGeom>
          <a:avLst/>
          <a:gdLst/>
          <a:ahLst/>
          <a:cxnLst/>
          <a:rect l="0" t="0" r="0" b="0"/>
          <a:pathLst>
            <a:path>
              <a:moveTo>
                <a:pt x="0" y="25946"/>
              </a:moveTo>
              <a:lnTo>
                <a:pt x="1551308" y="25946"/>
              </a:lnTo>
            </a:path>
          </a:pathLst>
        </a:custGeom>
        <a:noFill/>
        <a:ln w="12700" cap="flat" cmpd="sng" algn="ctr">
          <a:solidFill>
            <a:schemeClr val="accent3">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311645" y="2229551"/>
        <a:ext cx="77565" cy="77565"/>
      </dsp:txXfrm>
    </dsp:sp>
    <dsp:sp modelId="{09E7BE2F-74BB-427F-A785-CE7C741E79BF}">
      <dsp:nvSpPr>
        <dsp:cNvPr id="0" name=""/>
        <dsp:cNvSpPr/>
      </dsp:nvSpPr>
      <dsp:spPr>
        <a:xfrm>
          <a:off x="6981678" y="1033712"/>
          <a:ext cx="3135548" cy="1567774"/>
        </a:xfrm>
        <a:prstGeom prst="roundRect">
          <a:avLst>
            <a:gd name="adj" fmla="val 10000"/>
          </a:avLst>
        </a:prstGeom>
        <a:solidFill>
          <a:srgbClr val="002060"/>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en-US" sz="3600" kern="1200">
              <a:latin typeface="Calibri" panose="020F0502020204030204"/>
              <a:ea typeface="+mn-ea"/>
              <a:cs typeface="+mn-cs"/>
            </a:rPr>
            <a:t>First Grain Ingredient is a whole grain </a:t>
          </a:r>
        </a:p>
      </dsp:txBody>
      <dsp:txXfrm>
        <a:off x="7027597" y="1079631"/>
        <a:ext cx="3043710" cy="1475936"/>
      </dsp:txXfrm>
    </dsp:sp>
    <dsp:sp modelId="{0FB5AAD5-6CA9-4AF1-899F-788D7BB9E437}">
      <dsp:nvSpPr>
        <dsp:cNvPr id="0" name=""/>
        <dsp:cNvSpPr/>
      </dsp:nvSpPr>
      <dsp:spPr>
        <a:xfrm rot="2131690">
          <a:off x="5574773" y="3143858"/>
          <a:ext cx="1551308" cy="51892"/>
        </a:xfrm>
        <a:custGeom>
          <a:avLst/>
          <a:gdLst/>
          <a:ahLst/>
          <a:cxnLst/>
          <a:rect l="0" t="0" r="0" b="0"/>
          <a:pathLst>
            <a:path>
              <a:moveTo>
                <a:pt x="0" y="25946"/>
              </a:moveTo>
              <a:lnTo>
                <a:pt x="1551308" y="25946"/>
              </a:lnTo>
            </a:path>
          </a:pathLst>
        </a:custGeom>
        <a:noFill/>
        <a:ln w="12700" cap="flat" cmpd="sng" algn="ctr">
          <a:solidFill>
            <a:schemeClr val="accent3">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311645" y="3131021"/>
        <a:ext cx="77565" cy="77565"/>
      </dsp:txXfrm>
    </dsp:sp>
    <dsp:sp modelId="{24807FF0-1EEC-43E2-B26E-3067F4ED2B88}">
      <dsp:nvSpPr>
        <dsp:cNvPr id="0" name=""/>
        <dsp:cNvSpPr/>
      </dsp:nvSpPr>
      <dsp:spPr>
        <a:xfrm>
          <a:off x="6981678" y="2836652"/>
          <a:ext cx="3135548" cy="1567774"/>
        </a:xfrm>
        <a:prstGeom prst="roundRect">
          <a:avLst>
            <a:gd name="adj" fmla="val 10000"/>
          </a:avLst>
        </a:prstGeom>
        <a:solidFill>
          <a:srgbClr val="002060"/>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en-US" sz="3600" kern="1200">
              <a:latin typeface="Calibri" panose="020F0502020204030204"/>
              <a:ea typeface="+mn-ea"/>
              <a:cs typeface="+mn-cs"/>
            </a:rPr>
            <a:t>Cereal is fortified </a:t>
          </a:r>
        </a:p>
      </dsp:txBody>
      <dsp:txXfrm>
        <a:off x="7027597" y="2882571"/>
        <a:ext cx="3043710" cy="147593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02019" cy="34881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231947" y="0"/>
            <a:ext cx="4002019" cy="348818"/>
          </a:xfrm>
          <a:prstGeom prst="rect">
            <a:avLst/>
          </a:prstGeom>
        </p:spPr>
        <p:txBody>
          <a:bodyPr vert="horz" lIns="91440" tIns="45720" rIns="91440" bIns="45720" rtlCol="0"/>
          <a:lstStyle>
            <a:lvl1pPr algn="r">
              <a:defRPr sz="1200"/>
            </a:lvl1pPr>
          </a:lstStyle>
          <a:p>
            <a:fld id="{C8DAB3D0-C436-45EF-9C8E-87428BB7CF52}" type="datetimeFigureOut">
              <a:rPr lang="en-US" smtClean="0"/>
              <a:t>11/5/2024</a:t>
            </a:fld>
            <a:endParaRPr lang="en-US"/>
          </a:p>
        </p:txBody>
      </p:sp>
      <p:sp>
        <p:nvSpPr>
          <p:cNvPr id="4" name="Footer Placeholder 3"/>
          <p:cNvSpPr>
            <a:spLocks noGrp="1"/>
          </p:cNvSpPr>
          <p:nvPr>
            <p:ph type="ftr" sz="quarter" idx="2"/>
          </p:nvPr>
        </p:nvSpPr>
        <p:spPr>
          <a:xfrm>
            <a:off x="0" y="6601257"/>
            <a:ext cx="4002019" cy="34881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231947" y="6601257"/>
            <a:ext cx="4002019" cy="348818"/>
          </a:xfrm>
          <a:prstGeom prst="rect">
            <a:avLst/>
          </a:prstGeom>
        </p:spPr>
        <p:txBody>
          <a:bodyPr vert="horz" lIns="91440" tIns="45720" rIns="91440" bIns="45720" rtlCol="0" anchor="b"/>
          <a:lstStyle>
            <a:lvl1pPr algn="r">
              <a:defRPr sz="1200"/>
            </a:lvl1pPr>
          </a:lstStyle>
          <a:p>
            <a:fld id="{030D9CA5-5263-447E-8B57-A36BF4C134E6}" type="slidenum">
              <a:rPr lang="en-US" smtClean="0"/>
              <a:t>‹#›</a:t>
            </a:fld>
            <a:endParaRPr lang="en-US"/>
          </a:p>
        </p:txBody>
      </p:sp>
    </p:spTree>
    <p:extLst>
      <p:ext uri="{BB962C8B-B14F-4D97-AF65-F5344CB8AC3E}">
        <p14:creationId xmlns:p14="http://schemas.microsoft.com/office/powerpoint/2010/main" val="1052721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002299" cy="348711"/>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5231640" y="0"/>
            <a:ext cx="4002299" cy="348711"/>
          </a:xfrm>
          <a:prstGeom prst="rect">
            <a:avLst/>
          </a:prstGeom>
        </p:spPr>
        <p:txBody>
          <a:bodyPr vert="horz" lIns="92492" tIns="46246" rIns="92492" bIns="46246" rtlCol="0"/>
          <a:lstStyle>
            <a:lvl1pPr algn="r">
              <a:defRPr sz="1200"/>
            </a:lvl1pPr>
          </a:lstStyle>
          <a:p>
            <a:fld id="{574B7ACB-8DA9-4AAD-ADED-E7EE5B6618F3}" type="datetimeFigureOut">
              <a:rPr lang="en-US" smtClean="0"/>
              <a:t>11/5/2024</a:t>
            </a:fld>
            <a:endParaRPr lang="en-US"/>
          </a:p>
        </p:txBody>
      </p:sp>
      <p:sp>
        <p:nvSpPr>
          <p:cNvPr id="4" name="Slide Image Placeholder 3"/>
          <p:cNvSpPr>
            <a:spLocks noGrp="1" noRot="1" noChangeAspect="1"/>
          </p:cNvSpPr>
          <p:nvPr>
            <p:ph type="sldImg" idx="2"/>
          </p:nvPr>
        </p:nvSpPr>
        <p:spPr>
          <a:xfrm>
            <a:off x="2532063" y="868363"/>
            <a:ext cx="4171950" cy="2346325"/>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923608" y="3344724"/>
            <a:ext cx="7388860" cy="2736592"/>
          </a:xfrm>
          <a:prstGeom prst="rect">
            <a:avLst/>
          </a:prstGeom>
        </p:spPr>
        <p:txBody>
          <a:bodyPr vert="horz" lIns="92492" tIns="46246" rIns="92492" bIns="46246"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6601366"/>
            <a:ext cx="4002299" cy="348710"/>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5231640" y="6601366"/>
            <a:ext cx="4002299" cy="348710"/>
          </a:xfrm>
          <a:prstGeom prst="rect">
            <a:avLst/>
          </a:prstGeom>
        </p:spPr>
        <p:txBody>
          <a:bodyPr vert="horz" lIns="92492" tIns="46246" rIns="92492" bIns="46246" rtlCol="0" anchor="b"/>
          <a:lstStyle>
            <a:lvl1pPr algn="r">
              <a:defRPr sz="1200"/>
            </a:lvl1pPr>
          </a:lstStyle>
          <a:p>
            <a:fld id="{ABE2EF3B-A657-46C2-BA12-AEAE61FF1A72}" type="slidenum">
              <a:rPr lang="en-US" smtClean="0"/>
              <a:t>‹#›</a:t>
            </a:fld>
            <a:endParaRPr lang="en-US"/>
          </a:p>
        </p:txBody>
      </p:sp>
    </p:spTree>
    <p:extLst>
      <p:ext uri="{BB962C8B-B14F-4D97-AF65-F5344CB8AC3E}">
        <p14:creationId xmlns:p14="http://schemas.microsoft.com/office/powerpoint/2010/main" val="41316852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Confirm participants have printed and signed their names on the sign-in sheet(s) and encourage them to make sure it is legible. Also, confirm they have all the necessary materials for this training (e.g., Participant’s Workbook, pens or pencils, and activity supplies).</a:t>
            </a:r>
            <a:endParaRPr lang="en-US" dirty="0">
              <a:effectLst/>
            </a:endParaRPr>
          </a:p>
          <a:p>
            <a:r>
              <a:rPr lang="en-US" dirty="0"/>
              <a:t> </a:t>
            </a:r>
          </a:p>
          <a:p>
            <a:r>
              <a:rPr lang="en-US" dirty="0"/>
              <a:t>Begin training by advancing to the next slide. </a:t>
            </a:r>
          </a:p>
          <a:p>
            <a:endParaRPr lang="en-US" dirty="0"/>
          </a:p>
        </p:txBody>
      </p:sp>
      <p:sp>
        <p:nvSpPr>
          <p:cNvPr id="4" name="Slide Number Placeholder 3"/>
          <p:cNvSpPr>
            <a:spLocks noGrp="1"/>
          </p:cNvSpPr>
          <p:nvPr>
            <p:ph type="sldNum" sz="quarter" idx="10"/>
          </p:nvPr>
        </p:nvSpPr>
        <p:spPr/>
        <p:txBody>
          <a:bodyPr/>
          <a:lstStyle/>
          <a:p>
            <a:fld id="{ABE2EF3B-A657-46C2-BA12-AEAE61FF1A72}" type="slidenum">
              <a:rPr lang="en-US" smtClean="0"/>
              <a:t>1</a:t>
            </a:fld>
            <a:endParaRPr lang="en-US"/>
          </a:p>
        </p:txBody>
      </p:sp>
    </p:spTree>
    <p:extLst>
      <p:ext uri="{BB962C8B-B14F-4D97-AF65-F5344CB8AC3E}">
        <p14:creationId xmlns:p14="http://schemas.microsoft.com/office/powerpoint/2010/main" val="38276762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b="1" dirty="0"/>
              <a:t>Overview: </a:t>
            </a:r>
            <a:r>
              <a:rPr lang="en-US" dirty="0"/>
              <a:t>The USDA’s Food and Nutrition Service (FNS) has published a final rule titled, </a:t>
            </a:r>
            <a:r>
              <a:rPr lang="en-US" i="1" dirty="0"/>
              <a:t>Child Nutrition Programs: Meal Patterns Consistent With the 2020-2025 Dietary Guidelines for Americans</a:t>
            </a:r>
            <a:r>
              <a:rPr lang="en-US" dirty="0"/>
              <a:t>.</a:t>
            </a:r>
            <a:r>
              <a:rPr lang="en-US" baseline="0" dirty="0"/>
              <a:t> </a:t>
            </a:r>
            <a:r>
              <a:rPr lang="en-US" dirty="0"/>
              <a:t>This rule marks a significant advancement in improving child nutrition programs based on scientific research and stakeholder input.</a:t>
            </a:r>
          </a:p>
          <a:p>
            <a:endParaRPr lang="en-US" dirty="0"/>
          </a:p>
          <a:p>
            <a:r>
              <a:rPr lang="en-US" b="1" dirty="0"/>
              <a:t>Purpose and Impact: </a:t>
            </a:r>
            <a:r>
              <a:rPr lang="en-US" dirty="0"/>
              <a:t>The update reinforces USDA's commitment to nutrition security by aligning with the latest dietary guidelines. It follows a comprehensive review of the 2020</a:t>
            </a:r>
            <a:r>
              <a:rPr lang="en-US" sz="1200" b="0" i="1" dirty="0"/>
              <a:t>–</a:t>
            </a:r>
            <a:r>
              <a:rPr lang="en-US" dirty="0"/>
              <a:t>2025 Dietary Guidelines for Americans and incorporates lessons learned from prior rulemakings.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Audience:</a:t>
            </a:r>
            <a:r>
              <a:rPr lang="en-US" b="1" baseline="0" dirty="0"/>
              <a:t> </a:t>
            </a:r>
            <a:r>
              <a:rPr lang="en-US" dirty="0"/>
              <a:t>In addition to standards for schools, the rule introduces specific requirements for those operating the Child and Adult Care Food Program and the Summer Food Service Program.</a:t>
            </a:r>
          </a:p>
          <a:p>
            <a:endParaRPr lang="en-US" dirty="0"/>
          </a:p>
          <a:p>
            <a:pPr marL="0" lvl="0" indent="0">
              <a:buFont typeface="Courier New" panose="02070309020205020404" pitchFamily="49" charset="0"/>
              <a:buNone/>
            </a:pPr>
            <a:r>
              <a:rPr lang="en-US" b="1" dirty="0"/>
              <a:t>Key Focus Areas:</a:t>
            </a:r>
            <a:r>
              <a:rPr lang="en-US" b="1" baseline="0" dirty="0"/>
              <a:t> </a:t>
            </a:r>
            <a:r>
              <a:rPr lang="en-US" baseline="0" dirty="0"/>
              <a:t>Added Sugars Limits and Meal Modifications </a:t>
            </a:r>
          </a:p>
          <a:p>
            <a:pPr marL="0" lvl="0" indent="0">
              <a:buFont typeface="Courier New" panose="02070309020205020404" pitchFamily="49" charset="0"/>
              <a:buNone/>
            </a:pPr>
            <a:endParaRPr lang="en-US" baseline="0" dirty="0"/>
          </a:p>
          <a:p>
            <a:pPr marL="0" lvl="0" indent="0">
              <a:buFont typeface="Arial" panose="020B0604020202020204" pitchFamily="34" charset="0"/>
              <a:buNone/>
            </a:pPr>
            <a:r>
              <a:rPr lang="en-US" b="1" dirty="0"/>
              <a:t>Beginning</a:t>
            </a:r>
            <a:r>
              <a:rPr lang="en-US" b="1" baseline="0" dirty="0"/>
              <a:t> July 1, 2024</a:t>
            </a:r>
            <a:r>
              <a:rPr lang="en-US" baseline="0" dirty="0"/>
              <a:t>: </a:t>
            </a:r>
            <a:r>
              <a:rPr lang="en-US" b="0" dirty="0"/>
              <a:t>Meal Modifications</a:t>
            </a:r>
            <a:r>
              <a:rPr lang="en-US" b="0" baseline="0" dirty="0"/>
              <a:t> will go into effect. </a:t>
            </a:r>
            <a:r>
              <a:rPr lang="en-US" b="0" dirty="0"/>
              <a:t> </a:t>
            </a:r>
          </a:p>
          <a:p>
            <a:pPr marL="171450" lvl="0" indent="-171450">
              <a:buFont typeface="Arial" panose="020B0604020202020204" pitchFamily="34" charset="0"/>
              <a:buChar char="•"/>
            </a:pPr>
            <a:r>
              <a:rPr lang="en-US" baseline="0" dirty="0"/>
              <a:t>Regarding non-disability requests, </a:t>
            </a:r>
            <a:r>
              <a:rPr lang="en-US" dirty="0"/>
              <a:t>the regulation clarifies that the USDA </a:t>
            </a:r>
            <a:r>
              <a:rPr lang="en-US" b="0" i="1" dirty="0"/>
              <a:t>encourages</a:t>
            </a:r>
            <a:r>
              <a:rPr lang="en-US" dirty="0"/>
              <a:t> institutions and facilities to accommodate participants’ non-disability dietary </a:t>
            </a:r>
            <a:r>
              <a:rPr lang="en-US" b="0" i="1" dirty="0"/>
              <a:t>preferences</a:t>
            </a:r>
            <a:r>
              <a:rPr lang="en-US" dirty="0"/>
              <a:t> when planning and preparing CACFP meals.</a:t>
            </a:r>
          </a:p>
          <a:p>
            <a:pPr marL="0" lvl="0" indent="0">
              <a:buFont typeface="Arial" panose="020B0604020202020204" pitchFamily="34" charset="0"/>
              <a:buNone/>
            </a:pPr>
            <a:endParaRPr lang="en-US" baseline="0" dirty="0"/>
          </a:p>
          <a:p>
            <a:pPr marL="0" lvl="0" indent="0">
              <a:buFont typeface="Arial" panose="020B0604020202020204" pitchFamily="34" charset="0"/>
              <a:buNone/>
            </a:pPr>
            <a:r>
              <a:rPr lang="en-US" b="1" baseline="0" dirty="0"/>
              <a:t>Beginning October 1, 2025, </a:t>
            </a:r>
            <a:r>
              <a:rPr lang="en-US" baseline="0" dirty="0"/>
              <a:t>additional meal modifications and the Added</a:t>
            </a:r>
            <a:r>
              <a:rPr lang="en-US" b="0" baseline="0" dirty="0"/>
              <a:t> Sugar</a:t>
            </a:r>
            <a:r>
              <a:rPr lang="en-US" b="0" baseline="0" dirty="0">
                <a:solidFill>
                  <a:srgbClr val="FF0000"/>
                </a:solidFill>
              </a:rPr>
              <a:t>s</a:t>
            </a:r>
            <a:r>
              <a:rPr lang="en-US" b="0" baseline="0" dirty="0"/>
              <a:t> </a:t>
            </a:r>
            <a:r>
              <a:rPr lang="en-US" baseline="0" dirty="0"/>
              <a:t>limits will go into effect: </a:t>
            </a:r>
          </a:p>
          <a:p>
            <a:pPr marL="171450" lvl="0" indent="-171450">
              <a:buFont typeface="Arial" panose="020B0604020202020204" pitchFamily="34" charset="0"/>
              <a:buChar char="•"/>
            </a:pPr>
            <a:r>
              <a:rPr lang="en-US" b="0" dirty="0"/>
              <a:t>Changes sugar limits for breakfast cereals and yogurt from total sugars to </a:t>
            </a:r>
            <a:r>
              <a:rPr lang="en-US" b="0" i="1" dirty="0"/>
              <a:t>added sugars</a:t>
            </a:r>
            <a:r>
              <a:rPr lang="en-US" b="0" dirty="0"/>
              <a:t>. CACFP total sugars limits remain in place until Oct. 1, 2025, when the added sugars limits must </a:t>
            </a:r>
            <a:r>
              <a:rPr lang="en-US" dirty="0"/>
              <a:t>be implemented. Breakfast Cereals: Must contain no more than 6 </a:t>
            </a:r>
            <a:r>
              <a:rPr lang="en-US" b="0" dirty="0"/>
              <a:t>grams of </a:t>
            </a:r>
            <a:r>
              <a:rPr lang="en-US" b="0" i="1" dirty="0"/>
              <a:t>added sugars </a:t>
            </a:r>
            <a:r>
              <a:rPr lang="en-US" b="0" dirty="0"/>
              <a:t>per dry ounce. Yogurt: Must contain no more than </a:t>
            </a:r>
            <a:r>
              <a:rPr lang="en-US" b="0" i="1" dirty="0"/>
              <a:t>12 grams </a:t>
            </a:r>
            <a:r>
              <a:rPr lang="en-US" b="0" dirty="0"/>
              <a:t>of </a:t>
            </a:r>
            <a:r>
              <a:rPr lang="en-US" b="0" i="1" dirty="0"/>
              <a:t>added sugars </a:t>
            </a:r>
            <a:r>
              <a:rPr lang="en-US" b="0" dirty="0"/>
              <a:t>per 6 ounces.</a:t>
            </a:r>
          </a:p>
          <a:p>
            <a:pPr marL="171450" indent="-171450">
              <a:buFont typeface="Arial" panose="020B0604020202020204" pitchFamily="34" charset="0"/>
              <a:buChar char="•"/>
            </a:pPr>
            <a:r>
              <a:rPr lang="en-US" dirty="0"/>
              <a:t>Clarifies that both state licensed healthcare professionals </a:t>
            </a:r>
            <a:r>
              <a:rPr lang="en-US" i="1" dirty="0"/>
              <a:t>and </a:t>
            </a:r>
            <a:r>
              <a:rPr lang="en-US" b="0" i="1" dirty="0"/>
              <a:t>registered dietitians </a:t>
            </a:r>
            <a:r>
              <a:rPr lang="en-US" dirty="0"/>
              <a:t>may write medical statements to request meal modifications on behalf of participants with disabilities.</a:t>
            </a:r>
          </a:p>
          <a:p>
            <a:endParaRPr lang="en-US" dirty="0"/>
          </a:p>
        </p:txBody>
      </p:sp>
      <p:sp>
        <p:nvSpPr>
          <p:cNvPr id="4" name="Slide Number Placeholder 3"/>
          <p:cNvSpPr>
            <a:spLocks noGrp="1"/>
          </p:cNvSpPr>
          <p:nvPr>
            <p:ph type="sldNum" sz="quarter" idx="10"/>
          </p:nvPr>
        </p:nvSpPr>
        <p:spPr/>
        <p:txBody>
          <a:bodyPr/>
          <a:lstStyle/>
          <a:p>
            <a:fld id="{EF109586-5956-48D1-AAA3-6204128C5061}" type="slidenum">
              <a:rPr lang="en-US" smtClean="0"/>
              <a:t>2</a:t>
            </a:fld>
            <a:endParaRPr lang="en-US"/>
          </a:p>
        </p:txBody>
      </p:sp>
    </p:spTree>
    <p:extLst>
      <p:ext uri="{BB962C8B-B14F-4D97-AF65-F5344CB8AC3E}">
        <p14:creationId xmlns:p14="http://schemas.microsoft.com/office/powerpoint/2010/main" val="2394154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t>It’s important to note that other technical changes are included in the final rule, but they do not require modifications to menus or operations.</a:t>
            </a:r>
            <a:r>
              <a:rPr lang="en-US" b="0" i="0" baseline="0"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baseline="0" dirty="0"/>
              <a:t>Please scan this QR code or use the link to the CACFP and SFSP standards to learn more about the latest standards. </a:t>
            </a:r>
            <a:endParaRPr lang="en-US" b="0" i="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Most importantly, the Institute of Child Nutrition is committed to your success with these new standards. If you have any questions, please feel free to contact our help desk</a:t>
            </a:r>
            <a:r>
              <a:rPr lang="en-US" baseline="0" dirty="0"/>
              <a:t> for assistance or your State agency. </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EF109586-5956-48D1-AAA3-6204128C5061}" type="slidenum">
              <a:rPr lang="en-US" smtClean="0"/>
              <a:t>3</a:t>
            </a:fld>
            <a:endParaRPr lang="en-US"/>
          </a:p>
        </p:txBody>
      </p:sp>
    </p:spTree>
    <p:extLst>
      <p:ext uri="{BB962C8B-B14F-4D97-AF65-F5344CB8AC3E}">
        <p14:creationId xmlns:p14="http://schemas.microsoft.com/office/powerpoint/2010/main" val="23731838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a:solidFill>
                  <a:srgbClr val="002060"/>
                </a:solidFill>
                <a:latin typeface="Calibri Light" panose="020F0302020204030204" pitchFamily="34" charset="0"/>
                <a:ea typeface="Calibri" panose="020F0502020204030204" pitchFamily="34" charset="0"/>
                <a:cs typeface="Calibri Light" panose="020F0302020204030204" pitchFamily="34" charset="0"/>
              </a:rPr>
              <a:t>SAY:</a:t>
            </a:r>
            <a:endParaRPr lang="en-US">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a:latin typeface="Calibri Light" panose="020F0302020204030204" pitchFamily="34" charset="0"/>
                <a:ea typeface="Calibri" panose="020F0502020204030204" pitchFamily="34" charset="0"/>
                <a:cs typeface="Calibri Light" panose="020F0302020204030204" pitchFamily="34" charset="0"/>
              </a:rPr>
              <a:t>Welcome to the </a:t>
            </a:r>
            <a:r>
              <a:rPr lang="en-US" i="1">
                <a:latin typeface="Calibri Light" panose="020F0302020204030204" pitchFamily="34" charset="0"/>
                <a:ea typeface="Calibri" panose="020F0502020204030204" pitchFamily="34" charset="0"/>
                <a:cs typeface="Calibri Light" panose="020F0302020204030204" pitchFamily="34" charset="0"/>
              </a:rPr>
              <a:t>Child and Adult Meal Pattern Requirements </a:t>
            </a:r>
            <a:r>
              <a:rPr lang="en-US">
                <a:latin typeface="Calibri Light" panose="020F0302020204030204" pitchFamily="34" charset="0"/>
                <a:ea typeface="Calibri" panose="020F0502020204030204" pitchFamily="34" charset="0"/>
                <a:cs typeface="Calibri Light" panose="020F0302020204030204" pitchFamily="34" charset="0"/>
              </a:rPr>
              <a:t>training. First, the Institute of Child Nutrition would like to thank you for providing us with the opportunity to offer this CACFP Meal Pattern Requirements Supplemental training. It is our hope that you will gain the knowledge and skills for implementing the latest changes featured in the updated Child and Adult Care Food Program (CACFP) meal patterns regulations. </a:t>
            </a:r>
            <a:endParaRPr lang="en-US">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a:latin typeface="Calibri Light" panose="020F0302020204030204" pitchFamily="34" charset="0"/>
                <a:ea typeface="Calibri" panose="020F0502020204030204" pitchFamily="34" charset="0"/>
                <a:cs typeface="Calibri Light" panose="020F0302020204030204" pitchFamily="34" charset="0"/>
              </a:rPr>
              <a:t> </a:t>
            </a:r>
            <a:endParaRPr lang="en-US">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a:solidFill>
                  <a:srgbClr val="002060"/>
                </a:solidFill>
                <a:latin typeface="Calibri Light" panose="020F0302020204030204" pitchFamily="34" charset="0"/>
                <a:ea typeface="Calibri" panose="020F0502020204030204" pitchFamily="34" charset="0"/>
                <a:cs typeface="Calibri Light" panose="020F0302020204030204" pitchFamily="34" charset="0"/>
              </a:rPr>
              <a:t>NOTE TO INSTRUCTOR: </a:t>
            </a:r>
            <a:r>
              <a:rPr lang="en-US">
                <a:solidFill>
                  <a:srgbClr val="002060"/>
                </a:solidFill>
                <a:latin typeface="Calibri Light" panose="020F0302020204030204" pitchFamily="34" charset="0"/>
                <a:ea typeface="Calibri" panose="020F0502020204030204" pitchFamily="34" charset="0"/>
                <a:cs typeface="Calibri Light" panose="020F0302020204030204" pitchFamily="34" charset="0"/>
              </a:rPr>
              <a:t>If this training is not sponsored by the Institute of Child Nutrition, provide information regarding the host organization.</a:t>
            </a:r>
            <a:r>
              <a:rPr lang="en-US" b="1">
                <a:solidFill>
                  <a:srgbClr val="002060"/>
                </a:solidFill>
                <a:latin typeface="Calibri Light" panose="020F0302020204030204" pitchFamily="34" charset="0"/>
                <a:ea typeface="Calibri" panose="020F0502020204030204" pitchFamily="34" charset="0"/>
                <a:cs typeface="Calibri Light" panose="020F0302020204030204" pitchFamily="34" charset="0"/>
              </a:rPr>
              <a:t> </a:t>
            </a:r>
            <a:endParaRPr lang="en-US" b="1">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a:solidFill>
                  <a:srgbClr val="002060"/>
                </a:solidFill>
                <a:latin typeface="Calibri Light" panose="020F0302020204030204" pitchFamily="34" charset="0"/>
                <a:ea typeface="Calibri" panose="020F0502020204030204" pitchFamily="34" charset="0"/>
                <a:cs typeface="Calibri Light" panose="020F0302020204030204" pitchFamily="34" charset="0"/>
              </a:rPr>
              <a:t> </a:t>
            </a:r>
            <a:endParaRPr lang="en-US">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ABE2EF3B-A657-46C2-BA12-AEAE61FF1A72}" type="slidenum">
              <a:rPr lang="en-US" smtClean="0"/>
              <a:t>4</a:t>
            </a:fld>
            <a:endParaRPr lang="en-US"/>
          </a:p>
        </p:txBody>
      </p:sp>
    </p:spTree>
    <p:extLst>
      <p:ext uri="{BB962C8B-B14F-4D97-AF65-F5344CB8AC3E}">
        <p14:creationId xmlns:p14="http://schemas.microsoft.com/office/powerpoint/2010/main" val="42383321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SAY:</a:t>
            </a:r>
            <a:br>
              <a:rPr lang="en-US" dirty="0"/>
            </a:br>
            <a:r>
              <a:rPr lang="en-US" dirty="0"/>
              <a:t>In this introduction lesson, we are going to cover some general information before exploring specific meal pattern components. Particularly, we will focus on these three outcomes:</a:t>
            </a:r>
          </a:p>
          <a:p>
            <a:pPr marL="173422" indent="-173422">
              <a:buFont typeface="Arial" panose="020B0604020202020204" pitchFamily="34" charset="0"/>
              <a:buChar char="•"/>
            </a:pPr>
            <a:r>
              <a:rPr lang="en-US" dirty="0"/>
              <a:t>Complete participant and trainer introductions.</a:t>
            </a:r>
          </a:p>
          <a:p>
            <a:pPr marL="173422" indent="-173422">
              <a:buFont typeface="Arial" panose="020B0604020202020204" pitchFamily="34" charset="0"/>
              <a:buChar char="•"/>
            </a:pPr>
            <a:r>
              <a:rPr lang="en-US" dirty="0"/>
              <a:t>Review the purpose and some general changes to the CACFP meal patterns.</a:t>
            </a:r>
          </a:p>
          <a:p>
            <a:pPr marL="173422" indent="-173422">
              <a:buFont typeface="Arial" panose="020B0604020202020204" pitchFamily="34" charset="0"/>
              <a:buChar char="•"/>
            </a:pPr>
            <a:r>
              <a:rPr lang="en-US" dirty="0"/>
              <a:t>Lastly, review the training topics and general schedule for this training.</a:t>
            </a:r>
          </a:p>
          <a:p>
            <a:pPr marL="0" indent="0">
              <a:buFont typeface="Arial" panose="020B0604020202020204" pitchFamily="34" charset="0"/>
              <a:buNone/>
            </a:pPr>
            <a:endParaRPr lang="en-US" dirty="0"/>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SAY:</a:t>
            </a: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In this introduction lesson, we are going to cover some general information before exploring each meal pattern component updates. We will focus on these three tasks: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Complete participant and trainer introductions.</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Review the purpose and some general changes to the CACFP meal patterns.</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Explore the training topics and today’s schedule.</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algn="just"/>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 </a:t>
            </a:r>
            <a:endParaRPr lang="en-US" sz="2000" b="1" dirty="0">
              <a:solidFill>
                <a:srgbClr val="002060"/>
              </a:solidFill>
              <a:latin typeface="Verdana" panose="020B0604030504040204" pitchFamily="34" charset="0"/>
              <a:ea typeface="Calibri" panose="020F0502020204030204" pitchFamily="34" charset="0"/>
              <a:cs typeface="Times New Roman" panose="02020603050405020304" pitchFamily="18" charset="0"/>
            </a:endParaRPr>
          </a:p>
          <a:p>
            <a:pPr algn="just"/>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Let’s begin by getting to know each other.</a:t>
            </a:r>
            <a:endParaRPr lang="en-US" sz="2000" b="1" dirty="0">
              <a:solidFill>
                <a:srgbClr val="002060"/>
              </a:solidFill>
              <a:latin typeface="Verdana" panose="020B060403050404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DO:</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Calibri Light" panose="020F0302020204030204" pitchFamily="34" charset="0"/>
              </a:rPr>
              <a:t>Introduce yourself and other special guests. Be sure to state your name, title/credentials, and your experience in child care, CACFP, and other child nutrition programs.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Calibri Light" panose="020F03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Calibri Light" panose="020F0302020204030204" pitchFamily="34" charset="0"/>
              </a:rPr>
              <a:t>Confirm that participants have printed and signed their names on the sign-in sheet(s), and they have all necessary materials for this training (e.g., Participant’s Workbook, pens or pencils, and activity supplies).</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ABE2EF3B-A657-46C2-BA12-AEAE61FF1A72}" type="slidenum">
              <a:rPr lang="en-US" smtClean="0"/>
              <a:t>5</a:t>
            </a:fld>
            <a:endParaRPr lang="en-US"/>
          </a:p>
        </p:txBody>
      </p:sp>
    </p:spTree>
    <p:extLst>
      <p:ext uri="{BB962C8B-B14F-4D97-AF65-F5344CB8AC3E}">
        <p14:creationId xmlns:p14="http://schemas.microsoft.com/office/powerpoint/2010/main" val="22816533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44800" y="352425"/>
            <a:ext cx="3690938" cy="2076450"/>
          </a:xfrm>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a:ea typeface="Calibri" panose="020F0502020204030204" pitchFamily="34" charset="0"/>
                <a:cs typeface="Calibri Light"/>
              </a:rPr>
              <a:t>DO:</a:t>
            </a:r>
          </a:p>
          <a:p>
            <a:pPr algn="just">
              <a:lnSpc>
                <a:spcPts val="1821"/>
              </a:lnSpc>
            </a:pPr>
            <a:r>
              <a:rPr lang="en-US" b="1" dirty="0">
                <a:solidFill>
                  <a:srgbClr val="FFFFFF"/>
                </a:solidFill>
                <a:latin typeface="Calibri Light"/>
                <a:ea typeface="Calibri" panose="020F0502020204030204" pitchFamily="34" charset="0"/>
                <a:cs typeface="Calibri Light"/>
              </a:rPr>
              <a:t>(Activity): Define Training Success</a:t>
            </a:r>
          </a:p>
          <a:p>
            <a:pPr algn="l">
              <a:lnSpc>
                <a:spcPts val="1821"/>
              </a:lnSpc>
            </a:pPr>
            <a:r>
              <a:rPr lang="en-US" dirty="0">
                <a:latin typeface="Calibri Light"/>
                <a:ea typeface="Calibri" panose="020F0502020204030204" pitchFamily="34" charset="0"/>
                <a:cs typeface="Calibri Light"/>
              </a:rPr>
              <a:t>The purpose of this activity is to allow participants to network with their peers as well as identify their expectations for this training. This activity will also help the trainer to identify ways to meet the needs of each participant.</a:t>
            </a:r>
          </a:p>
          <a:p>
            <a:pPr algn="l">
              <a:lnSpc>
                <a:spcPts val="1821"/>
              </a:lnSpc>
            </a:pP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a:ea typeface="Calibri" panose="020F0502020204030204" pitchFamily="34" charset="0"/>
                <a:cs typeface="Calibri Light"/>
              </a:rPr>
              <a:t>Materials Needed: Chart Paper (1 piece of paper per group) and markers</a:t>
            </a:r>
          </a:p>
          <a:p>
            <a:pPr algn="just">
              <a:lnSpc>
                <a:spcPts val="1821"/>
              </a:lnSpc>
            </a:pPr>
            <a:r>
              <a:rPr lang="en-US" dirty="0">
                <a:latin typeface="Calibri Light"/>
                <a:ea typeface="Calibri" panose="020F0502020204030204" pitchFamily="34" charset="0"/>
                <a:cs typeface="Calibri Light"/>
              </a:rPr>
              <a:t>Time: 10 minutes</a:t>
            </a:r>
          </a:p>
          <a:p>
            <a:pPr algn="just">
              <a:lnSpc>
                <a:spcPts val="1821"/>
              </a:lnSpc>
            </a:pPr>
            <a:r>
              <a:rPr lang="en-US" b="1" dirty="0">
                <a:solidFill>
                  <a:srgbClr val="002060"/>
                </a:solidFill>
                <a:latin typeface="Calibri Light"/>
                <a:ea typeface="Calibri" panose="020F0502020204030204" pitchFamily="34" charset="0"/>
                <a:cs typeface="Calibri Light"/>
              </a:rPr>
              <a:t>Instructions:</a:t>
            </a:r>
          </a:p>
          <a:p>
            <a:pPr marL="346710" indent="-346710" algn="just">
              <a:lnSpc>
                <a:spcPts val="1821"/>
              </a:lnSpc>
              <a:buClr>
                <a:srgbClr val="000000"/>
              </a:buClr>
              <a:buSzPts val="1200"/>
              <a:buFont typeface="+mj-lt"/>
              <a:buAutoNum type="arabicPeriod"/>
            </a:pPr>
            <a:r>
              <a:rPr lang="en-US" b="1" dirty="0">
                <a:solidFill>
                  <a:srgbClr val="002060"/>
                </a:solidFill>
                <a:latin typeface="Calibri Light"/>
                <a:ea typeface="Calibri" panose="020F0502020204030204" pitchFamily="34" charset="0"/>
                <a:cs typeface="Calibri Light"/>
              </a:rPr>
              <a:t>DO:</a:t>
            </a:r>
            <a:r>
              <a:rPr lang="en-US" dirty="0">
                <a:solidFill>
                  <a:srgbClr val="002060"/>
                </a:solidFill>
                <a:latin typeface="Calibri Light"/>
                <a:ea typeface="Calibri" panose="020F0502020204030204" pitchFamily="34" charset="0"/>
                <a:cs typeface="Calibri Light"/>
              </a:rPr>
              <a:t> </a:t>
            </a:r>
            <a:r>
              <a:rPr lang="en-US" dirty="0">
                <a:solidFill>
                  <a:srgbClr val="000000"/>
                </a:solidFill>
                <a:latin typeface="Calibri Light"/>
                <a:ea typeface="Calibri" panose="020F0502020204030204" pitchFamily="34" charset="0"/>
                <a:cs typeface="Calibri Light"/>
              </a:rPr>
              <a:t>Divide the class into groups of 3–5 participants, and distribute a piece of chart paper and a marker(s) to each group. Ask participants to move to their group space, taking their things with them. They should remain in these groups throughout the course of this training. </a:t>
            </a:r>
          </a:p>
          <a:p>
            <a:pPr marL="346710" indent="-346710" algn="just">
              <a:lnSpc>
                <a:spcPts val="1821"/>
              </a:lnSpc>
              <a:buClr>
                <a:srgbClr val="000000"/>
              </a:buClr>
              <a:buSzPts val="1200"/>
              <a:buFont typeface="+mj-lt"/>
              <a:buAutoNum type="arabicPeriod"/>
            </a:pPr>
            <a:r>
              <a:rPr lang="en-US" b="1" dirty="0">
                <a:solidFill>
                  <a:srgbClr val="002060"/>
                </a:solidFill>
                <a:latin typeface="Calibri Light"/>
                <a:ea typeface="Calibri" panose="020F0502020204030204" pitchFamily="34" charset="0"/>
                <a:cs typeface="Calibri Light"/>
              </a:rPr>
              <a:t>SAY:</a:t>
            </a:r>
            <a:r>
              <a:rPr lang="en-US" dirty="0">
                <a:solidFill>
                  <a:srgbClr val="002060"/>
                </a:solidFill>
                <a:latin typeface="Calibri Light"/>
                <a:ea typeface="Calibri" panose="020F0502020204030204" pitchFamily="34" charset="0"/>
                <a:cs typeface="Calibri Light"/>
              </a:rPr>
              <a:t> </a:t>
            </a:r>
            <a:r>
              <a:rPr lang="en-US" dirty="0">
                <a:solidFill>
                  <a:srgbClr val="000000"/>
                </a:solidFill>
                <a:latin typeface="Calibri Light"/>
                <a:ea typeface="Calibri" panose="020F0502020204030204" pitchFamily="34" charset="0"/>
                <a:cs typeface="Calibri Light"/>
              </a:rPr>
              <a:t>Let’s begin by thinking about the benefits of attending this training and your overall expectations for what you would like to learn today. In your groups, introduce yourself and state one or two key points to complete the sentence: “This training will be a success for me, if ____.” For example, this training will be a success for me, if everyone learns how to implement the updated infant meal pattern requirements. After everyone has shared within your group, use your chart paper to create a list of each of your responses. </a:t>
            </a:r>
            <a:endParaRPr lang="en-US" dirty="0">
              <a:solidFill>
                <a:srgbClr val="000000"/>
              </a:solidFill>
              <a:latin typeface="Calibri Light" panose="020F0302020204030204" pitchFamily="34" charset="0"/>
              <a:ea typeface="Calibri" panose="020F0502020204030204" pitchFamily="34" charset="0"/>
              <a:cs typeface="Calibri Light"/>
            </a:endParaRPr>
          </a:p>
          <a:p>
            <a:pPr marL="346710" indent="-346710" algn="just">
              <a:lnSpc>
                <a:spcPts val="1821"/>
              </a:lnSpc>
              <a:buClr>
                <a:srgbClr val="000000"/>
              </a:buClr>
              <a:buSzPts val="1200"/>
              <a:buFont typeface="+mj-lt"/>
              <a:buAutoNum type="arabicPeriod"/>
            </a:pPr>
            <a:r>
              <a:rPr lang="en-US" b="1" dirty="0">
                <a:solidFill>
                  <a:srgbClr val="002060"/>
                </a:solidFill>
                <a:latin typeface="Calibri Light"/>
                <a:ea typeface="Calibri" panose="020F0502020204030204" pitchFamily="34" charset="0"/>
                <a:cs typeface="Calibri Light"/>
              </a:rPr>
              <a:t>DO:</a:t>
            </a:r>
            <a:r>
              <a:rPr lang="en-US" dirty="0">
                <a:solidFill>
                  <a:srgbClr val="002060"/>
                </a:solidFill>
                <a:latin typeface="Calibri Light"/>
                <a:ea typeface="Calibri" panose="020F0502020204030204" pitchFamily="34" charset="0"/>
                <a:cs typeface="Calibri Light"/>
              </a:rPr>
              <a:t> </a:t>
            </a:r>
            <a:r>
              <a:rPr lang="en-US" dirty="0">
                <a:solidFill>
                  <a:srgbClr val="000000"/>
                </a:solidFill>
                <a:latin typeface="Calibri Light"/>
                <a:ea typeface="Calibri" panose="020F0502020204030204" pitchFamily="34" charset="0"/>
                <a:cs typeface="Calibri Light"/>
              </a:rPr>
              <a:t>Allow participants 5 minutes to complete this activity. Then, request that each group share their responses with the large group and post their chart paper in the training area. </a:t>
            </a:r>
            <a:endParaRPr lang="en-US" dirty="0">
              <a:solidFill>
                <a:srgbClr val="000000"/>
              </a:solidFill>
              <a:latin typeface="Calibri Light" panose="020F0302020204030204" pitchFamily="34" charset="0"/>
              <a:ea typeface="Calibri" panose="020F0502020204030204" pitchFamily="34" charset="0"/>
              <a:cs typeface="Calibri Light"/>
            </a:endParaRPr>
          </a:p>
          <a:p>
            <a:pPr algn="just">
              <a:lnSpc>
                <a:spcPts val="1821"/>
              </a:lnSpc>
            </a:pPr>
            <a:r>
              <a:rPr lang="en-US" b="1" dirty="0">
                <a:solidFill>
                  <a:srgbClr val="002060"/>
                </a:solidFill>
                <a:latin typeface="Calibri Light"/>
                <a:ea typeface="Calibri" panose="020F0502020204030204" pitchFamily="34" charset="0"/>
                <a:cs typeface="Calibri Light"/>
              </a:rPr>
              <a:t> </a:t>
            </a:r>
            <a:endParaRPr lang="en-US" dirty="0">
              <a:solidFill>
                <a:srgbClr val="000000"/>
              </a:solidFill>
              <a:latin typeface="Calibri Light"/>
              <a:ea typeface="Calibri" panose="020F0502020204030204" pitchFamily="34" charset="0"/>
              <a:cs typeface="Calibri Light"/>
            </a:endParaRPr>
          </a:p>
          <a:p>
            <a:pPr algn="just">
              <a:lnSpc>
                <a:spcPts val="1821"/>
              </a:lnSpc>
            </a:pPr>
            <a:r>
              <a:rPr lang="en-US" b="1" dirty="0">
                <a:solidFill>
                  <a:srgbClr val="002060"/>
                </a:solidFill>
                <a:latin typeface="Calibri Light"/>
                <a:ea typeface="Calibri" panose="020F0502020204030204" pitchFamily="34" charset="0"/>
                <a:cs typeface="Calibri Light"/>
              </a:rPr>
              <a:t>FEEDBACK:</a:t>
            </a:r>
            <a:endParaRPr lang="en-US" dirty="0">
              <a:solidFill>
                <a:srgbClr val="000000"/>
              </a:solidFill>
              <a:latin typeface="Calibri Light" panose="020F0302020204030204" pitchFamily="34" charset="0"/>
              <a:ea typeface="Calibri" panose="020F0502020204030204" pitchFamily="34" charset="0"/>
              <a:cs typeface="Calibri Light"/>
            </a:endParaRPr>
          </a:p>
          <a:p>
            <a:pPr algn="just">
              <a:lnSpc>
                <a:spcPts val="1821"/>
              </a:lnSpc>
            </a:pPr>
            <a:r>
              <a:rPr lang="en-US" dirty="0">
                <a:solidFill>
                  <a:srgbClr val="000000"/>
                </a:solidFill>
                <a:latin typeface="Calibri Light"/>
                <a:ea typeface="Calibri" panose="020F0502020204030204" pitchFamily="34" charset="0"/>
                <a:cs typeface="Calibri Light"/>
              </a:rPr>
              <a:t>If the training size is not conducive to large group sharing, discuss the following general training expectations and allow the participants to add any additional comments: </a:t>
            </a:r>
            <a:endParaRPr lang="en-US" dirty="0">
              <a:solidFill>
                <a:srgbClr val="000000"/>
              </a:solidFill>
              <a:latin typeface="Calibri Light" panose="020F0302020204030204" pitchFamily="34" charset="0"/>
              <a:ea typeface="Calibri" panose="020F0502020204030204" pitchFamily="34" charset="0"/>
              <a:cs typeface="Calibri Light"/>
            </a:endParaRPr>
          </a:p>
          <a:p>
            <a:pPr marL="171450" indent="-171450" algn="just">
              <a:lnSpc>
                <a:spcPts val="1821"/>
              </a:lnSpc>
              <a:buClr>
                <a:srgbClr val="002060"/>
              </a:buClr>
              <a:buFont typeface="Arial"/>
              <a:buChar char="•"/>
            </a:pPr>
            <a:r>
              <a:rPr lang="en-US" dirty="0">
                <a:solidFill>
                  <a:srgbClr val="000000"/>
                </a:solidFill>
                <a:latin typeface="Calibri Light"/>
                <a:ea typeface="Calibri" panose="020F0502020204030204" pitchFamily="34" charset="0"/>
                <a:cs typeface="Calibri Light"/>
              </a:rPr>
              <a:t>Learn how to implement all requirements </a:t>
            </a:r>
            <a:endParaRPr lang="en-US" dirty="0">
              <a:solidFill>
                <a:srgbClr val="000000"/>
              </a:solidFill>
              <a:latin typeface="Calibri Light" panose="020F0302020204030204" pitchFamily="34" charset="0"/>
              <a:ea typeface="Calibri" panose="020F0502020204030204" pitchFamily="34" charset="0"/>
              <a:cs typeface="Calibri Light"/>
            </a:endParaRPr>
          </a:p>
          <a:p>
            <a:pPr marL="171450" indent="-171450" algn="just">
              <a:lnSpc>
                <a:spcPts val="1821"/>
              </a:lnSpc>
              <a:buClr>
                <a:srgbClr val="002060"/>
              </a:buClr>
              <a:buFont typeface="Arial"/>
              <a:buChar char="•"/>
            </a:pPr>
            <a:r>
              <a:rPr lang="en-US" dirty="0">
                <a:solidFill>
                  <a:srgbClr val="000000"/>
                </a:solidFill>
                <a:latin typeface="Calibri Light"/>
                <a:ea typeface="Calibri" panose="020F0502020204030204" pitchFamily="34" charset="0"/>
                <a:cs typeface="Calibri Light"/>
              </a:rPr>
              <a:t>Learn more about the whole grains requirements </a:t>
            </a:r>
            <a:endParaRPr lang="en-US" dirty="0">
              <a:solidFill>
                <a:srgbClr val="000000"/>
              </a:solidFill>
              <a:latin typeface="Calibri Light" panose="020F0302020204030204" pitchFamily="34" charset="0"/>
              <a:ea typeface="Calibri" panose="020F0502020204030204" pitchFamily="34" charset="0"/>
              <a:cs typeface="Calibri Light"/>
            </a:endParaRPr>
          </a:p>
          <a:p>
            <a:pPr marL="171450" indent="-171450" algn="just">
              <a:lnSpc>
                <a:spcPts val="1821"/>
              </a:lnSpc>
              <a:buClr>
                <a:srgbClr val="002060"/>
              </a:buClr>
              <a:buFont typeface="Arial"/>
              <a:buChar char="•"/>
            </a:pPr>
            <a:r>
              <a:rPr lang="en-US" dirty="0">
                <a:solidFill>
                  <a:srgbClr val="000000"/>
                </a:solidFill>
                <a:latin typeface="Calibri Light"/>
                <a:ea typeface="Calibri" panose="020F0502020204030204" pitchFamily="34" charset="0"/>
                <a:cs typeface="Calibri Light"/>
              </a:rPr>
              <a:t>Gain a better understanding of meeting the added sugars limit requirements </a:t>
            </a:r>
            <a:endParaRPr lang="en-US" dirty="0">
              <a:solidFill>
                <a:srgbClr val="000000"/>
              </a:solidFill>
              <a:latin typeface="Calibri Light" panose="020F0302020204030204" pitchFamily="34" charset="0"/>
              <a:ea typeface="Calibri" panose="020F0502020204030204" pitchFamily="34" charset="0"/>
              <a:cs typeface="Calibri Light"/>
            </a:endParaRPr>
          </a:p>
          <a:p>
            <a:pPr marL="171450" indent="-171450" algn="just">
              <a:lnSpc>
                <a:spcPts val="1821"/>
              </a:lnSpc>
              <a:buClr>
                <a:srgbClr val="002060"/>
              </a:buClr>
              <a:buFont typeface="Arial"/>
              <a:buChar char="•"/>
            </a:pPr>
            <a:r>
              <a:rPr lang="en-US" dirty="0">
                <a:solidFill>
                  <a:srgbClr val="000000"/>
                </a:solidFill>
                <a:latin typeface="Calibri Light"/>
                <a:ea typeface="Calibri" panose="020F0502020204030204" pitchFamily="34" charset="0"/>
                <a:cs typeface="Calibri Light"/>
              </a:rPr>
              <a:t>Learn more about the separation of the fruit and vegetable component </a:t>
            </a:r>
            <a:endParaRPr lang="en-US" dirty="0">
              <a:solidFill>
                <a:srgbClr val="000000"/>
              </a:solidFill>
              <a:latin typeface="Calibri Light" panose="020F0302020204030204" pitchFamily="34" charset="0"/>
              <a:ea typeface="Calibri" panose="020F0502020204030204" pitchFamily="34" charset="0"/>
              <a:cs typeface="Calibri Light"/>
            </a:endParaRPr>
          </a:p>
        </p:txBody>
      </p:sp>
      <p:sp>
        <p:nvSpPr>
          <p:cNvPr id="4" name="Slide Number Placeholder 3"/>
          <p:cNvSpPr>
            <a:spLocks noGrp="1"/>
          </p:cNvSpPr>
          <p:nvPr>
            <p:ph type="sldNum" sz="quarter" idx="10"/>
          </p:nvPr>
        </p:nvSpPr>
        <p:spPr/>
        <p:txBody>
          <a:bodyPr/>
          <a:lstStyle/>
          <a:p>
            <a:fld id="{7F12D865-8CAA-40FE-8C08-C7D45694731E}" type="slidenum">
              <a:rPr lang="en-US" smtClean="0"/>
              <a:t>6</a:t>
            </a:fld>
            <a:endParaRPr lang="en-US"/>
          </a:p>
        </p:txBody>
      </p:sp>
    </p:spTree>
    <p:extLst>
      <p:ext uri="{BB962C8B-B14F-4D97-AF65-F5344CB8AC3E}">
        <p14:creationId xmlns:p14="http://schemas.microsoft.com/office/powerpoint/2010/main" val="16680404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74925" y="134938"/>
            <a:ext cx="4210050" cy="2368550"/>
          </a:xfrm>
        </p:spPr>
      </p:sp>
      <p:sp>
        <p:nvSpPr>
          <p:cNvPr id="3" name="Notes Placeholder 2"/>
          <p:cNvSpPr>
            <a:spLocks noGrp="1"/>
          </p:cNvSpPr>
          <p:nvPr>
            <p:ph type="body" idx="1"/>
          </p:nvPr>
        </p:nvSpPr>
        <p:spPr>
          <a:xfrm>
            <a:off x="936009" y="2603953"/>
            <a:ext cx="7488062" cy="4350804"/>
          </a:xfrm>
        </p:spPr>
        <p:txBody>
          <a:bodyPr>
            <a:normAutofit fontScale="85000" lnSpcReduction="10000"/>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SAY:</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dirty="0">
                <a:latin typeface="Calibri Light" panose="020F0302020204030204" pitchFamily="34" charset="0"/>
                <a:ea typeface="Calibri" panose="020F0502020204030204" pitchFamily="34" charset="0"/>
                <a:cs typeface="Calibri Light" panose="020F0302020204030204" pitchFamily="34" charset="0"/>
              </a:rPr>
              <a:t>To help ensure this training is a success, there are a few key things to keep in mind.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171450" indent="-171450" algn="just">
              <a:lnSpc>
                <a:spcPts val="1821"/>
              </a:lnSpc>
              <a:spcAft>
                <a:spcPts val="1200"/>
              </a:spcAft>
              <a:buClr>
                <a:srgbClr val="002060"/>
              </a:buClr>
              <a:buSzPts val="1200"/>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The ground rules are posted (</a:t>
            </a:r>
            <a:r>
              <a:rPr lang="en-US" u="sng"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state location</a:t>
            </a: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 and featured in your Participant’s Workbook. Please take a moment to review them. </a:t>
            </a:r>
          </a:p>
          <a:p>
            <a:pPr marL="171450" indent="-171450" algn="just">
              <a:lnSpc>
                <a:spcPts val="1821"/>
              </a:lnSpc>
              <a:spcAft>
                <a:spcPts val="1200"/>
              </a:spcAft>
              <a:buClr>
                <a:srgbClr val="002060"/>
              </a:buClr>
              <a:buSzPts val="1200"/>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We will take a minimum of three breaks during this training. Please be sure to return on time, as starting and ending breaks on time will allow us to cover all the training information and activities within the time allotted. If you should need to stretch or attend to a need at a different time, please feel free to do so. All that I ask is that you leave and return without disturbing the training. </a:t>
            </a:r>
          </a:p>
          <a:p>
            <a:pPr marL="171450" indent="-171450" algn="just">
              <a:lnSpc>
                <a:spcPts val="1821"/>
              </a:lnSpc>
              <a:spcAft>
                <a:spcPts val="1200"/>
              </a:spcAft>
              <a:buClr>
                <a:srgbClr val="002060"/>
              </a:buClr>
              <a:buSzPts val="1200"/>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The restrooms are located (</a:t>
            </a:r>
            <a:r>
              <a:rPr lang="en-US" u="sng"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state location</a:t>
            </a: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 </a:t>
            </a:r>
          </a:p>
          <a:p>
            <a:pPr marL="171450" indent="-171450" algn="just">
              <a:lnSpc>
                <a:spcPts val="1821"/>
              </a:lnSpc>
              <a:buClr>
                <a:srgbClr val="002060"/>
              </a:buClr>
              <a:buSzPts val="1200"/>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Last, I have posted a chart paper with the title “Bike Rack” (the former parking lot concept) (</a:t>
            </a:r>
            <a:r>
              <a:rPr lang="en-US" u="sng"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state location</a:t>
            </a: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 Feel free to write any questions on a sticky note and post it to the “Bike Rack.” I will aim to answer all questions and share the information with the class before the end of this training. Although I will try to answer questions throughout the training, some questions may require research or a longer answer than time allows. Any questions I cannot answer, I will forward them to the ICN for further assistance.</a:t>
            </a: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Now that we have reviewed some basic logistical information, let’s shift our focus to the CACFP and the purpose for the updates to the meal patterns.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0"/>
          </p:nvPr>
        </p:nvSpPr>
        <p:spPr/>
        <p:txBody>
          <a:bodyPr/>
          <a:lstStyle/>
          <a:p>
            <a:fld id="{A83AB61C-E093-43EC-B9C8-30265BBB4AF4}" type="slidenum">
              <a:rPr lang="en-US" smtClean="0"/>
              <a:t>7</a:t>
            </a:fld>
            <a:endParaRPr lang="en-US"/>
          </a:p>
        </p:txBody>
      </p:sp>
    </p:spTree>
    <p:extLst>
      <p:ext uri="{BB962C8B-B14F-4D97-AF65-F5344CB8AC3E}">
        <p14:creationId xmlns:p14="http://schemas.microsoft.com/office/powerpoint/2010/main" val="15204344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44800" y="352425"/>
            <a:ext cx="3690938" cy="2076450"/>
          </a:xfrm>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SAY:</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Since 1968, the CACFP has helped to ensure participants receive nutritious meals and snacks while attending child care and later, those attending adult care. Over the years, however,</a:t>
            </a: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r>
              <a:rPr lang="en-US"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the nutritional needs and the eating habits of children and adults have shifted from those when the program first began.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In particular, the overall health status of this country has shifted from deficiencies in essential nutrients, such as a lack of vitamins A and C, to chronic diseases, such as hypertension, heart disease, type 2 diabetes, and even some forms of cancer.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0"/>
          </p:nvPr>
        </p:nvSpPr>
        <p:spPr/>
        <p:txBody>
          <a:bodyPr/>
          <a:lstStyle/>
          <a:p>
            <a:fld id="{A83AB61C-E093-43EC-B9C8-30265BBB4AF4}" type="slidenum">
              <a:rPr lang="en-US" smtClean="0"/>
              <a:t>8</a:t>
            </a:fld>
            <a:endParaRPr lang="en-US"/>
          </a:p>
        </p:txBody>
      </p:sp>
    </p:spTree>
    <p:extLst>
      <p:ext uri="{BB962C8B-B14F-4D97-AF65-F5344CB8AC3E}">
        <p14:creationId xmlns:p14="http://schemas.microsoft.com/office/powerpoint/2010/main" val="21851572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Understanding the shifts, the Healthy, Hunger-Free Kids Act of 2010 called for USDA to review and revise the CACFP meal pattern requirements to better align with the DGA and to address the current health status of children and adults.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Ultimately, the updated meal pattern requirements are expected to enhance the overall nutritional quality of meals and snacks served in CACFP settings. Additionally, these improvements are projected to help young children develop healthy eating habits early and safeguard the overall wellness of adult participants.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You can learn more about these changes by referring to the handouts, </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CACFP in the Last 50 Years</a:t>
            </a:r>
            <a:r>
              <a:rPr lang="en-US" b="0"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a:t>
            </a:r>
            <a:r>
              <a:rPr lang="en-US" dirty="0">
                <a:latin typeface="Calibri Light" panose="020F0302020204030204" pitchFamily="34" charset="0"/>
                <a:ea typeface="Calibri" panose="020F0502020204030204" pitchFamily="34" charset="0"/>
                <a:cs typeface="Times New Roman" panose="02020603050405020304" pitchFamily="18" charset="0"/>
              </a:rPr>
              <a:t> the</a:t>
            </a:r>
            <a:r>
              <a:rPr lang="en-US" b="1" dirty="0">
                <a:latin typeface="Calibri Light" panose="020F0302020204030204" pitchFamily="34" charset="0"/>
                <a:ea typeface="Calibri" panose="020F0502020204030204" pitchFamily="34" charset="0"/>
                <a:cs typeface="Times New Roman" panose="02020603050405020304" pitchFamily="18" charset="0"/>
              </a:rPr>
              <a:t> </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2020-2025 </a:t>
            </a:r>
            <a:r>
              <a:rPr lang="en-US" b="1" i="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Dietary Guidelines for Americans</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and the </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Child and Adult Meal Patterns </a:t>
            </a:r>
            <a:r>
              <a:rPr lang="en-US" dirty="0">
                <a:latin typeface="Calibri Light" panose="020F0302020204030204" pitchFamily="34" charset="0"/>
                <a:ea typeface="Calibri" panose="020F0502020204030204" pitchFamily="34" charset="0"/>
                <a:cs typeface="Times New Roman" panose="02020603050405020304" pitchFamily="18" charset="0"/>
              </a:rPr>
              <a:t>in your Participant’s Workbook.</a:t>
            </a:r>
            <a:r>
              <a:rPr lang="en-US" b="1"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A83AB61C-E093-43EC-B9C8-30265BBB4AF4}" type="slidenum">
              <a:rPr lang="en-US" smtClean="0"/>
              <a:t>9</a:t>
            </a:fld>
            <a:endParaRPr lang="en-US"/>
          </a:p>
        </p:txBody>
      </p:sp>
    </p:spTree>
    <p:extLst>
      <p:ext uri="{BB962C8B-B14F-4D97-AF65-F5344CB8AC3E}">
        <p14:creationId xmlns:p14="http://schemas.microsoft.com/office/powerpoint/2010/main" val="38682243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panose="020F0502020204030204" pitchFamily="34" charset="0"/>
              </a:rPr>
              <a:t>Ultimately, the updated meal pattern requirements are expected to enhance the overall nutritional quality of meals and snacks served in CACFP settings. Specifically, the changes provide: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Calibri" panose="020F0502020204030204" pitchFamily="34" charset="0"/>
              </a:rPr>
              <a:t>A wider varieties of protein options</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Calibri" panose="020F0502020204030204" pitchFamily="34" charset="0"/>
              </a:rPr>
              <a:t>Greater varieties of vegetables and fruits</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Calibri" panose="020F0502020204030204" pitchFamily="34" charset="0"/>
              </a:rPr>
              <a:t>More whole grains</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Calibri" panose="020F0502020204030204" pitchFamily="34" charset="0"/>
              </a:rPr>
              <a:t>Less added sugars and saturated fat</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462458">
              <a:lnSpc>
                <a:spcPts val="1821"/>
              </a:lnSpc>
            </a:pPr>
            <a:r>
              <a:rPr lang="en-US" dirty="0">
                <a:solidFill>
                  <a:srgbClr val="000000"/>
                </a:solidFill>
                <a:latin typeface="Calibri Light" panose="020F0302020204030204" pitchFamily="34" charset="0"/>
                <a:ea typeface="Calibri" panose="020F0502020204030204" pitchFamily="34" charset="0"/>
                <a:cs typeface="Calibri" panose="020F05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NOTE TO INSTRUCTOR: </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This slide provides an overview of the content in the training. If there are questions regarding the information, explain that you will provide additional information on each of the requirements throughout this training.</a:t>
            </a:r>
            <a:endParaRPr lang="en-US" b="1"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0"/>
          </p:nvPr>
        </p:nvSpPr>
        <p:spPr/>
        <p:txBody>
          <a:bodyPr/>
          <a:lstStyle/>
          <a:p>
            <a:fld id="{B42EAE18-CEAE-48AE-A0B0-94E76610DE38}" type="slidenum">
              <a:rPr lang="en-US" smtClean="0"/>
              <a:t>10</a:t>
            </a:fld>
            <a:endParaRPr lang="en-US"/>
          </a:p>
        </p:txBody>
      </p:sp>
    </p:spTree>
    <p:extLst>
      <p:ext uri="{BB962C8B-B14F-4D97-AF65-F5344CB8AC3E}">
        <p14:creationId xmlns:p14="http://schemas.microsoft.com/office/powerpoint/2010/main" val="17464970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33650" y="301625"/>
            <a:ext cx="4168775" cy="2344738"/>
          </a:xfrm>
        </p:spPr>
      </p:sp>
      <p:sp>
        <p:nvSpPr>
          <p:cNvPr id="3" name="Notes Placeholder 2"/>
          <p:cNvSpPr>
            <a:spLocks noGrp="1"/>
          </p:cNvSpPr>
          <p:nvPr>
            <p:ph type="body" idx="1"/>
          </p:nvPr>
        </p:nvSpPr>
        <p:spPr>
          <a:xfrm>
            <a:off x="923608" y="2763079"/>
            <a:ext cx="7388860" cy="3548559"/>
          </a:xfrm>
        </p:spPr>
        <p:txBody>
          <a:bodyPr/>
          <a:lstStyle/>
          <a:p>
            <a:pPr>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As in the previous meal pattern, the updated meal pattern requirements continue to reflect the different nutritional needs for each age group, such as specific amounts of foods and minimum serving sizes for nutritious and reimbursable meals. However, there are a few general changes worth noting before exploring each meal component.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Turn to the </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Previous vs. Updated Child and Adult Meal Pattern Requirements</a:t>
            </a:r>
            <a:r>
              <a:rPr lang="en-US" dirty="0">
                <a:latin typeface="Calibri Light" panose="020F0302020204030204" pitchFamily="34" charset="0"/>
                <a:ea typeface="Calibri" panose="020F0502020204030204" pitchFamily="34" charset="0"/>
                <a:cs typeface="Times New Roman" panose="02020603050405020304" pitchFamily="18" charset="0"/>
              </a:rPr>
              <a:t> handout in your Participant’s Workbook. Take a few minutes to review the changes to the meal pattern for the age groups in your care.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DO: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Allow 3–5 minutes for participants to review the charts.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B42EAE18-CEAE-48AE-A0B0-94E76610DE38}" type="slidenum">
              <a:rPr lang="en-US" smtClean="0"/>
              <a:t>11</a:t>
            </a:fld>
            <a:endParaRPr lang="en-US"/>
          </a:p>
        </p:txBody>
      </p:sp>
    </p:spTree>
    <p:extLst>
      <p:ext uri="{BB962C8B-B14F-4D97-AF65-F5344CB8AC3E}">
        <p14:creationId xmlns:p14="http://schemas.microsoft.com/office/powerpoint/2010/main" val="25483072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Now that you have had the opportunity to review the chart, let’s discuss the general changes. </a:t>
            </a:r>
          </a:p>
          <a:p>
            <a:pPr algn="just">
              <a:lnSpc>
                <a:spcPts val="1821"/>
              </a:lnSpc>
            </a:pPr>
            <a:endParaRPr lang="en-US" dirty="0">
              <a:latin typeface="Arial" panose="020B060402020202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ts val="1821"/>
              </a:lnSpc>
              <a:spcBef>
                <a:spcPts val="0"/>
              </a:spcBef>
              <a:spcAft>
                <a:spcPts val="0"/>
              </a:spcAft>
              <a:buClrTx/>
              <a:buSzTx/>
              <a:buFontTx/>
              <a:buNone/>
              <a:tabLst/>
              <a:defRPr/>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ASK: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First, how many meal components are there?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DO: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Allow the participants to respond.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0"/>
          </p:nvPr>
        </p:nvSpPr>
        <p:spPr/>
        <p:txBody>
          <a:bodyPr/>
          <a:lstStyle/>
          <a:p>
            <a:fld id="{ABE2EF3B-A657-46C2-BA12-AEAE61FF1A72}" type="slidenum">
              <a:rPr lang="en-US" smtClean="0"/>
              <a:t>12</a:t>
            </a:fld>
            <a:endParaRPr lang="en-US"/>
          </a:p>
        </p:txBody>
      </p:sp>
    </p:spTree>
    <p:extLst>
      <p:ext uri="{BB962C8B-B14F-4D97-AF65-F5344CB8AC3E}">
        <p14:creationId xmlns:p14="http://schemas.microsoft.com/office/powerpoint/2010/main" val="19777408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a:ea typeface="Calibri" panose="020F0502020204030204" pitchFamily="34" charset="0"/>
                <a:cs typeface="Calibri Light"/>
              </a:rPr>
              <a:t>SAY:</a:t>
            </a:r>
          </a:p>
          <a:p>
            <a:pPr algn="just">
              <a:lnSpc>
                <a:spcPts val="1821"/>
              </a:lnSpc>
            </a:pPr>
            <a:r>
              <a:rPr lang="en-US" dirty="0">
                <a:latin typeface="Calibri Light"/>
                <a:ea typeface="Calibri" panose="020F0502020204030204" pitchFamily="34" charset="0"/>
                <a:cs typeface="Calibri Light"/>
              </a:rPr>
              <a:t>As you just mentioned, there are five meal components: fluid milk, meats/meat alternates, vegetables, fruits, and grains. Looking at the chart, the fruit and vegetable component is now separated into two components at lunch, supper, and snack. During breakfast, it remains a single component.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a:ea typeface="Calibri" panose="020F0502020204030204" pitchFamily="34" charset="0"/>
                <a:cs typeface="Calibri Light"/>
              </a:rPr>
              <a:t> </a:t>
            </a:r>
          </a:p>
          <a:p>
            <a:pPr algn="just">
              <a:lnSpc>
                <a:spcPts val="1821"/>
              </a:lnSpc>
            </a:pPr>
            <a:r>
              <a:rPr lang="en-US" dirty="0">
                <a:latin typeface="Calibri Light"/>
                <a:ea typeface="Calibri" panose="020F0502020204030204" pitchFamily="34" charset="0"/>
                <a:cs typeface="Calibri Light"/>
              </a:rPr>
              <a:t>As previously mentioned, meal components must continue to be served in the minimum required sizes to receive reimbursement for each meal or snack served. We will cover this update more in depth in the Vegetable and Fruit Component Update(s) lesson.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B42EAE18-CEAE-48AE-A0B0-94E76610DE38}" type="slidenum">
              <a:rPr lang="en-US" smtClean="0"/>
              <a:t>13</a:t>
            </a:fld>
            <a:endParaRPr lang="en-US"/>
          </a:p>
        </p:txBody>
      </p:sp>
    </p:spTree>
    <p:extLst>
      <p:ext uri="{BB962C8B-B14F-4D97-AF65-F5344CB8AC3E}">
        <p14:creationId xmlns:p14="http://schemas.microsoft.com/office/powerpoint/2010/main" val="34914851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a:solidFill>
                  <a:srgbClr val="002060"/>
                </a:solidFill>
                <a:latin typeface="Calibri Light" panose="020F0302020204030204" pitchFamily="34" charset="0"/>
                <a:ea typeface="Calibri" panose="020F0502020204030204" pitchFamily="34" charset="0"/>
                <a:cs typeface="Times New Roman" panose="02020603050405020304" pitchFamily="18" charset="0"/>
              </a:rPr>
              <a:t>ASK: </a:t>
            </a:r>
            <a:endParaRPr lang="en-US">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a:latin typeface="Calibri Light" panose="020F0302020204030204" pitchFamily="34" charset="0"/>
                <a:ea typeface="Calibri" panose="020F0502020204030204" pitchFamily="34" charset="0"/>
                <a:cs typeface="Times New Roman" panose="02020603050405020304" pitchFamily="18" charset="0"/>
              </a:rPr>
              <a:t>What changes did you notice to the grains component? </a:t>
            </a:r>
            <a:endParaRPr lang="en-US">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a:latin typeface="Calibri Light" panose="020F0302020204030204" pitchFamily="34" charset="0"/>
                <a:ea typeface="Calibri" panose="020F0502020204030204" pitchFamily="34" charset="0"/>
                <a:cs typeface="Times New Roman" panose="02020603050405020304" pitchFamily="18" charset="0"/>
              </a:rPr>
              <a:t> </a:t>
            </a:r>
            <a:endParaRPr lang="en-US">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a:solidFill>
                  <a:srgbClr val="002060"/>
                </a:solidFill>
                <a:latin typeface="Calibri Light" panose="020F0302020204030204" pitchFamily="34" charset="0"/>
                <a:ea typeface="Calibri" panose="020F0502020204030204" pitchFamily="34" charset="0"/>
                <a:cs typeface="Times New Roman" panose="02020603050405020304" pitchFamily="18" charset="0"/>
              </a:rPr>
              <a:t>DO: </a:t>
            </a:r>
            <a:endParaRPr lang="en-US">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a:latin typeface="Calibri Light" panose="020F0302020204030204" pitchFamily="34" charset="0"/>
                <a:ea typeface="Calibri" panose="020F0502020204030204" pitchFamily="34" charset="0"/>
                <a:cs typeface="Times New Roman" panose="02020603050405020304" pitchFamily="18" charset="0"/>
              </a:rPr>
              <a:t>Allow the participants to respond. </a:t>
            </a:r>
            <a:endParaRPr lang="en-US">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endParaRPr lang="en-US">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ABE2EF3B-A657-46C2-BA12-AEAE61FF1A72}" type="slidenum">
              <a:rPr lang="en-US" smtClean="0"/>
              <a:t>14</a:t>
            </a:fld>
            <a:endParaRPr lang="en-US"/>
          </a:p>
        </p:txBody>
      </p:sp>
    </p:spTree>
    <p:extLst>
      <p:ext uri="{BB962C8B-B14F-4D97-AF65-F5344CB8AC3E}">
        <p14:creationId xmlns:p14="http://schemas.microsoft.com/office/powerpoint/2010/main" val="34135636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SAY: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As you just mentioned, this component was previously called </a:t>
            </a:r>
            <a:r>
              <a:rPr lang="en-US" i="1" dirty="0">
                <a:latin typeface="Calibri Light" panose="020F0302020204030204" pitchFamily="34" charset="0"/>
                <a:ea typeface="Calibri" panose="020F0502020204030204" pitchFamily="34" charset="0"/>
                <a:cs typeface="Times New Roman" panose="02020603050405020304" pitchFamily="18" charset="0"/>
              </a:rPr>
              <a:t>breads and grains</a:t>
            </a:r>
            <a:r>
              <a:rPr lang="en-US" dirty="0">
                <a:latin typeface="Calibri Light" panose="020F0302020204030204" pitchFamily="34" charset="0"/>
                <a:ea typeface="Calibri" panose="020F0502020204030204" pitchFamily="34" charset="0"/>
                <a:cs typeface="Times New Roman" panose="02020603050405020304" pitchFamily="18" charset="0"/>
              </a:rPr>
              <a:t>; however, it is now simply called </a:t>
            </a:r>
            <a:r>
              <a:rPr lang="en-US" i="1" dirty="0">
                <a:latin typeface="Calibri Light" panose="020F0302020204030204" pitchFamily="34" charset="0"/>
                <a:ea typeface="Calibri" panose="020F0502020204030204" pitchFamily="34" charset="0"/>
                <a:cs typeface="Times New Roman" panose="02020603050405020304" pitchFamily="18" charset="0"/>
              </a:rPr>
              <a:t>grains</a:t>
            </a: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Another change to the grains component is the serving size. </a:t>
            </a:r>
            <a:r>
              <a:rPr lang="en-US" strike="noStrike" dirty="0">
                <a:latin typeface="Calibri Light" panose="020F0302020204030204" pitchFamily="34" charset="0"/>
                <a:ea typeface="Calibri" panose="020F0502020204030204" pitchFamily="34" charset="0"/>
                <a:cs typeface="Times New Roman" panose="02020603050405020304" pitchFamily="18" charset="0"/>
              </a:rPr>
              <a:t>T</a:t>
            </a:r>
            <a:r>
              <a:rPr lang="en-US" dirty="0">
                <a:latin typeface="Calibri Light" panose="020F0302020204030204" pitchFamily="34" charset="0"/>
                <a:ea typeface="Calibri" panose="020F0502020204030204" pitchFamily="34" charset="0"/>
                <a:cs typeface="Times New Roman" panose="02020603050405020304" pitchFamily="18" charset="0"/>
              </a:rPr>
              <a:t>he serving size has changed from servings to ounce equivalents. </a:t>
            </a:r>
            <a:endParaRPr lang="en-US" strike="sngStrike"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ABE2EF3B-A657-46C2-BA12-AEAE61FF1A72}" type="slidenum">
              <a:rPr lang="en-US" smtClean="0"/>
              <a:t>15</a:t>
            </a:fld>
            <a:endParaRPr lang="en-US"/>
          </a:p>
        </p:txBody>
      </p:sp>
    </p:spTree>
    <p:extLst>
      <p:ext uri="{BB962C8B-B14F-4D97-AF65-F5344CB8AC3E}">
        <p14:creationId xmlns:p14="http://schemas.microsoft.com/office/powerpoint/2010/main" val="24649651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The last overall change to the meal pattern focuses on the age groups. The 13 through 18-year-old age group is an addition to the meal pattern requirements. This age group was added to better reflect the characteristics of the populations served in the CACFP, specifically those in the at-risk afterschool programs and emergency shelters. This age group may be used for individuals operating at-risk afterschool programs and emergency shelters only.</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B42EAE18-CEAE-48AE-A0B0-94E76610DE38}" type="slidenum">
              <a:rPr lang="en-US" smtClean="0"/>
              <a:t>16</a:t>
            </a:fld>
            <a:endParaRPr lang="en-US"/>
          </a:p>
        </p:txBody>
      </p:sp>
    </p:spTree>
    <p:extLst>
      <p:ext uri="{BB962C8B-B14F-4D97-AF65-F5344CB8AC3E}">
        <p14:creationId xmlns:p14="http://schemas.microsoft.com/office/powerpoint/2010/main" val="21443609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44800" y="352425"/>
            <a:ext cx="3690938" cy="2076450"/>
          </a:xfrm>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SAY:</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In today’s training, </a:t>
            </a:r>
            <a:r>
              <a:rPr lang="en-US" sz="1800" kern="0" dirty="0">
                <a:effectLst/>
                <a:latin typeface="Arial" panose="020B0604020202020204" pitchFamily="34" charset="0"/>
                <a:ea typeface="Aptos" panose="020B0004020202020204" pitchFamily="34" charset="0"/>
              </a:rPr>
              <a:t>we will explore the Federal regulations and policies for the meal pattern, focusing on each </a:t>
            </a:r>
            <a:r>
              <a:rPr lang="en-US" sz="1800" kern="0" dirty="0">
                <a:solidFill>
                  <a:srgbClr val="FF0000"/>
                </a:solidFill>
                <a:effectLst/>
                <a:latin typeface="Arial" panose="020B0604020202020204" pitchFamily="34" charset="0"/>
                <a:ea typeface="Aptos" panose="020B0004020202020204" pitchFamily="34" charset="0"/>
              </a:rPr>
              <a:t>meal </a:t>
            </a:r>
            <a:r>
              <a:rPr lang="en-US" sz="1800" kern="0" dirty="0">
                <a:effectLst/>
                <a:latin typeface="Arial" panose="020B0604020202020204" pitchFamily="34" charset="0"/>
                <a:ea typeface="Aptos" panose="020B0004020202020204" pitchFamily="34" charset="0"/>
              </a:rPr>
              <a:t>component, where to locate additional information, and some key strategies for implementation</a:t>
            </a: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F12D865-8CAA-40FE-8C08-C7D45694731E}" type="slidenum">
              <a:rPr lang="en-US" smtClean="0"/>
              <a:t>17</a:t>
            </a:fld>
            <a:endParaRPr lang="en-US"/>
          </a:p>
        </p:txBody>
      </p:sp>
    </p:spTree>
    <p:extLst>
      <p:ext uri="{BB962C8B-B14F-4D97-AF65-F5344CB8AC3E}">
        <p14:creationId xmlns:p14="http://schemas.microsoft.com/office/powerpoint/2010/main" val="12588198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44800" y="352425"/>
            <a:ext cx="3690938" cy="2076450"/>
          </a:xfrm>
        </p:spPr>
      </p:sp>
      <p:sp>
        <p:nvSpPr>
          <p:cNvPr id="3" name="Notes Placeholder 2"/>
          <p:cNvSpPr>
            <a:spLocks noGrp="1"/>
          </p:cNvSpPr>
          <p:nvPr>
            <p:ph type="body" idx="1"/>
          </p:nvPr>
        </p:nvSpPr>
        <p:spPr>
          <a:xfrm>
            <a:off x="384838" y="2502026"/>
            <a:ext cx="8604943" cy="4165811"/>
          </a:xfrm>
        </p:spPr>
        <p:txBody>
          <a:bodyPr/>
          <a:lstStyle/>
          <a:p>
            <a:pPr algn="just">
              <a:lnSpc>
                <a:spcPts val="1821"/>
              </a:lnSpc>
            </a:pPr>
            <a:r>
              <a:rPr lang="en-US" sz="1000"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DO:</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sz="1000" b="1" dirty="0">
                <a:solidFill>
                  <a:srgbClr val="FFFFFF"/>
                </a:solidFill>
                <a:latin typeface="Calibri Light" panose="020F0302020204030204" pitchFamily="34" charset="0"/>
                <a:ea typeface="Calibri" panose="020F0502020204030204" pitchFamily="34" charset="0"/>
                <a:cs typeface="Calibri Light" panose="020F0302020204030204" pitchFamily="34" charset="0"/>
              </a:rPr>
              <a:t>Comprehensive Pre-Assessment</a:t>
            </a:r>
          </a:p>
          <a:p>
            <a:pPr>
              <a:lnSpc>
                <a:spcPts val="1821"/>
              </a:lnSpc>
            </a:pPr>
            <a:r>
              <a:rPr lang="en-US" sz="1000" dirty="0">
                <a:latin typeface="Calibri Light" panose="020F0302020204030204" pitchFamily="34" charset="0"/>
                <a:ea typeface="Calibri" panose="020F0502020204030204" pitchFamily="34" charset="0"/>
                <a:cs typeface="Calibri Light" panose="020F0302020204030204" pitchFamily="34" charset="0"/>
              </a:rPr>
              <a:t>The purpose of this Comprehensive Pre-Assessment is to determine current knowledge of the updated meal pattern requirements. </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sz="1000" dirty="0">
                <a:latin typeface="Calibri Light" panose="020F0302020204030204" pitchFamily="34" charset="0"/>
                <a:ea typeface="Calibri" panose="020F0502020204030204" pitchFamily="34" charset="0"/>
                <a:cs typeface="Calibri Light" panose="020F0302020204030204" pitchFamily="34" charset="0"/>
              </a:rPr>
              <a:t>Materials Needed: Comprehensive Pre-Assessment and pen or pencil </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sz="1000" dirty="0">
                <a:latin typeface="Calibri Light" panose="020F0302020204030204" pitchFamily="34" charset="0"/>
                <a:ea typeface="Calibri" panose="020F0502020204030204" pitchFamily="34" charset="0"/>
                <a:cs typeface="Calibri Light" panose="020F0302020204030204" pitchFamily="34" charset="0"/>
              </a:rPr>
              <a:t>Time: 10 minutes</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sz="1000"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Instructions:</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marL="346843" indent="-346843" algn="just">
              <a:lnSpc>
                <a:spcPts val="1821"/>
              </a:lnSpc>
              <a:buClr>
                <a:srgbClr val="000000"/>
              </a:buClr>
              <a:buSzPts val="1200"/>
              <a:buFont typeface="+mj-lt"/>
              <a:buAutoNum type="arabicPeriod"/>
            </a:pPr>
            <a:r>
              <a:rPr lang="en-US" b="1"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SAY:</a:t>
            </a:r>
            <a:r>
              <a:rPr lang="en-US"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 </a:t>
            </a:r>
            <a:r>
              <a:rPr lang="en-US" dirty="0">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Before we begin exploring the first topic, let’s assess what you already know about the updated meal pattern requirements by completing a Pre-Assessment. </a:t>
            </a:r>
            <a:endParaRPr lang="en-US" dirty="0">
              <a:solidFill>
                <a:srgbClr val="000000"/>
              </a:solidFill>
              <a:effectLst/>
            </a:endParaRPr>
          </a:p>
          <a:p>
            <a:pPr marL="346843" indent="-346843" algn="just">
              <a:lnSpc>
                <a:spcPts val="1821"/>
              </a:lnSpc>
              <a:buClr>
                <a:srgbClr val="000000"/>
              </a:buClr>
              <a:buSzPts val="1200"/>
              <a:buFont typeface="+mj-lt"/>
              <a:buAutoNum type="arabicPeriod"/>
            </a:pPr>
            <a:r>
              <a:rPr lang="en-US" b="1"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DO:</a:t>
            </a:r>
            <a:r>
              <a:rPr lang="en-US" dirty="0">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 Distribute the Comprehensive Pre-Assessment. </a:t>
            </a:r>
            <a:endParaRPr lang="en-US" dirty="0">
              <a:solidFill>
                <a:srgbClr val="000000"/>
              </a:solidFill>
              <a:effectLst/>
            </a:endParaRPr>
          </a:p>
          <a:p>
            <a:pPr marL="346843" indent="-346843" algn="just">
              <a:lnSpc>
                <a:spcPts val="1821"/>
              </a:lnSpc>
              <a:buClr>
                <a:srgbClr val="000000"/>
              </a:buClr>
              <a:buSzPts val="1200"/>
              <a:buFont typeface="+mj-lt"/>
              <a:buAutoNum type="arabicPeriod"/>
            </a:pPr>
            <a:r>
              <a:rPr lang="en-US" b="1"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SAY:</a:t>
            </a:r>
            <a:r>
              <a:rPr lang="en-US" dirty="0">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 Now that you have the Pre-Assessment, begin by placing an easy to remember, unique, non-name identifier, such as a word, phrase, or symbol, at the top of each page. Then, read each question carefully and select the best answer. Make a note of your non-name identifier as you will use it again when completing the Post-Assessment. </a:t>
            </a:r>
            <a:endParaRPr lang="en-US" dirty="0">
              <a:solidFill>
                <a:srgbClr val="000000"/>
              </a:solidFill>
              <a:effectLst/>
            </a:endParaRPr>
          </a:p>
          <a:p>
            <a:pPr marL="346843" indent="-346843" algn="just">
              <a:lnSpc>
                <a:spcPts val="1821"/>
              </a:lnSpc>
              <a:buClr>
                <a:srgbClr val="000000"/>
              </a:buClr>
              <a:buSzPts val="1200"/>
              <a:buFont typeface="+mj-lt"/>
              <a:buAutoNum type="arabicPeriod"/>
            </a:pPr>
            <a:r>
              <a:rPr lang="en-US" b="1"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DO:</a:t>
            </a:r>
            <a:r>
              <a:rPr lang="en-US"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 </a:t>
            </a:r>
            <a:r>
              <a:rPr lang="en-US" dirty="0">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Allow a minimum of 10 minutes for participants to complete the Pre-Assessment. Remind them to list a non-identifier and to make a note of it for the Post-Assessment. Then, collect each assessment and set them aside. </a:t>
            </a:r>
            <a:endParaRPr lang="en-US" dirty="0">
              <a:solidFill>
                <a:srgbClr val="000000"/>
              </a:solidFill>
              <a:effectLst/>
            </a:endParaRPr>
          </a:p>
          <a:p>
            <a:pPr marL="462458" algn="just">
              <a:lnSpc>
                <a:spcPts val="1821"/>
              </a:lnSpc>
            </a:pPr>
            <a:r>
              <a:rPr lang="en-US" dirty="0">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 </a:t>
            </a:r>
            <a:endParaRPr lang="en-US" dirty="0">
              <a:effectLst/>
            </a:endParaRPr>
          </a:p>
          <a:p>
            <a:pPr algn="just">
              <a:lnSpc>
                <a:spcPts val="1821"/>
              </a:lnSpc>
            </a:pPr>
            <a:r>
              <a:rPr lang="en-US" sz="1000"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NOTE TO INSTRUCTOR: </a:t>
            </a:r>
            <a:r>
              <a:rPr lang="en-US" sz="1000"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If the Institute of Child Nutrition (ICN) provides this training, collect the Pre-Assessments and return them along with the evaluations to ICN.</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algn="just">
              <a:lnSpc>
                <a:spcPts val="1618"/>
              </a:lnSpc>
            </a:pPr>
            <a:br>
              <a:rPr lang="en-US" sz="1000"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br>
            <a:r>
              <a:rPr lang="en-US" sz="1000"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 </a:t>
            </a:r>
            <a:endParaRPr lang="en-US" sz="1000"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F12D865-8CAA-40FE-8C08-C7D45694731E}" type="slidenum">
              <a:rPr lang="en-US" smtClean="0"/>
              <a:t>18</a:t>
            </a:fld>
            <a:endParaRPr lang="en-US"/>
          </a:p>
        </p:txBody>
      </p:sp>
    </p:spTree>
    <p:extLst>
      <p:ext uri="{BB962C8B-B14F-4D97-AF65-F5344CB8AC3E}">
        <p14:creationId xmlns:p14="http://schemas.microsoft.com/office/powerpoint/2010/main" val="29772367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DO:</a:t>
            </a:r>
            <a:endParaRPr lang="en-US" dirty="0"/>
          </a:p>
          <a:p>
            <a:r>
              <a:rPr lang="en-US" dirty="0"/>
              <a:t>To begin this training, advance to the next slide.</a:t>
            </a:r>
          </a:p>
          <a:p>
            <a:endParaRPr lang="en-US" dirty="0"/>
          </a:p>
        </p:txBody>
      </p:sp>
      <p:sp>
        <p:nvSpPr>
          <p:cNvPr id="4" name="Slide Number Placeholder 3"/>
          <p:cNvSpPr>
            <a:spLocks noGrp="1"/>
          </p:cNvSpPr>
          <p:nvPr>
            <p:ph type="sldNum" sz="quarter" idx="10"/>
          </p:nvPr>
        </p:nvSpPr>
        <p:spPr/>
        <p:txBody>
          <a:bodyPr/>
          <a:lstStyle/>
          <a:p>
            <a:fld id="{E39AF0DB-25CF-46B0-A521-15487DD1C764}" type="slidenum">
              <a:rPr lang="en-US" smtClean="0"/>
              <a:t>19</a:t>
            </a:fld>
            <a:endParaRPr lang="en-US"/>
          </a:p>
        </p:txBody>
      </p:sp>
    </p:spTree>
    <p:extLst>
      <p:ext uri="{BB962C8B-B14F-4D97-AF65-F5344CB8AC3E}">
        <p14:creationId xmlns:p14="http://schemas.microsoft.com/office/powerpoint/2010/main" val="1424225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three key updates to the fluid milk component for the CACFP:  </a:t>
            </a:r>
          </a:p>
          <a:p>
            <a:pPr marL="173422" indent="-173422">
              <a:buFont typeface="Arial" panose="020B0604020202020204" pitchFamily="34" charset="0"/>
              <a:buChar char="•"/>
            </a:pPr>
            <a:r>
              <a:rPr lang="en-US" dirty="0"/>
              <a:t>More defined age groups for each milk type</a:t>
            </a:r>
          </a:p>
          <a:p>
            <a:pPr marL="173422" indent="-173422">
              <a:buFont typeface="Arial" panose="020B0604020202020204" pitchFamily="34" charset="0"/>
              <a:buChar char="•"/>
            </a:pPr>
            <a:r>
              <a:rPr lang="en-US" dirty="0"/>
              <a:t>Yogurt may be served in place of milk once per day for adults only</a:t>
            </a:r>
          </a:p>
          <a:p>
            <a:pPr marL="173422" indent="-173422">
              <a:buFont typeface="Arial" panose="020B0604020202020204" pitchFamily="34" charset="0"/>
              <a:buChar char="•"/>
            </a:pPr>
            <a:r>
              <a:rPr lang="en-US" dirty="0"/>
              <a:t>Nondairy milk substitutes that are nutritionally equivalent to milk may be served in place of milk to children or adults with medical or special dietary needs</a:t>
            </a:r>
          </a:p>
        </p:txBody>
      </p:sp>
      <p:sp>
        <p:nvSpPr>
          <p:cNvPr id="5" name="Slide Number Placeholder 4"/>
          <p:cNvSpPr>
            <a:spLocks noGrp="1"/>
          </p:cNvSpPr>
          <p:nvPr>
            <p:ph type="sldNum" sz="quarter" idx="10"/>
          </p:nvPr>
        </p:nvSpPr>
        <p:spPr/>
        <p:txBody>
          <a:bodyPr/>
          <a:lstStyle/>
          <a:p>
            <a:pPr defTabSz="924916">
              <a:defRPr/>
            </a:pPr>
            <a:fld id="{9D9D9E57-B194-4C8F-98E9-BCBF80C7A7EA}" type="slidenum">
              <a:rPr lang="en-US">
                <a:solidFill>
                  <a:prstClr val="black"/>
                </a:solidFill>
                <a:latin typeface="Calibri" panose="020F0502020204030204"/>
              </a:rPr>
              <a:pPr defTabSz="924916">
                <a:defRPr/>
              </a:pPr>
              <a:t>20</a:t>
            </a:fld>
            <a:endParaRPr lang="en-US">
              <a:solidFill>
                <a:prstClr val="black"/>
              </a:solidFill>
              <a:latin typeface="Calibri" panose="020F0502020204030204"/>
            </a:endParaRPr>
          </a:p>
        </p:txBody>
      </p:sp>
    </p:spTree>
    <p:extLst>
      <p:ext uri="{BB962C8B-B14F-4D97-AF65-F5344CB8AC3E}">
        <p14:creationId xmlns:p14="http://schemas.microsoft.com/office/powerpoint/2010/main" val="18089871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SAY: </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There are a number of benefits for incorporating these updates. For example, they aim to provide all participants with the right type and amount of milk. They also promote the development of healthy eating habits in young children and foster healthy habits for all CACFP participants.</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ASK: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What are some other benefits of the three changes to the fluid milk component?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DO: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Allow participants to respond, and then advance to the next slide.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FEEDBACK:</a:t>
            </a:r>
            <a:endParaRPr lang="en-US" b="0" dirty="0">
              <a:solidFill>
                <a:srgbClr val="002060"/>
              </a:solidFill>
              <a:latin typeface="Calibri Light" panose="020F030202020403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A potential response may include preventing obesity by ensuring children and adults are receiving the right types and amounts of milk. </a:t>
            </a:r>
            <a:endParaRPr lang="en-US" dirty="0">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E39AF0DB-25CF-46B0-A521-15487DD1C764}" type="slidenum">
              <a:rPr lang="en-US" smtClean="0"/>
              <a:t>21</a:t>
            </a:fld>
            <a:endParaRPr lang="en-US"/>
          </a:p>
        </p:txBody>
      </p:sp>
    </p:spTree>
    <p:extLst>
      <p:ext uri="{BB962C8B-B14F-4D97-AF65-F5344CB8AC3E}">
        <p14:creationId xmlns:p14="http://schemas.microsoft.com/office/powerpoint/2010/main" val="25040445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SAY:</a:t>
            </a:r>
            <a:r>
              <a:rPr lang="en-US"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 </a:t>
            </a:r>
            <a:b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b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Throughout this lesson, we will explore the following objectives:</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173422" indent="-173422" algn="just">
              <a:lnSpc>
                <a:spcPts val="1821"/>
              </a:lnSpc>
              <a:buClr>
                <a:srgbClr val="002060"/>
              </a:buClr>
              <a:buFont typeface="Arial" panose="020B0604020202020204" pitchFamily="34" charset="0"/>
              <a:buChar char="•"/>
            </a:pPr>
            <a:r>
              <a:rPr lang="en-US" dirty="0">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Classify the fluid milk component requirements for each age group.</a:t>
            </a:r>
            <a:endParaRPr lang="en-US" dirty="0">
              <a:solidFill>
                <a:srgbClr val="000000"/>
              </a:solidFill>
              <a:effectLst/>
            </a:endParaRPr>
          </a:p>
          <a:p>
            <a:pPr marL="173422" indent="-173422" algn="just">
              <a:lnSpc>
                <a:spcPts val="1821"/>
              </a:lnSpc>
              <a:buClr>
                <a:srgbClr val="002060"/>
              </a:buClr>
              <a:buFont typeface="Arial" panose="020B0604020202020204" pitchFamily="34" charset="0"/>
              <a:buChar char="•"/>
            </a:pPr>
            <a:r>
              <a:rPr lang="en-US" dirty="0">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Summarize the two ways for managing fluid milk substitutions based on the updated requirements.</a:t>
            </a:r>
            <a:endParaRPr lang="en-US" dirty="0">
              <a:solidFill>
                <a:srgbClr val="000000"/>
              </a:solidFill>
              <a:effectLst/>
            </a:endParaRPr>
          </a:p>
          <a:p>
            <a:pPr marL="173422" indent="-173422" algn="just">
              <a:lnSpc>
                <a:spcPts val="1821"/>
              </a:lnSpc>
              <a:buClr>
                <a:srgbClr val="002060"/>
              </a:buClr>
              <a:buFont typeface="Arial" panose="020B0604020202020204" pitchFamily="34" charset="0"/>
              <a:buChar char="•"/>
            </a:pPr>
            <a:r>
              <a:rPr lang="en-US" dirty="0">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Recall the requirement for serving water in CACFP settings.</a:t>
            </a:r>
            <a:endParaRPr lang="en-US" dirty="0">
              <a:solidFill>
                <a:srgbClr val="000000"/>
              </a:solidFill>
              <a:effectLst/>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At the end of this lesson, you should know the latest updates, as well as some key strategies for implementation. </a:t>
            </a:r>
            <a:r>
              <a:rPr lang="en-US" dirty="0">
                <a:latin typeface="Calibri Light" panose="020F0302020204030204" pitchFamily="34" charset="0"/>
                <a:ea typeface="Calibri" panose="020F0502020204030204" pitchFamily="34" charset="0"/>
                <a:cs typeface="Times New Roman" panose="02020603050405020304" pitchFamily="18" charset="0"/>
              </a:rPr>
              <a:t>For your reference, refer to the </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Fluid Milk Basics</a:t>
            </a:r>
            <a:r>
              <a:rPr lang="en-US" dirty="0">
                <a:latin typeface="Calibri Light" panose="020F0302020204030204" pitchFamily="34" charset="0"/>
                <a:ea typeface="Calibri" panose="020F0502020204030204" pitchFamily="34" charset="0"/>
                <a:cs typeface="Times New Roman" panose="02020603050405020304" pitchFamily="18" charset="0"/>
              </a:rPr>
              <a:t> handout in your Participant’s Workbook.</a:t>
            </a:r>
          </a:p>
          <a:p>
            <a:pPr algn="just">
              <a:lnSpc>
                <a:spcPts val="1821"/>
              </a:lnSpc>
            </a:pPr>
            <a:endParaRPr lang="en-US" dirty="0">
              <a:latin typeface="Calibri Light" panose="020F030202020403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NOTE TO INSTRUCTOR: </a:t>
            </a:r>
            <a:r>
              <a:rPr lang="en-US" dirty="0">
                <a:solidFill>
                  <a:srgbClr val="121244"/>
                </a:solidFill>
                <a:latin typeface="Calibri Light" panose="020F0302020204030204" pitchFamily="34" charset="0"/>
                <a:ea typeface="Calibri" panose="020F0502020204030204" pitchFamily="34" charset="0"/>
                <a:cs typeface="Calibri Light" panose="020F0302020204030204" pitchFamily="34" charset="0"/>
              </a:rPr>
              <a:t>If this training is offered in the comprehensive 6-hour version, skip the lesson pre-assessment. However, if this training is offered in individual lesson form, follow the instructions below to complete the pre-assessment.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39AF0DB-25CF-46B0-A521-15487DD1C764}" type="slidenum">
              <a:rPr lang="en-US" smtClean="0"/>
              <a:t>22</a:t>
            </a:fld>
            <a:endParaRPr lang="en-US"/>
          </a:p>
        </p:txBody>
      </p:sp>
    </p:spTree>
    <p:extLst>
      <p:ext uri="{BB962C8B-B14F-4D97-AF65-F5344CB8AC3E}">
        <p14:creationId xmlns:p14="http://schemas.microsoft.com/office/powerpoint/2010/main" val="14532315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DO:</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Pre-Assessment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purpose of this Pre-Assessment is to determine current knowledge of the updated meal pattern requirements. </a:t>
            </a:r>
          </a:p>
          <a:p>
            <a:r>
              <a:rPr lang="en-US" sz="1200" kern="1200" dirty="0">
                <a:solidFill>
                  <a:schemeClr val="tx1"/>
                </a:solidFill>
                <a:effectLst/>
                <a:latin typeface="+mn-lt"/>
                <a:ea typeface="+mn-ea"/>
                <a:cs typeface="+mn-cs"/>
              </a:rPr>
              <a:t>Materials Needed: Pre-Assessment and pen or pencil </a:t>
            </a:r>
          </a:p>
          <a:p>
            <a:r>
              <a:rPr lang="en-US" sz="1200" kern="1200" dirty="0">
                <a:solidFill>
                  <a:schemeClr val="tx1"/>
                </a:solidFill>
                <a:effectLst/>
                <a:latin typeface="+mn-lt"/>
                <a:ea typeface="+mn-ea"/>
                <a:cs typeface="+mn-cs"/>
              </a:rPr>
              <a:t>Time: 5–10 minutes</a:t>
            </a:r>
          </a:p>
          <a:p>
            <a:pPr lvl="0"/>
            <a:endParaRPr lang="en-US" sz="1200" b="1"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Before we begin objective 1, let’s assess what you already know by completing a Pre-Assessment. </a:t>
            </a:r>
          </a:p>
          <a:p>
            <a:pPr lvl="0"/>
            <a:r>
              <a:rPr lang="en-US" sz="1200" b="1" kern="1200" dirty="0">
                <a:solidFill>
                  <a:schemeClr val="tx1"/>
                </a:solidFill>
                <a:effectLst/>
                <a:latin typeface="+mn-lt"/>
                <a:ea typeface="+mn-ea"/>
                <a:cs typeface="+mn-cs"/>
              </a:rPr>
              <a:t>DO:</a:t>
            </a:r>
            <a:r>
              <a:rPr lang="en-US" sz="1200" kern="1200" dirty="0">
                <a:solidFill>
                  <a:schemeClr val="tx1"/>
                </a:solidFill>
                <a:effectLst/>
                <a:latin typeface="+mn-lt"/>
                <a:ea typeface="+mn-ea"/>
                <a:cs typeface="+mn-cs"/>
              </a:rPr>
              <a:t> Distribute the Pre-Assessment. </a:t>
            </a:r>
          </a:p>
          <a:p>
            <a:pPr lvl="0"/>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Now that you have the Pre-Assessment, begin by placing a four-digit number in the box at the top of your assessment. Make a note of this number, as you will use it again when completing the Post-Assessment. Then, read each question carefully and select the best answer. When you have finished, place your assessment in the center of the table (or in a specified location). </a:t>
            </a:r>
          </a:p>
          <a:p>
            <a:pPr lvl="0"/>
            <a:r>
              <a:rPr lang="en-US" sz="1200" b="1" kern="1200" dirty="0">
                <a:solidFill>
                  <a:schemeClr val="tx1"/>
                </a:solidFill>
                <a:effectLst/>
                <a:latin typeface="+mn-lt"/>
                <a:ea typeface="+mn-ea"/>
                <a:cs typeface="+mn-cs"/>
              </a:rPr>
              <a:t>DO:</a:t>
            </a:r>
            <a:r>
              <a:rPr lang="en-US" sz="1200" kern="1200" dirty="0">
                <a:solidFill>
                  <a:schemeClr val="tx1"/>
                </a:solidFill>
                <a:effectLst/>
                <a:latin typeface="+mn-lt"/>
                <a:ea typeface="+mn-ea"/>
                <a:cs typeface="+mn-cs"/>
              </a:rPr>
              <a:t> Allow a minimum of 5–10 minutes for participants to complete the Pre-Assessment. Remind them to list a non-identifier and to make a note of it for the Post-Assessment. Then, collect each assessment and set them aside. </a:t>
            </a:r>
          </a:p>
          <a:p>
            <a:pPr lvl="0"/>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 TO INSTRUCTOR: </a:t>
            </a:r>
            <a:r>
              <a:rPr lang="en-US" sz="1200" kern="1200" dirty="0">
                <a:solidFill>
                  <a:schemeClr val="tx1"/>
                </a:solidFill>
                <a:effectLst/>
                <a:latin typeface="+mn-lt"/>
                <a:ea typeface="+mn-ea"/>
                <a:cs typeface="+mn-cs"/>
              </a:rPr>
              <a:t>If the Institute of Child Nutrition (ICN) sponsors this training, collect the Pre-Assessments and return them along with the evaluations to ICN.</a:t>
            </a:r>
          </a:p>
          <a:p>
            <a:pPr lvl="0"/>
            <a:endParaRPr lang="en-US" sz="1200" kern="1200" dirty="0">
              <a:solidFill>
                <a:schemeClr val="tx1"/>
              </a:solidFill>
              <a:effectLst/>
              <a:latin typeface="+mn-lt"/>
              <a:ea typeface="+mn-ea"/>
              <a:cs typeface="+mn-cs"/>
            </a:endParaRPr>
          </a:p>
          <a:p>
            <a:pPr>
              <a:lnSpc>
                <a:spcPts val="1821"/>
              </a:lnSpc>
            </a:pPr>
            <a:endParaRPr lang="en-US" dirty="0">
              <a:effectLst/>
            </a:endParaRPr>
          </a:p>
        </p:txBody>
      </p:sp>
      <p:sp>
        <p:nvSpPr>
          <p:cNvPr id="4" name="Slide Number Placeholder 3"/>
          <p:cNvSpPr>
            <a:spLocks noGrp="1"/>
          </p:cNvSpPr>
          <p:nvPr>
            <p:ph type="sldNum" sz="quarter" idx="10"/>
          </p:nvPr>
        </p:nvSpPr>
        <p:spPr/>
        <p:txBody>
          <a:bodyPr/>
          <a:lstStyle/>
          <a:p>
            <a:fld id="{E39AF0DB-25CF-46B0-A521-15487DD1C764}" type="slidenum">
              <a:rPr lang="en-US" smtClean="0"/>
              <a:t>23</a:t>
            </a:fld>
            <a:endParaRPr lang="en-US"/>
          </a:p>
        </p:txBody>
      </p:sp>
    </p:spTree>
    <p:extLst>
      <p:ext uri="{BB962C8B-B14F-4D97-AF65-F5344CB8AC3E}">
        <p14:creationId xmlns:p14="http://schemas.microsoft.com/office/powerpoint/2010/main" val="13175987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821"/>
              </a:lnSpc>
            </a:pPr>
            <a:r>
              <a:rPr lang="en-US" b="1" dirty="0">
                <a:solidFill>
                  <a:srgbClr val="FFFFFF"/>
                </a:solidFill>
                <a:latin typeface="Calibri Light" panose="020F0302020204030204" pitchFamily="34" charset="0"/>
                <a:ea typeface="Calibri" panose="020F0502020204030204" pitchFamily="34" charset="0"/>
                <a:cs typeface="Calibri Light" panose="020F0302020204030204" pitchFamily="34" charset="0"/>
              </a:rPr>
              <a:t>OBJECTIVE 1: Participants will be able to classify the fluid milk component requirements for each age group.</a:t>
            </a:r>
          </a:p>
          <a:p>
            <a:pPr>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DO:</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FFFFFF"/>
                </a:solidFill>
                <a:latin typeface="Calibri Light" panose="020F0302020204030204" pitchFamily="34" charset="0"/>
                <a:ea typeface="Calibri" panose="020F0502020204030204" pitchFamily="34" charset="0"/>
                <a:cs typeface="Calibri" panose="020F0502020204030204" pitchFamily="34" charset="0"/>
              </a:rPr>
              <a:t>(Activity): Team Quiz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The purpose of this activity is to determine participants’ knowledge on the current policies.</a:t>
            </a:r>
          </a:p>
          <a:p>
            <a:pPr algn="just">
              <a:lnSpc>
                <a:spcPts val="1821"/>
              </a:lnSpc>
            </a:pP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Materials Needed: Quiz Questions, True/False Double-Sided Poster (1 per group)</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Time: 5 minutes</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Instructions:</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346843" indent="-346843" algn="just">
              <a:lnSpc>
                <a:spcPts val="1821"/>
              </a:lnSpc>
              <a:buClr>
                <a:srgbClr val="000000"/>
              </a:buClr>
              <a:buFont typeface="+mj-lt"/>
              <a:buAutoNum type="arabicPeriod"/>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SAY:</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latin typeface="Calibri Light" panose="020F0302020204030204" pitchFamily="34" charset="0"/>
                <a:ea typeface="Calibri" panose="020F0502020204030204" pitchFamily="34" charset="0"/>
                <a:cs typeface="Times New Roman" panose="02020603050405020304" pitchFamily="18" charset="0"/>
              </a:rPr>
              <a:t>Prior to implementing the updated meal pattern requirements, a few changes were implemented for the fluid milk component. Let’s see how well you know these changes. At your tables, you should have a mini-poster with TRUE on one side and FALSE on the other side. I will state a few statements. In your groups, discuss each statement and decide if it is true or false. Then, hold up the “True” poster if you believe the statement is true, or the “False” poster if you believe the statement is false. Are you ready?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346843" indent="-346843" algn="just">
              <a:lnSpc>
                <a:spcPts val="1821"/>
              </a:lnSpc>
              <a:buClr>
                <a:srgbClr val="000000"/>
              </a:buClr>
              <a:buFont typeface="+mj-lt"/>
              <a:buAutoNum type="arabicPeriod"/>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DO:</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latin typeface="Calibri Light" panose="020F0302020204030204" pitchFamily="34" charset="0"/>
                <a:ea typeface="Calibri" panose="020F0502020204030204" pitchFamily="34" charset="0"/>
                <a:cs typeface="Times New Roman" panose="02020603050405020304" pitchFamily="18" charset="0"/>
              </a:rPr>
              <a:t>Read each statement. Allow each group to discuss the statements, and then ask for their response. If time permits, allow participants to correct the false statements. Otherwise, review the responses with the participants, and explain that the latest changes build on these previously implemented requirements.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751494" lvl="1" indent="-289036" algn="just">
              <a:lnSpc>
                <a:spcPts val="1821"/>
              </a:lnSpc>
              <a:buFont typeface="Arial" panose="020B0604020202020204" pitchFamily="34" charset="0"/>
              <a:buChar char="•"/>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Question #1:</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latin typeface="Calibri Light" panose="020F0302020204030204" pitchFamily="34" charset="0"/>
                <a:ea typeface="Calibri" panose="020F0502020204030204" pitchFamily="34" charset="0"/>
                <a:cs typeface="Times New Roman" panose="02020603050405020304" pitchFamily="18" charset="0"/>
              </a:rPr>
              <a:t>Milk served to children 2 years old must be low-fat or fat-free. True or False? </a:t>
            </a:r>
            <a:r>
              <a:rPr lang="en-US" i="1" dirty="0">
                <a:latin typeface="Calibri Light" panose="020F0302020204030204" pitchFamily="34" charset="0"/>
                <a:ea typeface="Calibri" panose="020F0502020204030204" pitchFamily="34" charset="0"/>
                <a:cs typeface="Times New Roman" panose="02020603050405020304" pitchFamily="18" charset="0"/>
              </a:rPr>
              <a:t>True. Older children and adults must also be served pasteurized low-fat or fat-free fluid milk.</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751494" lvl="1" indent="-289036" algn="just">
              <a:lnSpc>
                <a:spcPts val="1821"/>
              </a:lnSpc>
              <a:buFont typeface="Arial" panose="020B0604020202020204" pitchFamily="34" charset="0"/>
              <a:buChar char="•"/>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Question #2:</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latin typeface="Calibri Light" panose="020F0302020204030204" pitchFamily="34" charset="0"/>
                <a:ea typeface="Calibri" panose="020F0502020204030204" pitchFamily="34" charset="0"/>
                <a:cs typeface="Times New Roman" panose="02020603050405020304" pitchFamily="18" charset="0"/>
              </a:rPr>
              <a:t>Almond milk is a creditable fluid milk option for child and adult meals. True or False? </a:t>
            </a:r>
            <a:r>
              <a:rPr lang="en-US" i="1" dirty="0">
                <a:latin typeface="Calibri Light" panose="020F0302020204030204" pitchFamily="34" charset="0"/>
                <a:ea typeface="Calibri" panose="020F0502020204030204" pitchFamily="34" charset="0"/>
                <a:cs typeface="Times New Roman" panose="02020603050405020304" pitchFamily="18" charset="0"/>
              </a:rPr>
              <a:t>False. Almond milk is not an allowable fluid milk option for child and adult meals. Some common examples of creditable fluid milk options include fat-free or low-fat lactose reduced, lactose free, buttermilk, or acidified milk for children 2 years old and older, and adult meals.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751494" lvl="1" indent="-289036" algn="just">
              <a:lnSpc>
                <a:spcPts val="1821"/>
              </a:lnSpc>
              <a:buFont typeface="Arial" panose="020B0604020202020204" pitchFamily="34" charset="0"/>
              <a:buChar char="•"/>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Question #3:</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latin typeface="Calibri Light" panose="020F0302020204030204" pitchFamily="34" charset="0"/>
                <a:ea typeface="Calibri" panose="020F0502020204030204" pitchFamily="34" charset="0"/>
                <a:cs typeface="Times New Roman" panose="02020603050405020304" pitchFamily="18" charset="0"/>
              </a:rPr>
              <a:t>Nondairy beverages that are nutritionally equivalent to cow’s milk may NOT be served in place of milk. True or False? </a:t>
            </a:r>
            <a:r>
              <a:rPr lang="en-US" i="1" dirty="0">
                <a:latin typeface="Calibri Light" panose="020F0302020204030204" pitchFamily="34" charset="0"/>
                <a:ea typeface="Calibri" panose="020F0502020204030204" pitchFamily="34" charset="0"/>
                <a:cs typeface="Times New Roman" panose="02020603050405020304" pitchFamily="18" charset="0"/>
              </a:rPr>
              <a:t>False. If a child or adult cannot have fluid milk due to a non-disability special dietary need, nondairy beverages may be served in its place without a medical statement. However, the nondairy beverage must be nutritionally equivalent to cow’s milk. In addition, a parent or guardian, an adult participant, or a person on behalf of an adult participant must request the substitution in writing.</a:t>
            </a:r>
          </a:p>
          <a:p>
            <a:pPr marL="751494" lvl="1" indent="-289036" algn="just">
              <a:lnSpc>
                <a:spcPts val="1821"/>
              </a:lnSpc>
              <a:buFont typeface="Arial" panose="020B0604020202020204" pitchFamily="34" charset="0"/>
              <a:buChar char="•"/>
            </a:pPr>
            <a:endParaRPr lang="en-US" i="0" dirty="0">
              <a:latin typeface="Arial" panose="020B0604020202020204" pitchFamily="34" charset="0"/>
              <a:ea typeface="Calibri" panose="020F0502020204030204" pitchFamily="34" charset="0"/>
              <a:cs typeface="Times New Roman" panose="02020603050405020304" pitchFamily="18" charset="0"/>
            </a:endParaRPr>
          </a:p>
          <a:p>
            <a:pPr marL="749808" lvl="1" indent="0" algn="just">
              <a:lnSpc>
                <a:spcPts val="1821"/>
              </a:lnSpc>
              <a:buFont typeface="Arial" panose="020B0604020202020204" pitchFamily="34" charset="0"/>
              <a:buNone/>
            </a:pPr>
            <a:r>
              <a:rPr lang="en-US" i="1" dirty="0">
                <a:latin typeface="Calibri Light" panose="020F0302020204030204" pitchFamily="34" charset="0"/>
                <a:ea typeface="Calibri" panose="020F0502020204030204" pitchFamily="34" charset="0"/>
                <a:cs typeface="Times New Roman" panose="02020603050405020304" pitchFamily="18" charset="0"/>
              </a:rPr>
              <a:t>A medical statement is required when a child or adult has a disability that requires a nondairy beverage that is not nutritionally equivalent to cow’s milk. The medical statement must be signed by a </a:t>
            </a:r>
            <a:r>
              <a:rPr lang="en-US" sz="1800" i="1" kern="0" dirty="0">
                <a:solidFill>
                  <a:srgbClr val="FF0000"/>
                </a:solidFill>
                <a:effectLst/>
                <a:latin typeface="Arial" panose="020B0604020202020204" pitchFamily="34" charset="0"/>
                <a:ea typeface="Aptos" panose="020B0004020202020204" pitchFamily="34" charset="0"/>
              </a:rPr>
              <a:t>State licensed healthcare professional (an individual authorized to write medical prescriptions under State law) or registered dietitian</a:t>
            </a:r>
            <a:r>
              <a:rPr lang="en-US" i="1" dirty="0">
                <a:latin typeface="Calibri Light" panose="020F0302020204030204" pitchFamily="34" charset="0"/>
                <a:ea typeface="Calibri" panose="020F0502020204030204" pitchFamily="34" charset="0"/>
                <a:cs typeface="Times New Roman" panose="02020603050405020304" pitchFamily="18" charset="0"/>
              </a:rPr>
              <a:t>. </a:t>
            </a:r>
            <a:endParaRPr lang="en-US" i="1" dirty="0">
              <a:latin typeface="Arial" panose="020B0604020202020204" pitchFamily="34" charset="0"/>
              <a:ea typeface="Calibri" panose="020F0502020204030204" pitchFamily="34" charset="0"/>
              <a:cs typeface="Times New Roman" panose="02020603050405020304" pitchFamily="18" charset="0"/>
            </a:endParaRPr>
          </a:p>
          <a:p>
            <a:pPr marL="462458" algn="just">
              <a:lnSpc>
                <a:spcPts val="1821"/>
              </a:lnSpc>
            </a:pPr>
            <a:r>
              <a:rPr lang="en-US"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a:t>
            </a:r>
            <a:endParaRPr lang="en-US" dirty="0">
              <a:effectLst/>
            </a:endParaRPr>
          </a:p>
          <a:p>
            <a:pPr>
              <a:lnSpc>
                <a:spcPts val="1821"/>
              </a:lnSpc>
            </a:pPr>
            <a:r>
              <a:rPr lang="en-US" b="1" dirty="0">
                <a:solidFill>
                  <a:srgbClr val="002060"/>
                </a:solidFill>
                <a:effectLst/>
                <a:highlight>
                  <a:srgbClr val="FFFF00"/>
                </a:highlight>
                <a:latin typeface="Calibri Light" panose="020F0302020204030204" pitchFamily="34" charset="0"/>
                <a:ea typeface="Calibri" panose="020F0502020204030204" pitchFamily="34" charset="0"/>
                <a:cs typeface="Times New Roman" panose="02020603050405020304" pitchFamily="18" charset="0"/>
              </a:rPr>
              <a:t>DO:</a:t>
            </a:r>
            <a:r>
              <a:rPr lang="en-US" dirty="0">
                <a:solidFill>
                  <a:srgbClr val="002060"/>
                </a:solidFill>
                <a:effectLst/>
                <a:highlight>
                  <a:srgbClr val="FFFF00"/>
                </a:highlight>
                <a:latin typeface="Calibri Light" panose="020F0302020204030204" pitchFamily="34" charset="0"/>
                <a:ea typeface="Calibri" panose="020F0502020204030204" pitchFamily="34" charset="0"/>
                <a:cs typeface="Times New Roman" panose="02020603050405020304" pitchFamily="18" charset="0"/>
              </a:rPr>
              <a:t> </a:t>
            </a:r>
            <a:br>
              <a:rPr lang="en-US" dirty="0">
                <a:solidFill>
                  <a:srgbClr val="000000"/>
                </a:solidFill>
                <a:effectLst/>
                <a:highlight>
                  <a:srgbClr val="FFFF00"/>
                </a:highlight>
                <a:latin typeface="Calibri Light" panose="020F0302020204030204" pitchFamily="34" charset="0"/>
                <a:ea typeface="Calibri" panose="020F0502020204030204" pitchFamily="34" charset="0"/>
                <a:cs typeface="Times New Roman" panose="02020603050405020304" pitchFamily="18" charset="0"/>
              </a:rPr>
            </a:br>
            <a:r>
              <a:rPr lang="en-US" dirty="0">
                <a:solidFill>
                  <a:srgbClr val="000000"/>
                </a:solidFill>
                <a:effectLst/>
                <a:highlight>
                  <a:srgbClr val="FFFF00"/>
                </a:highlight>
                <a:latin typeface="Calibri Light" panose="020F0302020204030204" pitchFamily="34" charset="0"/>
                <a:ea typeface="Calibri" panose="020F0502020204030204" pitchFamily="34" charset="0"/>
                <a:cs typeface="Times New Roman" panose="02020603050405020304" pitchFamily="18" charset="0"/>
              </a:rPr>
              <a:t>Upon completion of the game, thank everyone for participating and state that this activity was an opportunity to review some of the previously-implemented requirements that build on the content in this lesson.</a:t>
            </a:r>
            <a:r>
              <a:rPr lang="en-US"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a:t>
            </a:r>
            <a:endParaRPr lang="en-US" dirty="0">
              <a:effectLst/>
            </a:endParaRPr>
          </a:p>
        </p:txBody>
      </p:sp>
      <p:sp>
        <p:nvSpPr>
          <p:cNvPr id="4" name="Slide Number Placeholder 3"/>
          <p:cNvSpPr>
            <a:spLocks noGrp="1"/>
          </p:cNvSpPr>
          <p:nvPr>
            <p:ph type="sldNum" sz="quarter" idx="10"/>
          </p:nvPr>
        </p:nvSpPr>
        <p:spPr/>
        <p:txBody>
          <a:bodyPr/>
          <a:lstStyle/>
          <a:p>
            <a:fld id="{E39AF0DB-25CF-46B0-A521-15487DD1C764}" type="slidenum">
              <a:rPr lang="en-US" smtClean="0"/>
              <a:t>24</a:t>
            </a:fld>
            <a:endParaRPr lang="en-US"/>
          </a:p>
        </p:txBody>
      </p:sp>
    </p:spTree>
    <p:extLst>
      <p:ext uri="{BB962C8B-B14F-4D97-AF65-F5344CB8AC3E}">
        <p14:creationId xmlns:p14="http://schemas.microsoft.com/office/powerpoint/2010/main" val="7261379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Now that we have reviewed the previously implemented requirements, let’s explore those that went into effect October 1, 2017, the basis for the changes, and key ways to implement each requirement.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The first change focuses on breast milk past the age of one. Breast milk may be served to children older than 12 months of age. This update allows operators to claim reimbursement when a mother chooses to breastfeed in the facility, or if she or a guardian provides expressed breast milk to be fed to their child.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pPr defTabSz="924916">
              <a:defRPr/>
            </a:pPr>
            <a:fld id="{9D9D9E57-B194-4C8F-98E9-BCBF80C7A7EA}" type="slidenum">
              <a:rPr lang="en-US">
                <a:solidFill>
                  <a:prstClr val="black"/>
                </a:solidFill>
                <a:latin typeface="Calibri" panose="020F0502020204030204"/>
              </a:rPr>
              <a:pPr defTabSz="924916">
                <a:defRPr/>
              </a:pPr>
              <a:t>25</a:t>
            </a:fld>
            <a:endParaRPr lang="en-US">
              <a:solidFill>
                <a:prstClr val="black"/>
              </a:solidFill>
              <a:latin typeface="Calibri" panose="020F0502020204030204"/>
            </a:endParaRPr>
          </a:p>
        </p:txBody>
      </p:sp>
    </p:spTree>
    <p:extLst>
      <p:ext uri="{BB962C8B-B14F-4D97-AF65-F5344CB8AC3E}">
        <p14:creationId xmlns:p14="http://schemas.microsoft.com/office/powerpoint/2010/main" val="2957262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SAY: </a:t>
            </a:r>
            <a:br>
              <a:rPr lang="en-US" dirty="0"/>
            </a:br>
            <a:r>
              <a:rPr lang="en-US" dirty="0"/>
              <a:t>For a reimbursable meal or snack containing expressed breast milk, a parent or guardian must supply the age-appropriate minimum serving size for their child. If a parent or guardian provides less than the minimum serving size, you must make up the difference by serving milk. For example, a parent brings ¼ cup of breast milk for her 1-year-old child. The minimum serving size for this age group is ½ cup; therefore, you would need to provide an additional ¼ cup of whole unflavored milk for a total of ½ cup to make up the difference for the meal to be reimbursable. Always check with parents or guardians to ensure they are aware of this requirement. </a:t>
            </a:r>
          </a:p>
          <a:p>
            <a:endParaRPr lang="en-US" dirty="0"/>
          </a:p>
          <a:p>
            <a:r>
              <a:rPr lang="en-US" dirty="0"/>
              <a:t>Another key point is breast milk and whole milk do not need to be mixed—they</a:t>
            </a:r>
            <a:r>
              <a:rPr lang="en-US" baseline="0" dirty="0"/>
              <a:t> </a:t>
            </a:r>
            <a:r>
              <a:rPr lang="en-US" dirty="0"/>
              <a:t>can be served separately.</a:t>
            </a:r>
          </a:p>
          <a:p>
            <a:endParaRPr lang="en-US" dirty="0"/>
          </a:p>
        </p:txBody>
      </p:sp>
      <p:sp>
        <p:nvSpPr>
          <p:cNvPr id="4" name="Slide Number Placeholder 3"/>
          <p:cNvSpPr>
            <a:spLocks noGrp="1"/>
          </p:cNvSpPr>
          <p:nvPr>
            <p:ph type="sldNum" sz="quarter" idx="10"/>
          </p:nvPr>
        </p:nvSpPr>
        <p:spPr/>
        <p:txBody>
          <a:bodyPr/>
          <a:lstStyle/>
          <a:p>
            <a:fld id="{ABE2EF3B-A657-46C2-BA12-AEAE61FF1A72}" type="slidenum">
              <a:rPr lang="en-US" smtClean="0"/>
              <a:t>26</a:t>
            </a:fld>
            <a:endParaRPr lang="en-US"/>
          </a:p>
        </p:txBody>
      </p:sp>
    </p:spTree>
    <p:extLst>
      <p:ext uri="{BB962C8B-B14F-4D97-AF65-F5344CB8AC3E}">
        <p14:creationId xmlns:p14="http://schemas.microsoft.com/office/powerpoint/2010/main" val="30136501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23608" y="2453977"/>
            <a:ext cx="7388860" cy="3596218"/>
          </a:xfrm>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The next change focuses on 1 year olds. According to the American Academy of Pediatrics (AAP), most children between the ages of 1 year and 23 months need whole milk because it provides a higher fat content, which promotes healthy growth and development. The updated requirements call for children age 1 year through the end of 23 months to be served a minimum of 4 fluid ounces (½ cup) of unflavored whole milk at breakfast, lunch, and supper; and it is optional at snack time.</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pPr defTabSz="924916">
              <a:defRPr/>
            </a:pPr>
            <a:fld id="{9D9D9E57-B194-4C8F-98E9-BCBF80C7A7EA}" type="slidenum">
              <a:rPr lang="en-US">
                <a:solidFill>
                  <a:prstClr val="black"/>
                </a:solidFill>
                <a:latin typeface="Calibri" panose="020F0502020204030204"/>
              </a:rPr>
              <a:pPr defTabSz="924916">
                <a:defRPr/>
              </a:pPr>
              <a:t>27</a:t>
            </a:fld>
            <a:endParaRPr lang="en-US">
              <a:solidFill>
                <a:prstClr val="black"/>
              </a:solidFill>
              <a:latin typeface="Calibri" panose="020F0502020204030204"/>
            </a:endParaRPr>
          </a:p>
        </p:txBody>
      </p:sp>
    </p:spTree>
    <p:extLst>
      <p:ext uri="{BB962C8B-B14F-4D97-AF65-F5344CB8AC3E}">
        <p14:creationId xmlns:p14="http://schemas.microsoft.com/office/powerpoint/2010/main" val="32762199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a:solidFill>
                  <a:srgbClr val="002060"/>
                </a:solidFill>
                <a:latin typeface="Calibri Light" panose="020F0302020204030204" pitchFamily="34" charset="0"/>
                <a:ea typeface="Calibri" panose="020F0502020204030204" pitchFamily="34" charset="0"/>
                <a:cs typeface="Calibri" panose="020F0502020204030204" pitchFamily="34" charset="0"/>
              </a:rPr>
              <a:t>SAY:</a:t>
            </a:r>
            <a:endParaRPr lang="en-US">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a:latin typeface="Calibri Light" panose="020F0302020204030204" pitchFamily="34" charset="0"/>
                <a:ea typeface="Calibri" panose="020F0502020204030204" pitchFamily="34" charset="0"/>
                <a:cs typeface="Times New Roman" panose="02020603050405020304" pitchFamily="18" charset="0"/>
              </a:rPr>
              <a:t>During the early years, making an immediate switch in milk can be challenging for some children. Some children will need time to get adjusted to the new milk; therefore, a one-month transition period is allowed for children between the ages of 12 months to 13 months and 24 months to 25 months to switch milk types. This means you may serve iron-fortified formula to children between the ages of 12 months to 13 months. Also, you may serve children 24 months to 25 months whole milk or reduced-fat milk (2%). </a:t>
            </a:r>
          </a:p>
          <a:p>
            <a:pPr algn="just">
              <a:lnSpc>
                <a:spcPts val="1821"/>
              </a:lnSpc>
            </a:pPr>
            <a:endParaRPr lang="en-US">
              <a:latin typeface="Arial" panose="020B0604020202020204" pitchFamily="34" charset="0"/>
              <a:ea typeface="Calibri" panose="020F0502020204030204" pitchFamily="34" charset="0"/>
              <a:cs typeface="Times New Roman" panose="02020603050405020304" pitchFamily="18" charset="0"/>
            </a:endParaRPr>
          </a:p>
          <a:p>
            <a:r>
              <a:rPr lang="en-US">
                <a:latin typeface="Calibri Light" panose="020F0302020204030204" pitchFamily="34" charset="0"/>
                <a:ea typeface="Calibri" panose="020F0502020204030204" pitchFamily="34" charset="0"/>
                <a:cs typeface="Times New Roman" panose="02020603050405020304" pitchFamily="18" charset="0"/>
              </a:rPr>
              <a:t>The updated meal pattern requirements allow a one-month transition period to switch from whole milk to low-fat or fat-free milk when a child turns 2 years old. You may claim reimbursement for meals served to children 24 months to 25 months old that contain whole milk or reduced-fat milk (2%).</a:t>
            </a:r>
            <a:endParaRPr lang="en-US"/>
          </a:p>
        </p:txBody>
      </p:sp>
      <p:sp>
        <p:nvSpPr>
          <p:cNvPr id="5" name="Slide Number Placeholder 4"/>
          <p:cNvSpPr>
            <a:spLocks noGrp="1"/>
          </p:cNvSpPr>
          <p:nvPr>
            <p:ph type="sldNum" sz="quarter" idx="10"/>
          </p:nvPr>
        </p:nvSpPr>
        <p:spPr/>
        <p:txBody>
          <a:bodyPr/>
          <a:lstStyle/>
          <a:p>
            <a:pPr defTabSz="924916">
              <a:defRPr/>
            </a:pPr>
            <a:fld id="{9D9D9E57-B194-4C8F-98E9-BCBF80C7A7EA}" type="slidenum">
              <a:rPr lang="en-US">
                <a:solidFill>
                  <a:prstClr val="black"/>
                </a:solidFill>
                <a:latin typeface="Calibri" panose="020F0502020204030204"/>
              </a:rPr>
              <a:pPr defTabSz="924916">
                <a:defRPr/>
              </a:pPr>
              <a:t>28</a:t>
            </a:fld>
            <a:endParaRPr lang="en-US">
              <a:solidFill>
                <a:prstClr val="black"/>
              </a:solidFill>
              <a:latin typeface="Calibri" panose="020F0502020204030204"/>
            </a:endParaRPr>
          </a:p>
        </p:txBody>
      </p:sp>
    </p:spTree>
    <p:extLst>
      <p:ext uri="{BB962C8B-B14F-4D97-AF65-F5344CB8AC3E}">
        <p14:creationId xmlns:p14="http://schemas.microsoft.com/office/powerpoint/2010/main" val="42120855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20963" y="0"/>
            <a:ext cx="4011612" cy="2255838"/>
          </a:xfrm>
        </p:spPr>
      </p:sp>
      <p:sp>
        <p:nvSpPr>
          <p:cNvPr id="3" name="Notes Placeholder 2"/>
          <p:cNvSpPr>
            <a:spLocks noGrp="1"/>
          </p:cNvSpPr>
          <p:nvPr>
            <p:ph type="body" idx="1"/>
          </p:nvPr>
        </p:nvSpPr>
        <p:spPr>
          <a:xfrm>
            <a:off x="936009" y="2325273"/>
            <a:ext cx="7488062" cy="4342565"/>
          </a:xfrm>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Currently, children between the ages 2–5 years old, must be served unflavored low-fat (1%) milk or fat-free (skim) milk. These requirements remain the same for the updated meal pattern. Continue to serve children 2 years old a minimum of 4 ounces (½ cup) of milk and children 3–5 years a minimum of 6 ounces (¾ cups)</a:t>
            </a:r>
            <a:r>
              <a:rPr lang="en-US" sz="1200" kern="1200" dirty="0">
                <a:solidFill>
                  <a:schemeClr val="tx1"/>
                </a:solidFill>
                <a:effectLst/>
                <a:latin typeface="+mn-lt"/>
                <a:ea typeface="+mn-ea"/>
                <a:cs typeface="+mn-cs"/>
              </a:rPr>
              <a:t> </a:t>
            </a:r>
            <a:r>
              <a:rPr lang="en-US" sz="1200" b="0" kern="1200" dirty="0">
                <a:solidFill>
                  <a:schemeClr val="tx1"/>
                </a:solidFill>
                <a:effectLst/>
                <a:latin typeface="+mn-lt"/>
                <a:ea typeface="+mn-ea"/>
                <a:cs typeface="+mn-cs"/>
              </a:rPr>
              <a:t>at breakfast, lunch, and supper, and 4 ounces (1/2 cup) at snack.</a:t>
            </a:r>
            <a:endParaRPr lang="en-US" b="0"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It is important to note, flavored milk of any sort, </a:t>
            </a:r>
            <a:r>
              <a:rPr lang="en-US" b="0" dirty="0">
                <a:latin typeface="Calibri Light" panose="020F0302020204030204" pitchFamily="34" charset="0"/>
                <a:ea typeface="Calibri" panose="020F0502020204030204" pitchFamily="34" charset="0"/>
                <a:cs typeface="Times New Roman" panose="02020603050405020304" pitchFamily="18" charset="0"/>
              </a:rPr>
              <a:t>including milk with added flavorings</a:t>
            </a:r>
            <a:r>
              <a:rPr lang="en-US" b="0" baseline="0" dirty="0">
                <a:latin typeface="Calibri Light" panose="020F0302020204030204" pitchFamily="34" charset="0"/>
                <a:ea typeface="Calibri" panose="020F0502020204030204" pitchFamily="34" charset="0"/>
                <a:cs typeface="Times New Roman" panose="02020603050405020304" pitchFamily="18" charset="0"/>
              </a:rPr>
              <a:t> (such as syrup),</a:t>
            </a:r>
            <a:r>
              <a:rPr lang="en-US" b="0" dirty="0">
                <a:latin typeface="Calibri Light" panose="020F0302020204030204" pitchFamily="34" charset="0"/>
                <a:ea typeface="Calibri" panose="020F0502020204030204" pitchFamily="34" charset="0"/>
                <a:cs typeface="Times New Roman" panose="02020603050405020304" pitchFamily="18" charset="0"/>
              </a:rPr>
              <a:t> is not allowed for children below the age of 6 as part of a reimbursable</a:t>
            </a:r>
            <a:r>
              <a:rPr lang="en-US" b="0" baseline="0" dirty="0">
                <a:latin typeface="Calibri Light" panose="020F0302020204030204" pitchFamily="34" charset="0"/>
                <a:ea typeface="Calibri" panose="020F0502020204030204" pitchFamily="34" charset="0"/>
                <a:cs typeface="Times New Roman" panose="02020603050405020304" pitchFamily="18" charset="0"/>
              </a:rPr>
              <a:t> meal</a:t>
            </a:r>
            <a:r>
              <a:rPr lang="en-US" b="0" dirty="0">
                <a:latin typeface="Calibri Light" panose="020F0302020204030204" pitchFamily="34" charset="0"/>
                <a:ea typeface="Calibri" panose="020F0502020204030204" pitchFamily="34" charset="0"/>
                <a:cs typeface="Times New Roman" panose="02020603050405020304" pitchFamily="18" charset="0"/>
              </a:rPr>
              <a:t>. </a:t>
            </a:r>
            <a:endParaRPr lang="en-US" b="0" strike="sngStrike" dirty="0">
              <a:latin typeface="Arial" panose="020B060402020202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pPr defTabSz="924916">
              <a:defRPr/>
            </a:pPr>
            <a:fld id="{9D9D9E57-B194-4C8F-98E9-BCBF80C7A7EA}" type="slidenum">
              <a:rPr lang="en-US">
                <a:solidFill>
                  <a:prstClr val="black"/>
                </a:solidFill>
                <a:latin typeface="Calibri" panose="020F0502020204030204"/>
              </a:rPr>
              <a:pPr defTabSz="924916">
                <a:defRPr/>
              </a:pPr>
              <a:t>29</a:t>
            </a:fld>
            <a:endParaRPr lang="en-US">
              <a:solidFill>
                <a:prstClr val="black"/>
              </a:solidFill>
              <a:latin typeface="Calibri" panose="020F0502020204030204"/>
            </a:endParaRPr>
          </a:p>
        </p:txBody>
      </p:sp>
    </p:spTree>
    <p:extLst>
      <p:ext uri="{BB962C8B-B14F-4D97-AF65-F5344CB8AC3E}">
        <p14:creationId xmlns:p14="http://schemas.microsoft.com/office/powerpoint/2010/main" val="4249122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28900" y="0"/>
            <a:ext cx="4103688" cy="2308225"/>
          </a:xfrm>
        </p:spPr>
      </p:sp>
      <p:sp>
        <p:nvSpPr>
          <p:cNvPr id="3" name="Notes Placeholder 2"/>
          <p:cNvSpPr>
            <a:spLocks noGrp="1"/>
          </p:cNvSpPr>
          <p:nvPr>
            <p:ph type="body" idx="1"/>
          </p:nvPr>
        </p:nvSpPr>
        <p:spPr>
          <a:xfrm>
            <a:off x="936009" y="2308111"/>
            <a:ext cx="7488062" cy="4359726"/>
          </a:xfrm>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When working with children ages 6 years and older, and adults, there are some additional options for the milk component. First, you </a:t>
            </a:r>
            <a:r>
              <a:rPr lang="en-US" b="0" dirty="0">
                <a:latin typeface="Calibri Light" panose="020F0302020204030204" pitchFamily="34" charset="0"/>
                <a:ea typeface="Calibri" panose="020F0502020204030204" pitchFamily="34" charset="0"/>
                <a:cs typeface="Times New Roman" panose="02020603050405020304" pitchFamily="18" charset="0"/>
              </a:rPr>
              <a:t>must</a:t>
            </a:r>
            <a:r>
              <a:rPr lang="en-US" dirty="0">
                <a:latin typeface="Calibri Light" panose="020F0302020204030204" pitchFamily="34" charset="0"/>
                <a:ea typeface="Calibri" panose="020F0502020204030204" pitchFamily="34" charset="0"/>
                <a:cs typeface="Times New Roman" panose="02020603050405020304" pitchFamily="18" charset="0"/>
              </a:rPr>
              <a:t> continue to serve a minimum of 8 fluid ounces (1 cup) of unflavored low-fat (1%) or fat-free (skim) milk. </a:t>
            </a: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You may also serve fat-free or low-fat flavored milk. This update allows you to add syrup, flavored milk powder, and flavored straws to fat-free or low-fat plain milk for these age groups only.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pPr defTabSz="924916">
              <a:defRPr/>
            </a:pPr>
            <a:fld id="{9D9D9E57-B194-4C8F-98E9-BCBF80C7A7EA}" type="slidenum">
              <a:rPr lang="en-US">
                <a:solidFill>
                  <a:prstClr val="black"/>
                </a:solidFill>
                <a:latin typeface="Calibri" panose="020F0502020204030204"/>
              </a:rPr>
              <a:pPr defTabSz="924916">
                <a:defRPr/>
              </a:pPr>
              <a:t>30</a:t>
            </a:fld>
            <a:endParaRPr lang="en-US">
              <a:solidFill>
                <a:prstClr val="black"/>
              </a:solidFill>
              <a:latin typeface="Calibri" panose="020F0502020204030204"/>
            </a:endParaRPr>
          </a:p>
        </p:txBody>
      </p:sp>
    </p:spTree>
    <p:extLst>
      <p:ext uri="{BB962C8B-B14F-4D97-AF65-F5344CB8AC3E}">
        <p14:creationId xmlns:p14="http://schemas.microsoft.com/office/powerpoint/2010/main" val="37719880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Yogurt is a great source of calcium and can offer greater flexibility to the menu planner when planning meals for adult participants. One way in particular is the updated requirements now allow 6 ounces (¾ cup) of yogurt to meet the fluid milk requirement once per day for adult participants. The 6 ounces (¾ cup) of yogurt is equivalent to 8 fluid ounces (1 cup) of milk.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When serving yogurt to adult participants, there are some key requirements to remember.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Yogurt may not be substituted for fluid milk for children of any age. </a:t>
            </a:r>
            <a:endParaRPr lang="en-US" dirty="0">
              <a:solidFill>
                <a:srgbClr val="000000"/>
              </a:solidFill>
              <a:effectLst/>
            </a:endParaRPr>
          </a:p>
          <a:p>
            <a:pPr marL="171450" indent="-171450" algn="just">
              <a:lnSpc>
                <a:spcPts val="1821"/>
              </a:lnSpc>
              <a:buClr>
                <a:srgbClr val="002060"/>
              </a:buClr>
              <a:buFont typeface="Arial" panose="020B0604020202020204" pitchFamily="34" charset="0"/>
              <a:buChar char="•"/>
            </a:pPr>
            <a:r>
              <a:rPr lang="en-US" sz="1800" kern="0" dirty="0">
                <a:solidFill>
                  <a:srgbClr val="FF0000"/>
                </a:solidFill>
                <a:effectLst/>
                <a:latin typeface="Arial" panose="020B0604020202020204" pitchFamily="34" charset="0"/>
                <a:ea typeface="Aptos" panose="020B0004020202020204" pitchFamily="34" charset="0"/>
              </a:rPr>
              <a:t>Through September 30, 2025, yogurt must contain no more than 23 grams of total sugars per 6 ounces. By October 1, 2025, yogurt must contain no more than 12 grams of added sugars per 6 ounces (2 grams of added sugars per ounce). </a:t>
            </a:r>
          </a:p>
          <a:p>
            <a:pPr marL="171450" indent="-171450" algn="just">
              <a:lnSpc>
                <a:spcPts val="1821"/>
              </a:lnSpc>
              <a:buClr>
                <a:srgbClr val="002060"/>
              </a:buClr>
              <a:buFont typeface="Arial" panose="020B0604020202020204" pitchFamily="34" charset="0"/>
              <a:buChar char="•"/>
            </a:pPr>
            <a:r>
              <a:rPr lang="en-US"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Yogurt may only credit for one meal component in a single meal. Therefore, it may not credit as milk and as a meat alternate in the same meal. </a:t>
            </a:r>
            <a:endParaRPr lang="en-US" dirty="0">
              <a:solidFill>
                <a:srgbClr val="000000"/>
              </a:solidFill>
              <a:effectLst/>
            </a:endParaRPr>
          </a:p>
        </p:txBody>
      </p:sp>
      <p:sp>
        <p:nvSpPr>
          <p:cNvPr id="5" name="Slide Number Placeholder 4"/>
          <p:cNvSpPr>
            <a:spLocks noGrp="1"/>
          </p:cNvSpPr>
          <p:nvPr>
            <p:ph type="sldNum" sz="quarter" idx="10"/>
          </p:nvPr>
        </p:nvSpPr>
        <p:spPr/>
        <p:txBody>
          <a:bodyPr/>
          <a:lstStyle/>
          <a:p>
            <a:pPr defTabSz="924916">
              <a:defRPr/>
            </a:pPr>
            <a:fld id="{9D9D9E57-B194-4C8F-98E9-BCBF80C7A7EA}" type="slidenum">
              <a:rPr lang="en-US">
                <a:solidFill>
                  <a:prstClr val="black"/>
                </a:solidFill>
                <a:latin typeface="Calibri" panose="020F0502020204030204"/>
              </a:rPr>
              <a:pPr defTabSz="924916">
                <a:defRPr/>
              </a:pPr>
              <a:t>31</a:t>
            </a:fld>
            <a:endParaRPr lang="en-US">
              <a:solidFill>
                <a:prstClr val="black"/>
              </a:solidFill>
              <a:latin typeface="Calibri" panose="020F0502020204030204"/>
            </a:endParaRPr>
          </a:p>
        </p:txBody>
      </p:sp>
    </p:spTree>
    <p:extLst>
      <p:ext uri="{BB962C8B-B14F-4D97-AF65-F5344CB8AC3E}">
        <p14:creationId xmlns:p14="http://schemas.microsoft.com/office/powerpoint/2010/main" val="38767215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a:ea typeface="Calibri" panose="020F0502020204030204" pitchFamily="34" charset="0"/>
                <a:cs typeface="Calibri Light"/>
              </a:rPr>
              <a:t>DO:</a:t>
            </a:r>
            <a:endParaRPr lang="en-US" dirty="0">
              <a:latin typeface="Calibri Light"/>
              <a:ea typeface="Calibri" panose="020F0502020204030204" pitchFamily="34" charset="0"/>
              <a:cs typeface="Calibri Light"/>
            </a:endParaRPr>
          </a:p>
          <a:p>
            <a:pPr algn="just">
              <a:lnSpc>
                <a:spcPts val="1821"/>
              </a:lnSpc>
            </a:pPr>
            <a:r>
              <a:rPr lang="en-US" b="1" dirty="0">
                <a:solidFill>
                  <a:srgbClr val="FFFFFF"/>
                </a:solidFill>
                <a:latin typeface="Calibri Light"/>
                <a:ea typeface="Calibri" panose="020F0502020204030204" pitchFamily="34" charset="0"/>
                <a:cs typeface="Calibri Light"/>
              </a:rPr>
              <a:t>(Activity): Milk Component Requirements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a:ea typeface="Calibri" panose="020F0502020204030204" pitchFamily="34" charset="0"/>
                <a:cs typeface="Calibri Light"/>
              </a:rPr>
              <a:t>The purpose of this activity is to ensure participants understand the changes to the fluid milk component. </a:t>
            </a:r>
            <a:endParaRPr lang="en-US" dirty="0">
              <a:latin typeface="Calibri Light" panose="020F0302020204030204" pitchFamily="34" charset="0"/>
              <a:ea typeface="Calibri" panose="020F0502020204030204" pitchFamily="34" charset="0"/>
              <a:cs typeface="Calibri Light"/>
            </a:endParaRPr>
          </a:p>
          <a:p>
            <a:pPr algn="just">
              <a:lnSpc>
                <a:spcPts val="1821"/>
              </a:lnSpc>
            </a:pP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a:ea typeface="Calibri" panose="020F0502020204030204" pitchFamily="34" charset="0"/>
                <a:cs typeface="Calibri Light"/>
              </a:rPr>
              <a:t>Materials Needed: Fluid Milk Component Requirements worksheet and pen or pencil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a:ea typeface="Calibri" panose="020F0502020204030204" pitchFamily="34" charset="0"/>
                <a:cs typeface="Calibri Light"/>
              </a:rPr>
              <a:t>Time: 10 minutes</a:t>
            </a:r>
          </a:p>
          <a:p>
            <a:pPr algn="just">
              <a:lnSpc>
                <a:spcPts val="1821"/>
              </a:lnSpc>
            </a:pPr>
            <a:r>
              <a:rPr lang="en-US" b="1" dirty="0">
                <a:solidFill>
                  <a:srgbClr val="002060"/>
                </a:solidFill>
                <a:latin typeface="Calibri Light"/>
                <a:ea typeface="Calibri" panose="020F0502020204030204" pitchFamily="34" charset="0"/>
                <a:cs typeface="Calibri Light"/>
              </a:rPr>
              <a:t>Instructions:</a:t>
            </a:r>
            <a:endParaRPr lang="en-US" dirty="0">
              <a:latin typeface="Calibri Light"/>
              <a:ea typeface="Calibri" panose="020F0502020204030204" pitchFamily="34" charset="0"/>
              <a:cs typeface="Calibri Light"/>
            </a:endParaRPr>
          </a:p>
          <a:p>
            <a:pPr marL="346710" indent="-346710" algn="just">
              <a:lnSpc>
                <a:spcPts val="1821"/>
              </a:lnSpc>
              <a:buClr>
                <a:srgbClr val="000000"/>
              </a:buClr>
              <a:buFont typeface="+mj-lt"/>
              <a:buAutoNum type="arabicPeriod"/>
            </a:pPr>
            <a:r>
              <a:rPr lang="en-US" b="1" dirty="0">
                <a:solidFill>
                  <a:srgbClr val="002060"/>
                </a:solidFill>
                <a:latin typeface="Calibri Light"/>
                <a:ea typeface="Calibri" panose="020F0502020204030204" pitchFamily="34" charset="0"/>
                <a:cs typeface="Calibri Light"/>
              </a:rPr>
              <a:t>SAY:</a:t>
            </a:r>
            <a:r>
              <a:rPr lang="en-US" dirty="0">
                <a:solidFill>
                  <a:srgbClr val="002060"/>
                </a:solidFill>
                <a:latin typeface="Calibri Light"/>
                <a:ea typeface="Calibri" panose="020F0502020204030204" pitchFamily="34" charset="0"/>
                <a:cs typeface="Calibri Light"/>
              </a:rPr>
              <a:t> </a:t>
            </a:r>
            <a:r>
              <a:rPr lang="en-US" dirty="0">
                <a:latin typeface="Calibri Light"/>
                <a:ea typeface="Calibri" panose="020F0502020204030204" pitchFamily="34" charset="0"/>
                <a:cs typeface="Calibri Light"/>
              </a:rPr>
              <a:t>Now that we have explored the new requirements for the milk component, let’s complete an activity. Turn to the </a:t>
            </a:r>
            <a:r>
              <a:rPr lang="en-US" b="1" dirty="0">
                <a:solidFill>
                  <a:srgbClr val="002060"/>
                </a:solidFill>
                <a:latin typeface="Calibri Light"/>
                <a:ea typeface="Calibri" panose="020F0502020204030204" pitchFamily="34" charset="0"/>
                <a:cs typeface="Calibri Light"/>
              </a:rPr>
              <a:t>Milk Component Requirements </a:t>
            </a:r>
            <a:r>
              <a:rPr lang="en-US" dirty="0">
                <a:latin typeface="Calibri Light"/>
                <a:ea typeface="Calibri" panose="020F0502020204030204" pitchFamily="34" charset="0"/>
                <a:cs typeface="Calibri Light"/>
              </a:rPr>
              <a:t>worksheet in your Participant’s Workbook. This handout consists of two parts.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633730" lvl="1" indent="-171450" algn="just">
              <a:lnSpc>
                <a:spcPts val="1821"/>
              </a:lnSpc>
              <a:buClr>
                <a:srgbClr val="002060"/>
              </a:buClr>
              <a:buFont typeface="Arial"/>
              <a:buChar char="•"/>
            </a:pPr>
            <a:r>
              <a:rPr lang="en-US" dirty="0">
                <a:latin typeface="Calibri Light"/>
                <a:ea typeface="Calibri" panose="020F0502020204030204" pitchFamily="34" charset="0"/>
                <a:cs typeface="Calibri Light"/>
              </a:rPr>
              <a:t>Part 1: There are four milk types approved for child and adult meals and one milk substitute approved for adult meals only. In the space provided, list the required milk or milk substitute for each age. Remember, there can be more than one option for each age group.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633730" lvl="1" indent="-171450" algn="just">
              <a:lnSpc>
                <a:spcPts val="1821"/>
              </a:lnSpc>
              <a:buClr>
                <a:srgbClr val="002060"/>
              </a:buClr>
              <a:buFont typeface="Arial"/>
              <a:buChar char="•"/>
            </a:pPr>
            <a:r>
              <a:rPr lang="en-US" dirty="0">
                <a:latin typeface="Calibri Light"/>
                <a:ea typeface="Calibri" panose="020F0502020204030204" pitchFamily="34" charset="0"/>
                <a:cs typeface="Calibri Light"/>
              </a:rPr>
              <a:t>Part 2: Read the following statements. Determine if each statement is true or false. Take 5–10 minutes to complete the worksheet, and then review your answers with those in your group.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346710" indent="-346710" algn="just">
              <a:lnSpc>
                <a:spcPts val="1821"/>
              </a:lnSpc>
              <a:buClr>
                <a:srgbClr val="000000"/>
              </a:buClr>
              <a:buSzPts val="1200"/>
              <a:buFont typeface="+mj-lt"/>
              <a:buAutoNum type="arabicPeriod"/>
            </a:pPr>
            <a:r>
              <a:rPr lang="en-US" b="1" dirty="0">
                <a:solidFill>
                  <a:srgbClr val="002060"/>
                </a:solidFill>
                <a:latin typeface="Calibri Light"/>
                <a:ea typeface="Calibri" panose="020F0502020204030204" pitchFamily="34" charset="0"/>
                <a:cs typeface="Calibri Light"/>
              </a:rPr>
              <a:t>DO:</a:t>
            </a:r>
            <a:r>
              <a:rPr lang="en-US" dirty="0">
                <a:solidFill>
                  <a:srgbClr val="002060"/>
                </a:solidFill>
                <a:latin typeface="Calibri Light"/>
                <a:ea typeface="Calibri" panose="020F0502020204030204" pitchFamily="34" charset="0"/>
                <a:cs typeface="Calibri Light"/>
              </a:rPr>
              <a:t> </a:t>
            </a:r>
            <a:r>
              <a:rPr lang="en-US" dirty="0">
                <a:latin typeface="Calibri Light"/>
                <a:ea typeface="Calibri" panose="020F0502020204030204" pitchFamily="34" charset="0"/>
                <a:cs typeface="Calibri Light"/>
              </a:rPr>
              <a:t>Allow 5–10 minutes for participants to complete this activity, and then review the answers with the participants using the following </a:t>
            </a:r>
            <a:r>
              <a:rPr lang="en-US" b="1" dirty="0">
                <a:solidFill>
                  <a:srgbClr val="002060"/>
                </a:solidFill>
                <a:latin typeface="Calibri Light"/>
                <a:ea typeface="Calibri" panose="020F0502020204030204" pitchFamily="34" charset="0"/>
                <a:cs typeface="Calibri Light"/>
              </a:rPr>
              <a:t>Answer Key: Milk Component Requirements</a:t>
            </a:r>
            <a:r>
              <a:rPr lang="en-US" dirty="0">
                <a:latin typeface="Calibri Light"/>
                <a:ea typeface="Calibri" panose="020F0502020204030204" pitchFamily="34" charset="0"/>
                <a:cs typeface="Calibri Light"/>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415925">
              <a:lnSpc>
                <a:spcPts val="1821"/>
              </a:lnSpc>
            </a:pPr>
            <a:r>
              <a:rPr lang="en-US" dirty="0">
                <a:latin typeface="Calibri Light"/>
                <a:ea typeface="Calibri" panose="020F0502020204030204" pitchFamily="34" charset="0"/>
                <a:cs typeface="Calibri Light"/>
              </a:rPr>
              <a:t> </a:t>
            </a:r>
          </a:p>
        </p:txBody>
      </p:sp>
      <p:sp>
        <p:nvSpPr>
          <p:cNvPr id="4" name="Slide Number Placeholder 3"/>
          <p:cNvSpPr>
            <a:spLocks noGrp="1"/>
          </p:cNvSpPr>
          <p:nvPr>
            <p:ph type="sldNum" sz="quarter" idx="10"/>
          </p:nvPr>
        </p:nvSpPr>
        <p:spPr/>
        <p:txBody>
          <a:bodyPr/>
          <a:lstStyle/>
          <a:p>
            <a:fld id="{E39AF0DB-25CF-46B0-A521-15487DD1C764}" type="slidenum">
              <a:rPr lang="en-US" smtClean="0"/>
              <a:t>32</a:t>
            </a:fld>
            <a:endParaRPr lang="en-US"/>
          </a:p>
        </p:txBody>
      </p:sp>
    </p:spTree>
    <p:extLst>
      <p:ext uri="{BB962C8B-B14F-4D97-AF65-F5344CB8AC3E}">
        <p14:creationId xmlns:p14="http://schemas.microsoft.com/office/powerpoint/2010/main" val="12050911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916">
              <a:lnSpc>
                <a:spcPts val="1821"/>
              </a:lnSpc>
              <a:defRPr/>
            </a:pPr>
            <a:r>
              <a:rPr lang="en-US" sz="1400" b="1">
                <a:solidFill>
                  <a:srgbClr val="FFFFFF"/>
                </a:solidFill>
                <a:latin typeface="Calibri Light" panose="020F0302020204030204" pitchFamily="34" charset="0"/>
                <a:ea typeface="Calibri" panose="020F0502020204030204" pitchFamily="34" charset="0"/>
                <a:cs typeface="Calibri Light" panose="020F0302020204030204" pitchFamily="34" charset="0"/>
              </a:rPr>
              <a:t>OBJECTIVE 2: Participants will be able to identify the key requirements for meeting the milk substitutions requirements.</a:t>
            </a:r>
          </a:p>
          <a:p>
            <a:pPr algn="just" defTabSz="924916">
              <a:lnSpc>
                <a:spcPts val="1821"/>
              </a:lnSpc>
              <a:defRPr/>
            </a:pPr>
            <a:r>
              <a:rPr lang="en-US" b="1">
                <a:solidFill>
                  <a:srgbClr val="002060"/>
                </a:solidFill>
                <a:latin typeface="Calibri Light" panose="020F0302020204030204" pitchFamily="34" charset="0"/>
                <a:ea typeface="Calibri" panose="020F0502020204030204" pitchFamily="34" charset="0"/>
                <a:cs typeface="Calibri Light" panose="020F0302020204030204" pitchFamily="34" charset="0"/>
              </a:rPr>
              <a:t> </a:t>
            </a:r>
            <a:endParaRPr lang="en-US">
              <a:solidFill>
                <a:prstClr val="black"/>
              </a:solidFill>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a:solidFill>
                  <a:srgbClr val="002060"/>
                </a:solidFill>
                <a:latin typeface="Calibri Light" panose="020F0302020204030204" pitchFamily="34" charset="0"/>
                <a:ea typeface="Calibri" panose="020F0502020204030204" pitchFamily="34" charset="0"/>
                <a:cs typeface="Arial" panose="020B0604020202020204" pitchFamily="34" charset="0"/>
              </a:rPr>
              <a:t>SAY: </a:t>
            </a:r>
            <a:endParaRPr lang="en-US">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a:solidFill>
                  <a:srgbClr val="000000"/>
                </a:solidFill>
                <a:latin typeface="Calibri Light" panose="020F0302020204030204" pitchFamily="34" charset="0"/>
                <a:ea typeface="Calibri" panose="020F0502020204030204" pitchFamily="34" charset="0"/>
                <a:cs typeface="Arial" panose="020B0604020202020204" pitchFamily="34" charset="0"/>
              </a:rPr>
              <a:t>As we previously covered during the team quiz, i</a:t>
            </a:r>
            <a:r>
              <a:rPr lang="en-US">
                <a:latin typeface="Calibri Light" panose="020F0302020204030204" pitchFamily="34" charset="0"/>
                <a:ea typeface="Calibri" panose="020F0502020204030204" pitchFamily="34" charset="0"/>
                <a:cs typeface="Arial" panose="020B0604020202020204" pitchFamily="34" charset="0"/>
              </a:rPr>
              <a:t>f a child or adult participant cannot have fluid milk due to a special dietary need that is not a disability, you may serve nondairy beverages in its place without a medical statement. However, the nondairy beverage must be nutritionally equivalent to cow’s milk. In addition, a parent or guardian, an adult participant, or a person on behalf of an adult participant must request the substitution in writing.</a:t>
            </a:r>
            <a:endParaRPr lang="en-US">
              <a:latin typeface="Arial" panose="020B0604020202020204" pitchFamily="34" charset="0"/>
              <a:ea typeface="Calibri" panose="020F0502020204030204" pitchFamily="34" charset="0"/>
              <a:cs typeface="Times New Roman" panose="02020603050405020304" pitchFamily="18" charset="0"/>
            </a:endParaRPr>
          </a:p>
          <a:p>
            <a:endParaRPr lang="en-US"/>
          </a:p>
        </p:txBody>
      </p:sp>
      <p:sp>
        <p:nvSpPr>
          <p:cNvPr id="5" name="Slide Number Placeholder 4"/>
          <p:cNvSpPr>
            <a:spLocks noGrp="1"/>
          </p:cNvSpPr>
          <p:nvPr>
            <p:ph type="sldNum" sz="quarter" idx="10"/>
          </p:nvPr>
        </p:nvSpPr>
        <p:spPr/>
        <p:txBody>
          <a:bodyPr/>
          <a:lstStyle/>
          <a:p>
            <a:pPr defTabSz="924916">
              <a:defRPr/>
            </a:pPr>
            <a:fld id="{9D9D9E57-B194-4C8F-98E9-BCBF80C7A7EA}" type="slidenum">
              <a:rPr lang="en-US">
                <a:solidFill>
                  <a:prstClr val="black"/>
                </a:solidFill>
                <a:latin typeface="Calibri" panose="020F0502020204030204"/>
              </a:rPr>
              <a:pPr defTabSz="924916">
                <a:defRPr/>
              </a:pPr>
              <a:t>33</a:t>
            </a:fld>
            <a:endParaRPr lang="en-US">
              <a:solidFill>
                <a:prstClr val="black"/>
              </a:solidFill>
              <a:latin typeface="Calibri" panose="020F0502020204030204"/>
            </a:endParaRPr>
          </a:p>
        </p:txBody>
      </p:sp>
    </p:spTree>
    <p:extLst>
      <p:ext uri="{BB962C8B-B14F-4D97-AF65-F5344CB8AC3E}">
        <p14:creationId xmlns:p14="http://schemas.microsoft.com/office/powerpoint/2010/main" val="6463065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sz="800" b="1" dirty="0">
                <a:solidFill>
                  <a:srgbClr val="002060"/>
                </a:solidFill>
                <a:latin typeface="Calibri Light" panose="020F0302020204030204" pitchFamily="34" charset="0"/>
                <a:ea typeface="Calibri" panose="020F0502020204030204" pitchFamily="34" charset="0"/>
                <a:cs typeface="Arial" panose="020B0604020202020204" pitchFamily="34" charset="0"/>
              </a:rPr>
              <a:t>SAY: </a:t>
            </a:r>
            <a:endParaRPr lang="en-US" sz="80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sz="1000" dirty="0">
                <a:latin typeface="Calibri Light" panose="020F0302020204030204" pitchFamily="34" charset="0"/>
                <a:cs typeface="Arial" panose="020B0604020202020204" pitchFamily="34" charset="0"/>
              </a:rPr>
              <a:t>On the other hand, if a participant has a disability that requires a nondairy beverage that is not nutritionally equivalent to cow’s milk, you must have a medical statement on file. In these cases, it is important to know when you need it and what to look for when reviewing the form. </a:t>
            </a:r>
            <a:endParaRPr lang="en-US" sz="1000"/>
          </a:p>
          <a:p>
            <a:pPr algn="just">
              <a:lnSpc>
                <a:spcPts val="1821"/>
              </a:lnSpc>
            </a:pPr>
            <a:r>
              <a:rPr lang="en-US" sz="800">
                <a:latin typeface="Calibri Light" panose="020F0302020204030204" pitchFamily="34" charset="0"/>
                <a:ea typeface="Calibri" panose="020F0502020204030204" pitchFamily="34" charset="0"/>
                <a:cs typeface="Arial" panose="020B0604020202020204" pitchFamily="34" charset="0"/>
              </a:rPr>
              <a:t> </a:t>
            </a:r>
            <a:endParaRPr lang="en-US" sz="80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sz="800" dirty="0">
                <a:latin typeface="Calibri Light" panose="020F0302020204030204" pitchFamily="34" charset="0"/>
                <a:ea typeface="Calibri" panose="020F0502020204030204" pitchFamily="34" charset="0"/>
                <a:cs typeface="Arial" panose="020B0604020202020204" pitchFamily="34" charset="0"/>
              </a:rPr>
              <a:t>You can find a sample </a:t>
            </a:r>
            <a:r>
              <a:rPr lang="en-US" sz="800" b="1" dirty="0">
                <a:solidFill>
                  <a:srgbClr val="002060"/>
                </a:solidFill>
                <a:latin typeface="Calibri Light" panose="020F0302020204030204" pitchFamily="34" charset="0"/>
                <a:ea typeface="Calibri" panose="020F0502020204030204" pitchFamily="34" charset="0"/>
                <a:cs typeface="Arial" panose="020B0604020202020204" pitchFamily="34" charset="0"/>
              </a:rPr>
              <a:t>Medical Statement</a:t>
            </a:r>
            <a:r>
              <a:rPr lang="en-US" sz="800" dirty="0">
                <a:solidFill>
                  <a:srgbClr val="002060"/>
                </a:solidFill>
                <a:latin typeface="Calibri Light" panose="020F0302020204030204" pitchFamily="34" charset="0"/>
                <a:ea typeface="Calibri" panose="020F0502020204030204" pitchFamily="34" charset="0"/>
                <a:cs typeface="Arial" panose="020B0604020202020204" pitchFamily="34" charset="0"/>
              </a:rPr>
              <a:t> </a:t>
            </a:r>
            <a:r>
              <a:rPr lang="en-US" sz="800" dirty="0">
                <a:latin typeface="Calibri Light" panose="020F0302020204030204" pitchFamily="34" charset="0"/>
                <a:ea typeface="Calibri" panose="020F0502020204030204" pitchFamily="34" charset="0"/>
                <a:cs typeface="Arial" panose="020B0604020202020204" pitchFamily="34" charset="0"/>
              </a:rPr>
              <a:t>in your Participant’s Workbook. This handout indicates some of the key information featured on a medical statement. However, always refer to your State agency for the best form, as each State’s medical statement will vary. </a:t>
            </a:r>
            <a:endParaRPr lang="en-US" sz="800" dirty="0">
              <a:latin typeface="Arial" panose="020B060402020202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pPr defTabSz="924916">
              <a:defRPr/>
            </a:pPr>
            <a:fld id="{9D9D9E57-B194-4C8F-98E9-BCBF80C7A7EA}" type="slidenum">
              <a:rPr lang="en-US">
                <a:solidFill>
                  <a:prstClr val="black"/>
                </a:solidFill>
                <a:latin typeface="Calibri" panose="020F0502020204030204"/>
              </a:rPr>
              <a:pPr defTabSz="924916">
                <a:defRPr/>
              </a:pPr>
              <a:t>34</a:t>
            </a:fld>
            <a:endParaRPr lang="en-US">
              <a:solidFill>
                <a:prstClr val="black"/>
              </a:solidFill>
              <a:latin typeface="Calibri" panose="020F0502020204030204"/>
            </a:endParaRPr>
          </a:p>
        </p:txBody>
      </p:sp>
    </p:spTree>
    <p:extLst>
      <p:ext uri="{BB962C8B-B14F-4D97-AF65-F5344CB8AC3E}">
        <p14:creationId xmlns:p14="http://schemas.microsoft.com/office/powerpoint/2010/main" val="17575145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sz="1000" b="1" dirty="0">
                <a:solidFill>
                  <a:srgbClr val="002060"/>
                </a:solidFill>
                <a:latin typeface="Calibri Light" panose="020F0302020204030204" pitchFamily="34" charset="0"/>
                <a:ea typeface="Calibri" panose="020F0502020204030204" pitchFamily="34" charset="0"/>
                <a:cs typeface="Arial" panose="020B0604020202020204" pitchFamily="34" charset="0"/>
              </a:rPr>
              <a:t>SAY: </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sz="1000" dirty="0">
                <a:latin typeface="Calibri Light" panose="020F0302020204030204" pitchFamily="34" charset="0"/>
                <a:cs typeface="Arial" panose="020B0604020202020204" pitchFamily="34" charset="0"/>
              </a:rPr>
              <a:t>When requesting and accepting a medical statement, it should feature the following: </a:t>
            </a:r>
            <a:endParaRPr lang="en-US" sz="1000" dirty="0"/>
          </a:p>
          <a:p>
            <a:pPr marL="171450" indent="-171450" algn="just">
              <a:lnSpc>
                <a:spcPts val="1821"/>
              </a:lnSpc>
              <a:buClr>
                <a:srgbClr val="002060"/>
              </a:buClr>
              <a:buSzPts val="1100"/>
              <a:buFont typeface="Arial" panose="020B0604020202020204" pitchFamily="34" charset="0"/>
              <a:buChar char="•"/>
            </a:pPr>
            <a:r>
              <a:rPr lang="de-DE" sz="1000" dirty="0">
                <a:latin typeface="Calibri Light" panose="020F0302020204030204" pitchFamily="34" charset="0"/>
                <a:cs typeface="Arial" panose="020B0604020202020204" pitchFamily="34" charset="0"/>
              </a:rPr>
              <a:t>Detailed information about the participant’s disability to allow a greater understanding of how it affects their diet</a:t>
            </a:r>
            <a:endParaRPr lang="en-US" sz="1000" dirty="0"/>
          </a:p>
          <a:p>
            <a:pPr marL="171450" indent="-171450" algn="just">
              <a:lnSpc>
                <a:spcPts val="1821"/>
              </a:lnSpc>
              <a:buClr>
                <a:srgbClr val="002060"/>
              </a:buClr>
              <a:buSzPts val="1100"/>
              <a:buFont typeface="Arial" panose="020B0604020202020204" pitchFamily="34" charset="0"/>
              <a:buChar char="•"/>
            </a:pPr>
            <a:r>
              <a:rPr lang="de-DE" sz="1000" dirty="0">
                <a:latin typeface="Calibri Light" panose="020F0302020204030204" pitchFamily="34" charset="0"/>
                <a:cs typeface="Arial" panose="020B0604020202020204" pitchFamily="34" charset="0"/>
              </a:rPr>
              <a:t>List </a:t>
            </a:r>
            <a:r>
              <a:rPr lang="de-DE" sz="1000" b="0" dirty="0">
                <a:latin typeface="Calibri Light" panose="020F0302020204030204" pitchFamily="34" charset="0"/>
                <a:cs typeface="Arial" panose="020B0604020202020204" pitchFamily="34" charset="0"/>
              </a:rPr>
              <a:t>of foods to be omitted</a:t>
            </a:r>
            <a:r>
              <a:rPr lang="de-DE" sz="1000" b="0" baseline="0" dirty="0">
                <a:latin typeface="Calibri Light" panose="020F0302020204030204" pitchFamily="34" charset="0"/>
                <a:cs typeface="Arial" panose="020B0604020202020204" pitchFamily="34" charset="0"/>
              </a:rPr>
              <a:t> and </a:t>
            </a:r>
            <a:r>
              <a:rPr lang="en-US" sz="1000" dirty="0">
                <a:latin typeface="Calibri Light" panose="020F0302020204030204" pitchFamily="34" charset="0"/>
                <a:cs typeface="Arial" panose="020B0604020202020204" pitchFamily="34" charset="0"/>
              </a:rPr>
              <a:t>alternate food items </a:t>
            </a:r>
            <a:r>
              <a:rPr lang="en-US" sz="1000" b="0" dirty="0">
                <a:latin typeface="Calibri Light" panose="020F0302020204030204" pitchFamily="34" charset="0"/>
                <a:cs typeface="Arial" panose="020B0604020202020204" pitchFamily="34" charset="0"/>
              </a:rPr>
              <a:t>to serve </a:t>
            </a:r>
            <a:r>
              <a:rPr lang="en-US" sz="1000" dirty="0">
                <a:latin typeface="Calibri Light" panose="020F0302020204030204" pitchFamily="34" charset="0"/>
                <a:cs typeface="Arial" panose="020B0604020202020204" pitchFamily="34" charset="0"/>
              </a:rPr>
              <a:t>to ensure you know what to serve the participant</a:t>
            </a:r>
            <a:endParaRPr lang="en-US" sz="1000" dirty="0"/>
          </a:p>
          <a:p>
            <a:pPr marL="171450" indent="-171450" algn="just">
              <a:lnSpc>
                <a:spcPts val="1821"/>
              </a:lnSpc>
              <a:buClr>
                <a:srgbClr val="002060"/>
              </a:buClr>
              <a:buSzPts val="1100"/>
              <a:buFont typeface="Arial" panose="020B0604020202020204" pitchFamily="34" charset="0"/>
              <a:buChar char="•"/>
            </a:pPr>
            <a:r>
              <a:rPr lang="en-US" sz="1000" dirty="0">
                <a:latin typeface="Calibri Light" panose="020F0302020204030204" pitchFamily="34" charset="0"/>
                <a:cs typeface="Arial" panose="020B0604020202020204" pitchFamily="34" charset="0"/>
              </a:rPr>
              <a:t>Prescribed and signed by a </a:t>
            </a:r>
            <a:r>
              <a:rPr lang="en-US" sz="1800" kern="0" dirty="0">
                <a:solidFill>
                  <a:srgbClr val="FF0000"/>
                </a:solidFill>
                <a:effectLst/>
                <a:latin typeface="Arial" panose="020B0604020202020204" pitchFamily="34" charset="0"/>
                <a:ea typeface="Aptos" panose="020B0004020202020204" pitchFamily="34" charset="0"/>
              </a:rPr>
              <a:t>State licensed healthcare professional (an individual authorized to write medical prescriptions under State law) or registered dietitian</a:t>
            </a:r>
            <a:endParaRPr lang="en-US" sz="1000" dirty="0"/>
          </a:p>
        </p:txBody>
      </p:sp>
      <p:sp>
        <p:nvSpPr>
          <p:cNvPr id="4" name="Slide Number Placeholder 3"/>
          <p:cNvSpPr>
            <a:spLocks noGrp="1"/>
          </p:cNvSpPr>
          <p:nvPr>
            <p:ph type="sldNum" sz="quarter" idx="10"/>
          </p:nvPr>
        </p:nvSpPr>
        <p:spPr/>
        <p:txBody>
          <a:bodyPr/>
          <a:lstStyle/>
          <a:p>
            <a:fld id="{E39AF0DB-25CF-46B0-A521-15487DD1C764}" type="slidenum">
              <a:rPr lang="en-US" smtClean="0"/>
              <a:t>35</a:t>
            </a:fld>
            <a:endParaRPr lang="en-US"/>
          </a:p>
        </p:txBody>
      </p:sp>
    </p:spTree>
    <p:extLst>
      <p:ext uri="{BB962C8B-B14F-4D97-AF65-F5344CB8AC3E}">
        <p14:creationId xmlns:p14="http://schemas.microsoft.com/office/powerpoint/2010/main" val="9871440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SAY: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Once you receive a medical statement, review it carefully to make sure that it provides the previously mentioned information. If not, request additional information to ensure you can best meet the needs of those requiring substitutions. In addition, always keep medical statements on file in your facility.</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For additional information on how to provide meal accommodations to participants of any age, refer to the policy memo, </a:t>
            </a:r>
            <a:r>
              <a:rPr lang="en-US" i="1"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CACFP</a:t>
            </a:r>
            <a:r>
              <a:rPr lang="en-US" i="1" baseline="0"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 </a:t>
            </a:r>
            <a:r>
              <a:rPr lang="en-US" i="1"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14-2017 Modifications to Accommodate Disabilities in the Child and Adult Care Food Program and Summer Food Service Program</a:t>
            </a: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 </a:t>
            </a:r>
            <a:r>
              <a:rPr lang="en-US" dirty="0">
                <a:latin typeface="Calibri Light" panose="020F0302020204030204" pitchFamily="34" charset="0"/>
                <a:ea typeface="Calibri" panose="020F0502020204030204" pitchFamily="34" charset="0"/>
                <a:cs typeface="Times New Roman" panose="02020603050405020304" pitchFamily="18" charset="0"/>
              </a:rPr>
              <a:t>The link to this memo is featured on the </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Training Resources</a:t>
            </a:r>
            <a:r>
              <a:rPr lang="en-US" dirty="0">
                <a:latin typeface="Calibri Light" panose="020F0302020204030204" pitchFamily="34" charset="0"/>
                <a:ea typeface="Calibri" panose="020F0502020204030204" pitchFamily="34" charset="0"/>
                <a:cs typeface="Times New Roman" panose="02020603050405020304" pitchFamily="18" charset="0"/>
              </a:rPr>
              <a:t> handout in the Appendix of your Participant’s Workbook.</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39AF0DB-25CF-46B0-A521-15487DD1C764}" type="slidenum">
              <a:rPr lang="en-US" smtClean="0"/>
              <a:t>36</a:t>
            </a:fld>
            <a:endParaRPr lang="en-US"/>
          </a:p>
        </p:txBody>
      </p:sp>
    </p:spTree>
    <p:extLst>
      <p:ext uri="{BB962C8B-B14F-4D97-AF65-F5344CB8AC3E}">
        <p14:creationId xmlns:p14="http://schemas.microsoft.com/office/powerpoint/2010/main" val="21375243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sz="1000" b="1" dirty="0">
                <a:solidFill>
                  <a:srgbClr val="002060"/>
                </a:solidFill>
                <a:latin typeface="Calibri Light"/>
                <a:ea typeface="Calibri" panose="020F0502020204030204" pitchFamily="34" charset="0"/>
                <a:cs typeface="Calibri Light"/>
              </a:rPr>
              <a:t>DO:</a:t>
            </a:r>
            <a:endParaRPr lang="en-US" sz="1000" dirty="0">
              <a:latin typeface="Calibri Light"/>
              <a:ea typeface="Calibri" panose="020F0502020204030204" pitchFamily="34" charset="0"/>
              <a:cs typeface="Calibri Light"/>
            </a:endParaRPr>
          </a:p>
          <a:p>
            <a:pPr algn="just">
              <a:lnSpc>
                <a:spcPts val="1821"/>
              </a:lnSpc>
            </a:pPr>
            <a:r>
              <a:rPr lang="en-US" sz="1000" b="1" dirty="0">
                <a:solidFill>
                  <a:srgbClr val="FFFFFF"/>
                </a:solidFill>
                <a:latin typeface="Calibri Light"/>
                <a:ea typeface="Calibri" panose="020F0502020204030204" pitchFamily="34" charset="0"/>
                <a:cs typeface="Calibri Light"/>
              </a:rPr>
              <a:t>(Activity): Revisiting Medical Statements</a:t>
            </a:r>
            <a:endParaRPr lang="en-US" sz="1000" dirty="0">
              <a:latin typeface="Calibri Light"/>
              <a:ea typeface="Calibri" panose="020F0502020204030204" pitchFamily="34" charset="0"/>
              <a:cs typeface="Calibri Light"/>
            </a:endParaRPr>
          </a:p>
          <a:p>
            <a:pPr algn="just">
              <a:lnSpc>
                <a:spcPts val="1821"/>
              </a:lnSpc>
            </a:pPr>
            <a:r>
              <a:rPr lang="en-US" sz="1000" dirty="0">
                <a:latin typeface="Calibri Light"/>
                <a:ea typeface="Calibri" panose="020F0502020204030204" pitchFamily="34" charset="0"/>
                <a:cs typeface="Calibri Light"/>
              </a:rPr>
              <a:t>The purpose of this activity is to review participants’ knowledge on when a medical statement is required for milk substitutions. </a:t>
            </a:r>
          </a:p>
          <a:p>
            <a:pPr algn="just">
              <a:lnSpc>
                <a:spcPts val="1821"/>
              </a:lnSpc>
            </a:pPr>
            <a:endParaRPr lang="en-US" sz="1000"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sz="1000" dirty="0">
                <a:latin typeface="Calibri Light"/>
                <a:ea typeface="Calibri" panose="020F0502020204030204" pitchFamily="34" charset="0"/>
                <a:cs typeface="Calibri Light"/>
              </a:rPr>
              <a:t>Materials Needed: Revisiting Medical Statements worksheet</a:t>
            </a:r>
            <a:r>
              <a:rPr lang="en-US" sz="1000" baseline="0" dirty="0">
                <a:latin typeface="Calibri Light"/>
                <a:ea typeface="Calibri" panose="020F0502020204030204" pitchFamily="34" charset="0"/>
                <a:cs typeface="Calibri Light"/>
              </a:rPr>
              <a:t> and</a:t>
            </a:r>
            <a:r>
              <a:rPr lang="en-US" sz="1000" dirty="0">
                <a:latin typeface="Calibri Light"/>
                <a:ea typeface="Calibri" panose="020F0502020204030204" pitchFamily="34" charset="0"/>
                <a:cs typeface="Calibri Light"/>
              </a:rPr>
              <a:t> pen or pencil</a:t>
            </a:r>
          </a:p>
          <a:p>
            <a:pPr algn="just">
              <a:lnSpc>
                <a:spcPts val="1821"/>
              </a:lnSpc>
            </a:pPr>
            <a:r>
              <a:rPr lang="en-US" sz="1000" dirty="0">
                <a:latin typeface="Calibri Light"/>
                <a:ea typeface="Calibri" panose="020F0502020204030204" pitchFamily="34" charset="0"/>
                <a:cs typeface="Calibri Light"/>
              </a:rPr>
              <a:t>Time: 5–10 minutes</a:t>
            </a:r>
          </a:p>
          <a:p>
            <a:pPr algn="just">
              <a:lnSpc>
                <a:spcPts val="1821"/>
              </a:lnSpc>
            </a:pPr>
            <a:r>
              <a:rPr lang="en-US" sz="1000" b="1" dirty="0">
                <a:solidFill>
                  <a:srgbClr val="002060"/>
                </a:solidFill>
                <a:latin typeface="Calibri Light"/>
                <a:ea typeface="Calibri" panose="020F0502020204030204" pitchFamily="34" charset="0"/>
                <a:cs typeface="Calibri Light"/>
              </a:rPr>
              <a:t>Instructions:</a:t>
            </a:r>
            <a:endParaRPr lang="en-US" sz="1000" dirty="0">
              <a:latin typeface="Calibri Light"/>
              <a:ea typeface="Calibri" panose="020F0502020204030204" pitchFamily="34" charset="0"/>
              <a:cs typeface="Calibri Light"/>
            </a:endParaRPr>
          </a:p>
          <a:p>
            <a:pPr marL="346710" indent="-346710" algn="just">
              <a:lnSpc>
                <a:spcPts val="1821"/>
              </a:lnSpc>
              <a:buClr>
                <a:srgbClr val="000000"/>
              </a:buClr>
              <a:buFont typeface="+mj-lt"/>
              <a:buAutoNum type="arabicPeriod"/>
            </a:pPr>
            <a:r>
              <a:rPr lang="en-US" b="1" dirty="0">
                <a:solidFill>
                  <a:srgbClr val="002060"/>
                </a:solidFill>
                <a:effectLst/>
                <a:latin typeface="Calibri Light"/>
                <a:ea typeface="Calibri" panose="020F0502020204030204" pitchFamily="34" charset="0"/>
                <a:cs typeface="Calibri Light"/>
              </a:rPr>
              <a:t>SAY:</a:t>
            </a:r>
            <a:r>
              <a:rPr lang="en-US" dirty="0">
                <a:solidFill>
                  <a:srgbClr val="002060"/>
                </a:solidFill>
                <a:effectLst/>
                <a:latin typeface="Calibri Light"/>
                <a:ea typeface="Calibri" panose="020F0502020204030204" pitchFamily="34" charset="0"/>
                <a:cs typeface="Calibri Light"/>
              </a:rPr>
              <a:t> </a:t>
            </a:r>
            <a:r>
              <a:rPr lang="en-US" dirty="0">
                <a:solidFill>
                  <a:srgbClr val="000000"/>
                </a:solidFill>
                <a:effectLst/>
                <a:latin typeface="Calibri Light"/>
                <a:ea typeface="Calibri" panose="020F0502020204030204" pitchFamily="34" charset="0"/>
                <a:cs typeface="Calibri Light"/>
              </a:rPr>
              <a:t>Now that we have explored the key requirements for medical statements, let’s revisit and summarize what you learned. Turn to the </a:t>
            </a:r>
            <a:r>
              <a:rPr lang="en-US" b="1" dirty="0">
                <a:solidFill>
                  <a:srgbClr val="002060"/>
                </a:solidFill>
                <a:effectLst/>
                <a:latin typeface="Calibri Light"/>
                <a:ea typeface="Calibri" panose="020F0502020204030204" pitchFamily="34" charset="0"/>
                <a:cs typeface="Calibri Light"/>
              </a:rPr>
              <a:t>Revisiting Medical Statements </a:t>
            </a:r>
            <a:r>
              <a:rPr lang="en-US" dirty="0">
                <a:solidFill>
                  <a:srgbClr val="000000"/>
                </a:solidFill>
                <a:effectLst/>
                <a:latin typeface="Calibri Light"/>
                <a:ea typeface="Calibri" panose="020F0502020204030204" pitchFamily="34" charset="0"/>
                <a:cs typeface="Calibri Light"/>
              </a:rPr>
              <a:t>worksheet in your Participant’s Workbook, and answer the four questions. Once you have finished, stand up.</a:t>
            </a:r>
            <a:r>
              <a:rPr lang="en-US" dirty="0">
                <a:solidFill>
                  <a:srgbClr val="000000"/>
                </a:solidFill>
                <a:latin typeface="Calibri Light"/>
                <a:ea typeface="Calibri" panose="020F0502020204030204" pitchFamily="34" charset="0"/>
                <a:cs typeface="Calibri Light"/>
              </a:rPr>
              <a:t> </a:t>
            </a:r>
            <a:endParaRPr lang="en-US" dirty="0">
              <a:solidFill>
                <a:srgbClr val="000000"/>
              </a:solidFill>
              <a:effectLst/>
              <a:cs typeface="Calibri" panose="020F0502020204030204"/>
            </a:endParaRPr>
          </a:p>
          <a:p>
            <a:pPr marL="346710" indent="-346710" algn="just">
              <a:lnSpc>
                <a:spcPts val="1821"/>
              </a:lnSpc>
              <a:buClr>
                <a:srgbClr val="000000"/>
              </a:buClr>
              <a:buFont typeface="+mj-lt"/>
              <a:buAutoNum type="arabicPeriod"/>
            </a:pPr>
            <a:r>
              <a:rPr lang="en-US" b="1" dirty="0">
                <a:solidFill>
                  <a:srgbClr val="002060"/>
                </a:solidFill>
                <a:effectLst/>
                <a:latin typeface="Calibri Light"/>
                <a:ea typeface="Calibri" panose="020F0502020204030204" pitchFamily="34" charset="0"/>
                <a:cs typeface="Calibri Light"/>
              </a:rPr>
              <a:t>DO:</a:t>
            </a:r>
            <a:r>
              <a:rPr lang="en-US" dirty="0">
                <a:solidFill>
                  <a:srgbClr val="002060"/>
                </a:solidFill>
                <a:effectLst/>
                <a:latin typeface="Calibri Light"/>
                <a:ea typeface="Calibri" panose="020F0502020204030204" pitchFamily="34" charset="0"/>
                <a:cs typeface="Calibri Light"/>
              </a:rPr>
              <a:t> </a:t>
            </a:r>
            <a:r>
              <a:rPr lang="en-US" dirty="0">
                <a:solidFill>
                  <a:srgbClr val="000000"/>
                </a:solidFill>
                <a:effectLst/>
                <a:latin typeface="Calibri Light"/>
                <a:ea typeface="Calibri" panose="020F0502020204030204" pitchFamily="34" charset="0"/>
                <a:cs typeface="Calibri Light"/>
              </a:rPr>
              <a:t>Allow 3–5 minutes for participants to complete this activity, and then review the questions and answers found in the </a:t>
            </a:r>
            <a:r>
              <a:rPr lang="en-US" b="1" dirty="0">
                <a:solidFill>
                  <a:srgbClr val="002060"/>
                </a:solidFill>
                <a:effectLst/>
                <a:latin typeface="Calibri Light"/>
                <a:ea typeface="Calibri" panose="020F0502020204030204" pitchFamily="34" charset="0"/>
                <a:cs typeface="Calibri Light"/>
              </a:rPr>
              <a:t>Answer Key: Revisiting Medical Statements</a:t>
            </a:r>
            <a:r>
              <a:rPr lang="en-US" dirty="0">
                <a:solidFill>
                  <a:srgbClr val="000000"/>
                </a:solidFill>
                <a:effectLst/>
                <a:latin typeface="Calibri Light"/>
                <a:ea typeface="Calibri" panose="020F0502020204030204" pitchFamily="34" charset="0"/>
                <a:cs typeface="Calibri Light"/>
              </a:rPr>
              <a:t>.</a:t>
            </a:r>
            <a:r>
              <a:rPr lang="en-US" dirty="0">
                <a:solidFill>
                  <a:srgbClr val="000000"/>
                </a:solidFill>
                <a:latin typeface="Calibri Light"/>
                <a:ea typeface="Calibri" panose="020F0502020204030204" pitchFamily="34" charset="0"/>
                <a:cs typeface="Calibri Light"/>
              </a:rPr>
              <a:t> </a:t>
            </a:r>
            <a:endParaRPr lang="en-US" dirty="0">
              <a:solidFill>
                <a:srgbClr val="000000"/>
              </a:solidFill>
              <a:effectLst/>
              <a:cs typeface="Calibri" panose="020F0502020204030204"/>
            </a:endParaRPr>
          </a:p>
        </p:txBody>
      </p:sp>
      <p:sp>
        <p:nvSpPr>
          <p:cNvPr id="4" name="Slide Number Placeholder 3"/>
          <p:cNvSpPr>
            <a:spLocks noGrp="1"/>
          </p:cNvSpPr>
          <p:nvPr>
            <p:ph type="sldNum" sz="quarter" idx="10"/>
          </p:nvPr>
        </p:nvSpPr>
        <p:spPr/>
        <p:txBody>
          <a:bodyPr/>
          <a:lstStyle/>
          <a:p>
            <a:fld id="{E39AF0DB-25CF-46B0-A521-15487DD1C764}" type="slidenum">
              <a:rPr lang="en-US" smtClean="0"/>
              <a:t>37</a:t>
            </a:fld>
            <a:endParaRPr lang="en-US"/>
          </a:p>
        </p:txBody>
      </p:sp>
    </p:spTree>
    <p:extLst>
      <p:ext uri="{BB962C8B-B14F-4D97-AF65-F5344CB8AC3E}">
        <p14:creationId xmlns:p14="http://schemas.microsoft.com/office/powerpoint/2010/main" val="14804364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821"/>
              </a:lnSpc>
            </a:pPr>
            <a:r>
              <a:rPr lang="en-US" sz="1400" b="1" dirty="0">
                <a:solidFill>
                  <a:srgbClr val="FFFFFF"/>
                </a:solidFill>
                <a:latin typeface="Calibri Light" panose="020F0302020204030204" pitchFamily="34" charset="0"/>
                <a:ea typeface="Calibri" panose="020F0502020204030204" pitchFamily="34" charset="0"/>
                <a:cs typeface="Calibri Light" panose="020F0302020204030204" pitchFamily="34" charset="0"/>
              </a:rPr>
              <a:t>OBJECTIVE 3: Participants will be able to recall the requirement for serving water in CACFP settings.</a:t>
            </a:r>
          </a:p>
          <a:p>
            <a:pPr algn="just">
              <a:lnSpc>
                <a:spcPts val="1821"/>
              </a:lnSpc>
            </a:pPr>
            <a:endParaRPr lang="en-US" dirty="0">
              <a:latin typeface="Calibri Light" panose="020F030202020403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The last update we will cover in this lesson is water. Child care programs participating in the CACFP are required to make water available to children upon their request throughout the day, including mealtimes </a:t>
            </a:r>
            <a:r>
              <a:rPr lang="en-US" b="1" i="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and</a:t>
            </a:r>
            <a:r>
              <a:rPr lang="en-US" dirty="0">
                <a:latin typeface="Calibri Light" panose="020F0302020204030204" pitchFamily="34" charset="0"/>
                <a:ea typeface="Calibri" panose="020F0502020204030204" pitchFamily="34" charset="0"/>
                <a:cs typeface="Times New Roman" panose="02020603050405020304" pitchFamily="18" charset="0"/>
              </a:rPr>
              <a:t> offer it to them throughout the day.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There are few key requirements for serving water. First, water is not a part of a reimbursable meal, and there is no requirement for serving water during meal service.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Next, it cannot be served in place of milk. However, you may offer it alongside milk or during snack when there are no other beverages. For example, you serve string cheese and celery at snack; you could serve water as a beverage.</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39AF0DB-25CF-46B0-A521-15487DD1C764}" type="slidenum">
              <a:rPr lang="en-US" smtClean="0"/>
              <a:t>38</a:t>
            </a:fld>
            <a:endParaRPr lang="en-US"/>
          </a:p>
        </p:txBody>
      </p:sp>
    </p:spTree>
    <p:extLst>
      <p:ext uri="{BB962C8B-B14F-4D97-AF65-F5344CB8AC3E}">
        <p14:creationId xmlns:p14="http://schemas.microsoft.com/office/powerpoint/2010/main" val="312876524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a:solidFill>
                  <a:srgbClr val="002060"/>
                </a:solidFill>
                <a:latin typeface="Calibri Light" panose="020F0302020204030204" pitchFamily="34" charset="0"/>
                <a:ea typeface="Calibri" panose="020F0502020204030204" pitchFamily="34" charset="0"/>
                <a:cs typeface="Calibri" panose="020F0502020204030204" pitchFamily="34" charset="0"/>
              </a:rPr>
              <a:t>SAY:</a:t>
            </a:r>
            <a:endParaRPr lang="en-US">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a:latin typeface="Calibri Light" panose="020F0302020204030204" pitchFamily="34" charset="0"/>
                <a:ea typeface="Calibri" panose="020F0502020204030204" pitchFamily="34" charset="0"/>
                <a:cs typeface="Times New Roman" panose="02020603050405020304" pitchFamily="18" charset="0"/>
              </a:rPr>
              <a:t>Last, the updated requirements allow for flavoring water with fruits, vegetables, and herbs as long as plain, potable water is available. It is important to note that commercially flavored water is not allowed, nor can the fruits or vegetables used to flavor the water credit toward the fruit or vegetable component(s). </a:t>
            </a:r>
            <a:endParaRPr lang="en-US">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a:latin typeface="Calibri Light" panose="020F0302020204030204" pitchFamily="34" charset="0"/>
                <a:ea typeface="Calibri" panose="020F0502020204030204" pitchFamily="34" charset="0"/>
                <a:cs typeface="Times New Roman" panose="02020603050405020304" pitchFamily="18" charset="0"/>
              </a:rPr>
              <a:t> </a:t>
            </a:r>
            <a:endParaRPr lang="en-US">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a:latin typeface="Calibri Light" panose="020F0302020204030204" pitchFamily="34" charset="0"/>
                <a:ea typeface="Calibri" panose="020F0502020204030204" pitchFamily="34" charset="0"/>
                <a:cs typeface="Times New Roman" panose="02020603050405020304" pitchFamily="18" charset="0"/>
              </a:rPr>
              <a:t>For more information on serving water, refer to the USDA policy memo, </a:t>
            </a:r>
            <a:r>
              <a:rPr lang="en-US" i="1" err="1">
                <a:latin typeface="Calibri Light" panose="020F0302020204030204" pitchFamily="34" charset="0"/>
                <a:ea typeface="Calibri" panose="020F0502020204030204" pitchFamily="34" charset="0"/>
                <a:cs typeface="Times New Roman" panose="02020603050405020304" pitchFamily="18" charset="0"/>
              </a:rPr>
              <a:t>CACFP</a:t>
            </a:r>
            <a:r>
              <a:rPr lang="en-US" i="1">
                <a:latin typeface="Calibri Light" panose="020F0302020204030204" pitchFamily="34" charset="0"/>
                <a:ea typeface="Calibri" panose="020F0502020204030204" pitchFamily="34" charset="0"/>
                <a:cs typeface="Times New Roman" panose="02020603050405020304" pitchFamily="18" charset="0"/>
              </a:rPr>
              <a:t> 20-2016: Water Availability in the Child and Adult Care Food Program</a:t>
            </a:r>
            <a:r>
              <a:rPr lang="en-US">
                <a:latin typeface="Calibri Light" panose="020F0302020204030204" pitchFamily="34" charset="0"/>
                <a:ea typeface="Calibri" panose="020F0502020204030204" pitchFamily="34" charset="0"/>
                <a:cs typeface="Times New Roman" panose="02020603050405020304" pitchFamily="18" charset="0"/>
              </a:rPr>
              <a:t>. The link to this memo is featured on the </a:t>
            </a:r>
            <a:r>
              <a:rPr lang="en-US" b="1">
                <a:solidFill>
                  <a:srgbClr val="002060"/>
                </a:solidFill>
                <a:latin typeface="Calibri Light" panose="020F0302020204030204" pitchFamily="34" charset="0"/>
                <a:ea typeface="Calibri" panose="020F0502020204030204" pitchFamily="34" charset="0"/>
                <a:cs typeface="Times New Roman" panose="02020603050405020304" pitchFamily="18" charset="0"/>
              </a:rPr>
              <a:t>Training Resources</a:t>
            </a:r>
            <a:r>
              <a:rPr lang="en-US">
                <a:latin typeface="Calibri Light" panose="020F0302020204030204" pitchFamily="34" charset="0"/>
                <a:ea typeface="Calibri" panose="020F0502020204030204" pitchFamily="34" charset="0"/>
                <a:cs typeface="Times New Roman" panose="02020603050405020304" pitchFamily="18" charset="0"/>
              </a:rPr>
              <a:t> handout in the Appendix of your Participant’s Workbook.</a:t>
            </a:r>
            <a:endParaRPr lang="en-US">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39AF0DB-25CF-46B0-A521-15487DD1C764}" type="slidenum">
              <a:rPr lang="en-US" smtClean="0"/>
              <a:t>39</a:t>
            </a:fld>
            <a:endParaRPr lang="en-US"/>
          </a:p>
        </p:txBody>
      </p:sp>
    </p:spTree>
    <p:extLst>
      <p:ext uri="{BB962C8B-B14F-4D97-AF65-F5344CB8AC3E}">
        <p14:creationId xmlns:p14="http://schemas.microsoft.com/office/powerpoint/2010/main" val="386957270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a:solidFill>
                  <a:srgbClr val="002060"/>
                </a:solidFill>
                <a:latin typeface="Calibri Light" panose="020F0302020204030204" pitchFamily="34" charset="0"/>
                <a:ea typeface="Calibri" panose="020F0502020204030204" pitchFamily="34" charset="0"/>
                <a:cs typeface="Times New Roman" panose="02020603050405020304" pitchFamily="18" charset="0"/>
              </a:rPr>
              <a:t>SAY: </a:t>
            </a:r>
            <a:endParaRPr lang="en-US">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a:solidFill>
                  <a:srgbClr val="000000"/>
                </a:solidFill>
                <a:latin typeface="Calibri Light" panose="020F0302020204030204" pitchFamily="34" charset="0"/>
                <a:ea typeface="Calibri" panose="020F0502020204030204" pitchFamily="34" charset="0"/>
                <a:cs typeface="Times New Roman" panose="02020603050405020304" pitchFamily="18" charset="0"/>
              </a:rPr>
              <a:t>Now that we’ve covered the key requirements, let’s watch a quick video on tips for serving water.</a:t>
            </a:r>
            <a:endParaRPr lang="en-US">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endParaRPr lang="en-US">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a:solidFill>
                  <a:srgbClr val="002060"/>
                </a:solidFill>
                <a:latin typeface="Calibri Light" panose="020F0302020204030204" pitchFamily="34" charset="0"/>
                <a:ea typeface="Calibri" panose="020F0502020204030204" pitchFamily="34" charset="0"/>
                <a:cs typeface="Times New Roman" panose="02020603050405020304" pitchFamily="18" charset="0"/>
              </a:rPr>
              <a:t>DO: </a:t>
            </a:r>
            <a:endParaRPr lang="en-US">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a:solidFill>
                  <a:srgbClr val="000000"/>
                </a:solidFill>
                <a:latin typeface="Calibri Light" panose="020F0302020204030204" pitchFamily="34" charset="0"/>
                <a:ea typeface="Calibri" panose="020F0502020204030204" pitchFamily="34" charset="0"/>
                <a:cs typeface="Times New Roman" panose="02020603050405020304" pitchFamily="18" charset="0"/>
              </a:rPr>
              <a:t>Show the video: </a:t>
            </a:r>
            <a:r>
              <a:rPr lang="en-US" i="1">
                <a:solidFill>
                  <a:srgbClr val="000000"/>
                </a:solidFill>
                <a:latin typeface="Calibri Light" panose="020F0302020204030204" pitchFamily="34" charset="0"/>
                <a:ea typeface="Calibri" panose="020F0502020204030204" pitchFamily="34" charset="0"/>
                <a:cs typeface="Times New Roman" panose="02020603050405020304" pitchFamily="18" charset="0"/>
              </a:rPr>
              <a:t>7 Ideas to Help Kids Drink More Water</a:t>
            </a:r>
            <a:r>
              <a:rPr lang="en-US">
                <a:solidFill>
                  <a:srgbClr val="000000"/>
                </a:solidFill>
                <a:latin typeface="Calibri Light" panose="020F0302020204030204" pitchFamily="34" charset="0"/>
                <a:ea typeface="Calibri" panose="020F0502020204030204" pitchFamily="34" charset="0"/>
                <a:cs typeface="Times New Roman" panose="02020603050405020304" pitchFamily="18" charset="0"/>
              </a:rPr>
              <a:t>. At the conclusion of the video, ask for some ideas the participants might use to help children to drink more water. </a:t>
            </a:r>
            <a:endParaRPr lang="en-US">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endParaRPr lang="en-US">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a:solidFill>
                  <a:srgbClr val="002060"/>
                </a:solidFill>
                <a:latin typeface="Calibri Light" panose="020F0302020204030204" pitchFamily="34" charset="0"/>
                <a:ea typeface="Calibri" panose="020F0502020204030204" pitchFamily="34" charset="0"/>
                <a:cs typeface="Times New Roman" panose="02020603050405020304" pitchFamily="18" charset="0"/>
              </a:rPr>
              <a:t>FEEDBACK:</a:t>
            </a:r>
          </a:p>
          <a:p>
            <a:pPr algn="just">
              <a:lnSpc>
                <a:spcPts val="1821"/>
              </a:lnSpc>
            </a:pPr>
            <a:r>
              <a:rPr lang="en-US">
                <a:solidFill>
                  <a:srgbClr val="000000"/>
                </a:solidFill>
                <a:latin typeface="Calibri Light" panose="020F0302020204030204" pitchFamily="34" charset="0"/>
                <a:ea typeface="Calibri" panose="020F0502020204030204" pitchFamily="34" charset="0"/>
                <a:cs typeface="Times New Roman" panose="02020603050405020304" pitchFamily="18" charset="0"/>
              </a:rPr>
              <a:t>If the video does not immediately start, you can find it at </a:t>
            </a:r>
            <a:endParaRPr lang="en-US">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a:solidFill>
                  <a:srgbClr val="000000"/>
                </a:solidFill>
                <a:latin typeface="Calibri Light" panose="020F0302020204030204" pitchFamily="34" charset="0"/>
                <a:ea typeface="Calibri" panose="020F0502020204030204" pitchFamily="34" charset="0"/>
                <a:cs typeface="Times New Roman" panose="02020603050405020304" pitchFamily="18" charset="0"/>
              </a:rPr>
              <a:t>https://www.youtube.com/watch?v=QFSGMt1-baE</a:t>
            </a:r>
            <a:endParaRPr lang="en-US">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39AF0DB-25CF-46B0-A521-15487DD1C764}" type="slidenum">
              <a:rPr lang="en-US" smtClean="0"/>
              <a:t>40</a:t>
            </a:fld>
            <a:endParaRPr lang="en-US"/>
          </a:p>
        </p:txBody>
      </p:sp>
    </p:spTree>
    <p:extLst>
      <p:ext uri="{BB962C8B-B14F-4D97-AF65-F5344CB8AC3E}">
        <p14:creationId xmlns:p14="http://schemas.microsoft.com/office/powerpoint/2010/main" val="22116048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821"/>
              </a:lnSpc>
            </a:pPr>
            <a:r>
              <a:rPr lang="en-US" sz="1400" b="1" dirty="0">
                <a:solidFill>
                  <a:srgbClr val="002060"/>
                </a:solidFill>
                <a:latin typeface="Calibri Light"/>
                <a:ea typeface="Calibri" panose="020F0502020204030204" pitchFamily="34" charset="0"/>
                <a:cs typeface="Calibri Light"/>
              </a:rPr>
              <a:t>CONCLUSION: </a:t>
            </a:r>
            <a:endParaRPr lang="en-US" sz="1400" b="1" dirty="0">
              <a:solidFill>
                <a:srgbClr val="002060"/>
              </a:solidFill>
              <a:latin typeface="Calibri Light" panose="020F0302020204030204" pitchFamily="34" charset="0"/>
              <a:ea typeface="Calibri" panose="020F0502020204030204" pitchFamily="34" charset="0"/>
              <a:cs typeface="Calibri Light" panose="020F0302020204030204" pitchFamily="34" charset="0"/>
            </a:endParaRPr>
          </a:p>
          <a:p>
            <a:pPr>
              <a:lnSpc>
                <a:spcPts val="1821"/>
              </a:lnSpc>
            </a:pPr>
            <a:r>
              <a:rPr lang="en-US" sz="1400" b="1" dirty="0">
                <a:solidFill>
                  <a:srgbClr val="002060"/>
                </a:solidFill>
                <a:latin typeface="Calibri Light"/>
                <a:ea typeface="Calibri" panose="020F0502020204030204" pitchFamily="34" charset="0"/>
                <a:cs typeface="Calibri Light"/>
              </a:rPr>
              <a:t>SAY:</a:t>
            </a:r>
            <a:r>
              <a:rPr lang="en-US" sz="1400" dirty="0">
                <a:solidFill>
                  <a:srgbClr val="002060"/>
                </a:solidFill>
                <a:latin typeface="Calibri Light"/>
                <a:ea typeface="Calibri" panose="020F0502020204030204" pitchFamily="34" charset="0"/>
                <a:cs typeface="Calibri Light"/>
              </a:rPr>
              <a:t> </a:t>
            </a:r>
            <a:br>
              <a:rPr lang="en-US" sz="1400" dirty="0">
                <a:latin typeface="Calibri Light" panose="020F0302020204030204" pitchFamily="34" charset="0"/>
                <a:ea typeface="Calibri" panose="020F0502020204030204" pitchFamily="34" charset="0"/>
                <a:cs typeface="Calibri Light" panose="020F0302020204030204" pitchFamily="34" charset="0"/>
              </a:rPr>
            </a:br>
            <a:r>
              <a:rPr lang="en-US" sz="1400" dirty="0">
                <a:solidFill>
                  <a:srgbClr val="000000"/>
                </a:solidFill>
                <a:latin typeface="Calibri Light"/>
                <a:ea typeface="Calibri" panose="020F0502020204030204" pitchFamily="34" charset="0"/>
                <a:cs typeface="Calibri Light"/>
              </a:rPr>
              <a:t>Throughout this lesson, we covered the key topics for meeting the updated meal pattern requirements for the milk component. In particular, we explored: </a:t>
            </a:r>
            <a:endParaRPr lang="en-US" sz="1400" dirty="0">
              <a:latin typeface="Arial" panose="020B0604020202020204" pitchFamily="34" charset="0"/>
              <a:ea typeface="Calibri" panose="020F0502020204030204" pitchFamily="34" charset="0"/>
              <a:cs typeface="Times New Roman" panose="02020603050405020304" pitchFamily="18" charset="0"/>
            </a:endParaRPr>
          </a:p>
          <a:p>
            <a:pPr marL="285750" indent="-285750" algn="just">
              <a:lnSpc>
                <a:spcPts val="1821"/>
              </a:lnSpc>
              <a:buClr>
                <a:srgbClr val="002060"/>
              </a:buClr>
              <a:buFont typeface="Arial"/>
              <a:buChar char="•"/>
            </a:pPr>
            <a:r>
              <a:rPr lang="en-US" sz="1400" dirty="0">
                <a:solidFill>
                  <a:srgbClr val="000000"/>
                </a:solidFill>
                <a:latin typeface="Calibri Light"/>
                <a:ea typeface="Calibri" panose="020F0502020204030204" pitchFamily="34" charset="0"/>
                <a:cs typeface="Calibri Light"/>
              </a:rPr>
              <a:t>The requirements for each age group</a:t>
            </a:r>
            <a:endParaRPr lang="en-US" sz="1400" dirty="0">
              <a:solidFill>
                <a:srgbClr val="000000"/>
              </a:solidFill>
              <a:latin typeface="Calibri Light"/>
              <a:cs typeface="Calibri Light"/>
            </a:endParaRPr>
          </a:p>
          <a:p>
            <a:pPr marL="285750" indent="-285750" algn="just">
              <a:lnSpc>
                <a:spcPts val="1821"/>
              </a:lnSpc>
              <a:buClr>
                <a:srgbClr val="002060"/>
              </a:buClr>
              <a:buFont typeface="Arial"/>
              <a:buChar char="•"/>
            </a:pPr>
            <a:r>
              <a:rPr lang="en-US" sz="1400" dirty="0">
                <a:solidFill>
                  <a:srgbClr val="000000"/>
                </a:solidFill>
                <a:latin typeface="Calibri Light"/>
                <a:ea typeface="Calibri" panose="020F0502020204030204" pitchFamily="34" charset="0"/>
                <a:cs typeface="Calibri Light"/>
              </a:rPr>
              <a:t>Two ways for managing milk substitutions</a:t>
            </a:r>
            <a:endParaRPr lang="en-US" sz="1400" dirty="0">
              <a:solidFill>
                <a:srgbClr val="000000"/>
              </a:solidFill>
              <a:latin typeface="Calibri Light"/>
              <a:cs typeface="Calibri Light"/>
            </a:endParaRPr>
          </a:p>
          <a:p>
            <a:pPr marL="285750" indent="-285750" algn="just">
              <a:lnSpc>
                <a:spcPts val="1821"/>
              </a:lnSpc>
              <a:buClr>
                <a:srgbClr val="002060"/>
              </a:buClr>
              <a:buFont typeface="Arial"/>
              <a:buChar char="•"/>
            </a:pPr>
            <a:r>
              <a:rPr lang="en-US" sz="1400" dirty="0">
                <a:solidFill>
                  <a:srgbClr val="000000"/>
                </a:solidFill>
                <a:latin typeface="Calibri Light"/>
                <a:ea typeface="Calibri" panose="020F0502020204030204" pitchFamily="34" charset="0"/>
                <a:cs typeface="Calibri Light"/>
              </a:rPr>
              <a:t>The new requirements for serving water </a:t>
            </a:r>
            <a:endParaRPr lang="en-US" sz="1400" dirty="0">
              <a:solidFill>
                <a:srgbClr val="000000"/>
              </a:solidFill>
              <a:cs typeface="Calibri" panose="020F0502020204030204"/>
            </a:endParaRPr>
          </a:p>
          <a:p>
            <a:pPr algn="just">
              <a:lnSpc>
                <a:spcPts val="1821"/>
              </a:lnSpc>
            </a:pPr>
            <a:r>
              <a:rPr lang="en-US" sz="1400" b="1" dirty="0">
                <a:solidFill>
                  <a:srgbClr val="002060"/>
                </a:solidFill>
                <a:latin typeface="Calibri Light"/>
                <a:ea typeface="Calibri" panose="020F0502020204030204" pitchFamily="34" charset="0"/>
                <a:cs typeface="Calibri Light"/>
              </a:rPr>
              <a:t> </a:t>
            </a:r>
            <a:endParaRPr lang="en-US" sz="1400" dirty="0">
              <a:latin typeface="Calibri Light"/>
              <a:ea typeface="Calibri" panose="020F0502020204030204" pitchFamily="34" charset="0"/>
              <a:cs typeface="Calibri Light"/>
            </a:endParaRPr>
          </a:p>
          <a:p>
            <a:pPr algn="just">
              <a:lnSpc>
                <a:spcPts val="1821"/>
              </a:lnSpc>
            </a:pPr>
            <a:r>
              <a:rPr lang="en-US" sz="1400" b="1" dirty="0">
                <a:solidFill>
                  <a:srgbClr val="002060"/>
                </a:solidFill>
                <a:latin typeface="Calibri Light"/>
                <a:ea typeface="Calibri" panose="020F0502020204030204" pitchFamily="34" charset="0"/>
                <a:cs typeface="Calibri Light"/>
              </a:rPr>
              <a:t>ASK:</a:t>
            </a:r>
            <a:endParaRPr lang="en-US" sz="1400" dirty="0">
              <a:latin typeface="Calibri Light"/>
              <a:ea typeface="Calibri" panose="020F0502020204030204" pitchFamily="34" charset="0"/>
              <a:cs typeface="Calibri Light"/>
            </a:endParaRPr>
          </a:p>
          <a:p>
            <a:pPr algn="just">
              <a:lnSpc>
                <a:spcPts val="1821"/>
              </a:lnSpc>
            </a:pPr>
            <a:r>
              <a:rPr lang="en-US" sz="1400" dirty="0">
                <a:latin typeface="Calibri Light"/>
                <a:ea typeface="Calibri" panose="020F0502020204030204" pitchFamily="34" charset="0"/>
                <a:cs typeface="Calibri Light"/>
              </a:rPr>
              <a:t>At this time, are there any questions before we move to the last activity in this lesson?</a:t>
            </a:r>
          </a:p>
          <a:p>
            <a:pPr algn="just">
              <a:lnSpc>
                <a:spcPts val="1821"/>
              </a:lnSpc>
            </a:pPr>
            <a:r>
              <a:rPr lang="en-US" sz="1400" dirty="0">
                <a:latin typeface="Calibri Light"/>
                <a:ea typeface="Calibri" panose="020F0502020204030204" pitchFamily="34" charset="0"/>
                <a:cs typeface="Calibri Light"/>
              </a:rPr>
              <a:t> </a:t>
            </a:r>
          </a:p>
          <a:p>
            <a:pPr algn="just">
              <a:lnSpc>
                <a:spcPts val="1821"/>
              </a:lnSpc>
            </a:pPr>
            <a:r>
              <a:rPr lang="en-US" sz="1400" b="1" dirty="0">
                <a:solidFill>
                  <a:srgbClr val="002060"/>
                </a:solidFill>
                <a:latin typeface="Calibri Light"/>
                <a:ea typeface="Calibri" panose="020F0502020204030204" pitchFamily="34" charset="0"/>
                <a:cs typeface="Calibri Light"/>
              </a:rPr>
              <a:t>DO:</a:t>
            </a:r>
            <a:endParaRPr lang="en-US" sz="1400" dirty="0">
              <a:latin typeface="Calibri Light"/>
              <a:ea typeface="Calibri" panose="020F0502020204030204" pitchFamily="34" charset="0"/>
              <a:cs typeface="Calibri Light"/>
            </a:endParaRPr>
          </a:p>
          <a:p>
            <a:pPr algn="just">
              <a:lnSpc>
                <a:spcPts val="1821"/>
              </a:lnSpc>
            </a:pPr>
            <a:r>
              <a:rPr lang="en-US" sz="1400" dirty="0">
                <a:latin typeface="Calibri Light"/>
                <a:ea typeface="Calibri" panose="020F0502020204030204" pitchFamily="34" charset="0"/>
                <a:cs typeface="Calibri Light"/>
              </a:rPr>
              <a:t>Answer any questions, and then begin the next activity.</a:t>
            </a:r>
          </a:p>
          <a:p>
            <a:pPr algn="just">
              <a:lnSpc>
                <a:spcPts val="1821"/>
              </a:lnSpc>
            </a:pPr>
            <a:r>
              <a:rPr lang="en-US" sz="1400" dirty="0">
                <a:latin typeface="Calibri Light"/>
                <a:ea typeface="Calibri" panose="020F0502020204030204" pitchFamily="34" charset="0"/>
                <a:cs typeface="Calibri Light"/>
              </a:rPr>
              <a:t> </a:t>
            </a:r>
          </a:p>
          <a:p>
            <a:pPr algn="just">
              <a:lnSpc>
                <a:spcPts val="1821"/>
              </a:lnSpc>
            </a:pPr>
            <a:r>
              <a:rPr lang="en-US" sz="1400" b="1" dirty="0">
                <a:solidFill>
                  <a:srgbClr val="002060"/>
                </a:solidFill>
                <a:latin typeface="Calibri Light"/>
                <a:ea typeface="Calibri" panose="020F0502020204030204" pitchFamily="34" charset="0"/>
                <a:cs typeface="Calibri Light"/>
              </a:rPr>
              <a:t>NOTE TO INSTRUCTOR: </a:t>
            </a:r>
            <a:r>
              <a:rPr lang="en-US" sz="1400" dirty="0">
                <a:solidFill>
                  <a:srgbClr val="002060"/>
                </a:solidFill>
                <a:latin typeface="Calibri Light"/>
                <a:ea typeface="Calibri" panose="020F0502020204030204" pitchFamily="34" charset="0"/>
                <a:cs typeface="Calibri Light"/>
              </a:rPr>
              <a:t>If there are questions that you are unable to answer, refer the participant(s) to their State agency or to the ICN Help Desk.</a:t>
            </a:r>
            <a:endParaRPr lang="en-US" sz="1400" dirty="0">
              <a:latin typeface="Calibri Light"/>
              <a:ea typeface="Calibri" panose="020F0502020204030204" pitchFamily="34" charset="0"/>
              <a:cs typeface="Calibri Light"/>
            </a:endParaRPr>
          </a:p>
          <a:p>
            <a:pPr algn="just">
              <a:lnSpc>
                <a:spcPts val="1821"/>
              </a:lnSpc>
            </a:pPr>
            <a:r>
              <a:rPr lang="en-US" sz="1400" b="1" dirty="0">
                <a:solidFill>
                  <a:srgbClr val="002060"/>
                </a:solidFill>
                <a:latin typeface="Calibri Light"/>
                <a:ea typeface="Calibri" panose="020F0502020204030204" pitchFamily="34" charset="0"/>
                <a:cs typeface="Calibri Light"/>
              </a:rPr>
              <a:t> </a:t>
            </a:r>
            <a:endParaRPr lang="en-US" sz="1400" dirty="0">
              <a:latin typeface="Calibri Light"/>
              <a:ea typeface="Calibri" panose="020F0502020204030204" pitchFamily="34" charset="0"/>
              <a:cs typeface="Calibri Light"/>
            </a:endParaRPr>
          </a:p>
        </p:txBody>
      </p:sp>
      <p:sp>
        <p:nvSpPr>
          <p:cNvPr id="4" name="Slide Number Placeholder 3"/>
          <p:cNvSpPr>
            <a:spLocks noGrp="1"/>
          </p:cNvSpPr>
          <p:nvPr>
            <p:ph type="sldNum" sz="quarter" idx="10"/>
          </p:nvPr>
        </p:nvSpPr>
        <p:spPr/>
        <p:txBody>
          <a:bodyPr/>
          <a:lstStyle/>
          <a:p>
            <a:fld id="{E39AF0DB-25CF-46B0-A521-15487DD1C764}" type="slidenum">
              <a:rPr lang="en-US" smtClean="0"/>
              <a:t>41</a:t>
            </a:fld>
            <a:endParaRPr lang="en-US"/>
          </a:p>
        </p:txBody>
      </p:sp>
    </p:spTree>
    <p:extLst>
      <p:ext uri="{BB962C8B-B14F-4D97-AF65-F5344CB8AC3E}">
        <p14:creationId xmlns:p14="http://schemas.microsoft.com/office/powerpoint/2010/main" val="24977916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DO:</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b="1" dirty="0">
                <a:solidFill>
                  <a:srgbClr val="FFFFFF"/>
                </a:solidFill>
                <a:latin typeface="Calibri Light" panose="020F0302020204030204" pitchFamily="34" charset="0"/>
                <a:ea typeface="Calibri" panose="020F0502020204030204" pitchFamily="34" charset="0"/>
                <a:cs typeface="Calibri" panose="020F0502020204030204" pitchFamily="34" charset="0"/>
              </a:rPr>
              <a:t>(Activity): Apply in Three  </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The purpose of this activity is to ensure participants identify an action plan for implementing the milk component updated requirements. </a:t>
            </a:r>
          </a:p>
          <a:p>
            <a:pPr>
              <a:lnSpc>
                <a:spcPts val="1821"/>
              </a:lnSpc>
            </a:pP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Materials Needed: Apply in Three worksheet, pen or pencil </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Time: 5–10 minutes</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Instructions: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346843" indent="-346843">
              <a:lnSpc>
                <a:spcPts val="1821"/>
              </a:lnSpc>
              <a:buClr>
                <a:srgbClr val="000000"/>
              </a:buClr>
              <a:buFont typeface="+mj-lt"/>
              <a:buAutoNum type="arabicPeriod"/>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SAY:</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latin typeface="Calibri Light" panose="020F0302020204030204" pitchFamily="34" charset="0"/>
                <a:ea typeface="Calibri" panose="020F0502020204030204" pitchFamily="34" charset="0"/>
                <a:cs typeface="Times New Roman" panose="02020603050405020304" pitchFamily="18" charset="0"/>
              </a:rPr>
              <a:t>Turn to the </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Apply in Three</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latin typeface="Calibri Light" panose="020F0302020204030204" pitchFamily="34" charset="0"/>
                <a:ea typeface="Calibri" panose="020F0502020204030204" pitchFamily="34" charset="0"/>
                <a:cs typeface="Times New Roman" panose="02020603050405020304" pitchFamily="18" charset="0"/>
              </a:rPr>
              <a:t>worksheet in your Participant’s Workbook. Write at least three things you learned about the milk component, how you will apply this information, and the estimated date in which you would like to have completed each action item. Once you have finished, stand up and find someone from a different group, and share your responses.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346843" indent="-346843">
              <a:lnSpc>
                <a:spcPts val="1821"/>
              </a:lnSpc>
              <a:buClr>
                <a:srgbClr val="000000"/>
              </a:buClr>
              <a:buFont typeface="+mj-lt"/>
              <a:buAutoNum type="arabicPeriod"/>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DO:</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latin typeface="Calibri Light" panose="020F0302020204030204" pitchFamily="34" charset="0"/>
                <a:ea typeface="Calibri" panose="020F0502020204030204" pitchFamily="34" charset="0"/>
                <a:cs typeface="Times New Roman" panose="02020603050405020304" pitchFamily="18" charset="0"/>
              </a:rPr>
              <a:t>Allow 3–5 minutes for participants to complete this activity. Then, request volunteers to share their responses.</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b="1" dirty="0">
                <a:solidFill>
                  <a:srgbClr val="002060"/>
                </a:solidFill>
                <a:latin typeface="Calibri Light"/>
                <a:ea typeface="Calibri" panose="020F0502020204030204" pitchFamily="34" charset="0"/>
                <a:cs typeface="Calibri Light"/>
              </a:rPr>
              <a:t>FEEDBACK:</a:t>
            </a:r>
          </a:p>
          <a:p>
            <a:pPr>
              <a:lnSpc>
                <a:spcPts val="1821"/>
              </a:lnSpc>
            </a:pPr>
            <a:r>
              <a:rPr lang="en-US" dirty="0">
                <a:latin typeface="Calibri Light"/>
                <a:ea typeface="Calibri" panose="020F0502020204030204" pitchFamily="34" charset="0"/>
                <a:cs typeface="Calibri Light"/>
              </a:rPr>
              <a:t>There are no right or wrong answers for this activity. However, some potential responses might include those noted in the following </a:t>
            </a:r>
            <a:r>
              <a:rPr lang="en-US" b="1" dirty="0">
                <a:solidFill>
                  <a:srgbClr val="002060"/>
                </a:solidFill>
                <a:latin typeface="Calibri Light"/>
                <a:ea typeface="Calibri" panose="020F0502020204030204" pitchFamily="34" charset="0"/>
                <a:cs typeface="Calibri Light"/>
              </a:rPr>
              <a:t>Answer Key: Apply in Three</a:t>
            </a:r>
            <a:r>
              <a:rPr lang="en-US" dirty="0">
                <a:latin typeface="Calibri Light"/>
                <a:ea typeface="Calibri" panose="020F0502020204030204" pitchFamily="34" charset="0"/>
                <a:cs typeface="Calibri Light"/>
              </a:rPr>
              <a:t>.</a:t>
            </a:r>
            <a:endParaRPr lang="en-US" dirty="0"/>
          </a:p>
          <a:p>
            <a:pPr>
              <a:lnSpc>
                <a:spcPts val="1821"/>
              </a:lnSpc>
            </a:pPr>
            <a:endParaRPr lang="en-US" dirty="0">
              <a:latin typeface="Calibri Light" panose="020F0302020204030204" pitchFamily="34" charset="0"/>
              <a:ea typeface="Calibri" panose="020F0502020204030204" pitchFamily="34" charset="0"/>
              <a:cs typeface="Times New Roman" panose="02020603050405020304" pitchFamily="18" charset="0"/>
            </a:endParaRPr>
          </a:p>
          <a:p>
            <a:pPr defTabSz="924916">
              <a:lnSpc>
                <a:spcPts val="1821"/>
              </a:lnSpc>
              <a:defRPr/>
            </a:pPr>
            <a:r>
              <a:rPr lang="en-US" b="1" dirty="0"/>
              <a:t>NOTE TO INSTRUCTOR: </a:t>
            </a:r>
            <a:r>
              <a:rPr lang="en-US" dirty="0"/>
              <a:t>If this training is offered in the comprehensive 6-hour version, skip the lesson post-assessment. However, if this training is offered in individual lesson form, follow the instructions below to complete the post-assessment. </a:t>
            </a:r>
          </a:p>
          <a:p>
            <a:pPr>
              <a:lnSpc>
                <a:spcPts val="1821"/>
              </a:lnSpc>
            </a:pP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39AF0DB-25CF-46B0-A521-15487DD1C764}" type="slidenum">
              <a:rPr lang="en-US" smtClean="0"/>
              <a:t>42</a:t>
            </a:fld>
            <a:endParaRPr lang="en-US"/>
          </a:p>
        </p:txBody>
      </p:sp>
    </p:spTree>
    <p:extLst>
      <p:ext uri="{BB962C8B-B14F-4D97-AF65-F5344CB8AC3E}">
        <p14:creationId xmlns:p14="http://schemas.microsoft.com/office/powerpoint/2010/main" val="244987116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44800" y="352425"/>
            <a:ext cx="3690938" cy="2076450"/>
          </a:xfrm>
        </p:spPr>
      </p:sp>
      <p:sp>
        <p:nvSpPr>
          <p:cNvPr id="3" name="Notes Placeholder 2"/>
          <p:cNvSpPr>
            <a:spLocks noGrp="1"/>
          </p:cNvSpPr>
          <p:nvPr>
            <p:ph type="body" idx="1"/>
          </p:nvPr>
        </p:nvSpPr>
        <p:spPr>
          <a:xfrm>
            <a:off x="384838" y="2502026"/>
            <a:ext cx="8604943" cy="4165811"/>
          </a:xfrm>
        </p:spPr>
        <p:txBody>
          <a:bodyPr/>
          <a:lstStyle/>
          <a:p>
            <a:pPr lvl="0"/>
            <a:r>
              <a:rPr lang="en-US" sz="1200" b="1" kern="1200" dirty="0">
                <a:solidFill>
                  <a:schemeClr val="tx1"/>
                </a:solidFill>
                <a:effectLst/>
                <a:latin typeface="+mn-lt"/>
                <a:ea typeface="+mn-ea"/>
                <a:cs typeface="+mn-cs"/>
              </a:rPr>
              <a:t>DO:</a:t>
            </a:r>
            <a:r>
              <a:rPr lang="en-US" sz="1200" kern="1200" dirty="0">
                <a:solidFill>
                  <a:schemeClr val="tx1"/>
                </a:solidFill>
                <a:effectLst/>
                <a:latin typeface="+mn-lt"/>
                <a:ea typeface="+mn-ea"/>
                <a:cs typeface="+mn-cs"/>
              </a:rPr>
              <a:t> Distribute the </a:t>
            </a:r>
            <a:r>
              <a:rPr lang="en-US" sz="1200" b="1" kern="1200" dirty="0">
                <a:solidFill>
                  <a:schemeClr val="tx1"/>
                </a:solidFill>
                <a:effectLst/>
                <a:latin typeface="+mn-lt"/>
                <a:ea typeface="+mn-ea"/>
                <a:cs typeface="+mn-cs"/>
              </a:rPr>
              <a:t>Post-Assessment</a:t>
            </a:r>
            <a:r>
              <a:rPr lang="en-US" sz="1200" kern="1200" dirty="0">
                <a:solidFill>
                  <a:schemeClr val="tx1"/>
                </a:solidFill>
                <a:effectLst/>
                <a:latin typeface="+mn-lt"/>
                <a:ea typeface="+mn-ea"/>
                <a:cs typeface="+mn-cs"/>
              </a:rPr>
              <a:t> and the </a:t>
            </a:r>
            <a:r>
              <a:rPr lang="en-US" sz="1200" b="1" kern="1200" dirty="0">
                <a:solidFill>
                  <a:schemeClr val="tx1"/>
                </a:solidFill>
                <a:effectLst/>
                <a:latin typeface="+mn-lt"/>
                <a:ea typeface="+mn-ea"/>
                <a:cs typeface="+mn-cs"/>
              </a:rPr>
              <a:t>Training Evaluation.</a:t>
            </a:r>
            <a:r>
              <a:rPr lang="en-US" sz="1200" kern="1200" dirty="0">
                <a:solidFill>
                  <a:schemeClr val="tx1"/>
                </a:solidFill>
                <a:effectLst/>
                <a:latin typeface="+mn-lt"/>
                <a:ea typeface="+mn-ea"/>
                <a:cs typeface="+mn-cs"/>
              </a:rPr>
              <a:t> </a:t>
            </a:r>
          </a:p>
          <a:p>
            <a:pPr lvl="0"/>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The Post-Assessment is designed to assess what you have learned during this training. Begin by placing a four-digit number in the box at the top of your assessment. Then, complete the Post-Assessment by reading each question carefully and selecting the best answer. Upon completion, please complete the training evaluation. </a:t>
            </a:r>
          </a:p>
          <a:p>
            <a:pPr lvl="0"/>
            <a:r>
              <a:rPr lang="en-US" sz="1200" b="1" kern="1200" dirty="0">
                <a:solidFill>
                  <a:schemeClr val="tx1"/>
                </a:solidFill>
                <a:effectLst/>
                <a:latin typeface="+mn-lt"/>
                <a:ea typeface="+mn-ea"/>
                <a:cs typeface="+mn-cs"/>
              </a:rPr>
              <a:t>DO:</a:t>
            </a:r>
            <a:r>
              <a:rPr lang="en-US" sz="1200" kern="1200" dirty="0">
                <a:solidFill>
                  <a:schemeClr val="tx1"/>
                </a:solidFill>
                <a:effectLst/>
                <a:latin typeface="+mn-lt"/>
                <a:ea typeface="+mn-ea"/>
                <a:cs typeface="+mn-cs"/>
              </a:rPr>
              <a:t> Allow a minimum of 10 minutes for participants to complete the Post-Assessment. Remind them to list the identifier they used on the Pre-Assessment. Following, collect the Post-Assessments and the Training Evaluations, and return them to the ICN. Then, dismiss the participants from the training. </a:t>
            </a:r>
          </a:p>
          <a:p>
            <a:pPr defTabSz="924916">
              <a:defRPr/>
            </a:pPr>
            <a:endParaRPr lang="en-US" dirty="0">
              <a:latin typeface="Calibri Light" panose="020F0302020204030204" pitchFamily="34" charset="0"/>
              <a:ea typeface="Calibri" panose="020F0502020204030204" pitchFamily="34" charset="0"/>
              <a:cs typeface="Times New Roman" panose="02020603050405020304" pitchFamily="18" charset="0"/>
            </a:endParaRPr>
          </a:p>
          <a:p>
            <a:pPr marL="0" marR="0" lvl="0" indent="0" algn="l" defTabSz="924916"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 TO INSTRUCTOR: </a:t>
            </a:r>
            <a:r>
              <a:rPr lang="en-US" sz="1200" kern="1200" dirty="0">
                <a:solidFill>
                  <a:schemeClr val="tx1"/>
                </a:solidFill>
                <a:effectLst/>
                <a:latin typeface="+mn-lt"/>
                <a:ea typeface="+mn-ea"/>
                <a:cs typeface="+mn-cs"/>
              </a:rPr>
              <a:t>If this training is not sponsored by the ICN, allow the participants to keep their assessments. Review the answers with them using the Answer Key in the Appendix section. Then, dismiss the participants from the training.</a:t>
            </a:r>
          </a:p>
          <a:p>
            <a:pPr defTabSz="924916">
              <a:defRPr/>
            </a:pPr>
            <a:endParaRPr lang="en-US" dirty="0">
              <a:latin typeface="Calibri Light" panose="020F03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defTabSz="924916">
              <a:defRPr/>
            </a:pPr>
            <a:fld id="{7F12D865-8CAA-40FE-8C08-C7D45694731E}" type="slidenum">
              <a:rPr lang="en-US">
                <a:solidFill>
                  <a:prstClr val="black"/>
                </a:solidFill>
                <a:latin typeface="Calibri" panose="020F0502020204030204"/>
              </a:rPr>
              <a:pPr defTabSz="924916">
                <a:defRPr/>
              </a:pPr>
              <a:t>43</a:t>
            </a:fld>
            <a:endParaRPr lang="en-US">
              <a:solidFill>
                <a:prstClr val="black"/>
              </a:solidFill>
              <a:latin typeface="Calibri" panose="020F0502020204030204"/>
            </a:endParaRPr>
          </a:p>
        </p:txBody>
      </p:sp>
    </p:spTree>
    <p:extLst>
      <p:ext uri="{BB962C8B-B14F-4D97-AF65-F5344CB8AC3E}">
        <p14:creationId xmlns:p14="http://schemas.microsoft.com/office/powerpoint/2010/main" val="211230434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DO:</a:t>
            </a:r>
            <a:endParaRPr lang="en-US" dirty="0">
              <a:latin typeface="Calibri Light" panose="020F030202020403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To begin this training, advance to the next slide.</a:t>
            </a:r>
            <a:endParaRPr lang="en-US" dirty="0">
              <a:latin typeface="Calibri Light" panose="020F03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E39AF0DB-25CF-46B0-A521-15487DD1C764}" type="slidenum">
              <a:rPr lang="en-US" smtClean="0"/>
              <a:t>44</a:t>
            </a:fld>
            <a:endParaRPr lang="en-US"/>
          </a:p>
        </p:txBody>
      </p:sp>
    </p:spTree>
    <p:extLst>
      <p:ext uri="{BB962C8B-B14F-4D97-AF65-F5344CB8AC3E}">
        <p14:creationId xmlns:p14="http://schemas.microsoft.com/office/powerpoint/2010/main" val="418293549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32063" y="0"/>
            <a:ext cx="4171950" cy="2346325"/>
          </a:xfrm>
        </p:spPr>
      </p:sp>
      <p:sp>
        <p:nvSpPr>
          <p:cNvPr id="3" name="Notes Placeholder 2"/>
          <p:cNvSpPr>
            <a:spLocks noGrp="1"/>
          </p:cNvSpPr>
          <p:nvPr>
            <p:ph type="body" idx="1"/>
          </p:nvPr>
        </p:nvSpPr>
        <p:spPr>
          <a:xfrm>
            <a:off x="923608" y="2419656"/>
            <a:ext cx="7388860" cy="3661660"/>
          </a:xfrm>
        </p:spPr>
        <p:txBody>
          <a:bodyPr/>
          <a:lstStyle/>
          <a:p>
            <a:pPr>
              <a:lnSpc>
                <a:spcPts val="1821"/>
              </a:lnSpc>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SAY: </a:t>
            </a:r>
            <a:br>
              <a:rPr lang="en-US" dirty="0">
                <a:latin typeface="Calibri Light" panose="020F0302020204030204" pitchFamily="34" charset="0"/>
                <a:ea typeface="Calibri" panose="020F0502020204030204" pitchFamily="34" charset="0"/>
                <a:cs typeface="Times New Roman" panose="02020603050405020304" pitchFamily="18" charset="0"/>
              </a:rPr>
            </a:br>
            <a:r>
              <a:rPr lang="en-US" dirty="0">
                <a:latin typeface="Calibri Light" panose="020F0302020204030204" pitchFamily="34" charset="0"/>
                <a:ea typeface="Calibri" panose="020F0502020204030204" pitchFamily="34" charset="0"/>
                <a:cs typeface="Times New Roman" panose="02020603050405020304" pitchFamily="18" charset="0"/>
              </a:rPr>
              <a:t>Meats and meat alternates are essential for good health because they contain protein, and this nutrient is the building block for strong bones, muscles, and healthy skin.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The great news is the updated meal pattern requirements aim to provide more protein options for planning nutritious meals and snacks. These three updates allow operators to serve: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Arial" panose="020B0604020202020204" pitchFamily="34" charset="0"/>
              </a:rPr>
              <a:t>A M/MA in place of the entire grains component at breakfast, a maximum of three times per week</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Arial" panose="020B0604020202020204" pitchFamily="34" charset="0"/>
              </a:rPr>
              <a:t>Tofu</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Arial" panose="020B0604020202020204" pitchFamily="34" charset="0"/>
              </a:rPr>
              <a:t>Soy yogurt</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Arial" panose="020B060402020202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Arial" panose="020B0604020202020204" pitchFamily="34" charset="0"/>
              </a:rPr>
              <a:t>Additionally, the requirements aim to reduce added sugars, by requiring </a:t>
            </a:r>
            <a:r>
              <a:rPr lang="en-US" sz="1800" kern="0" dirty="0">
                <a:solidFill>
                  <a:srgbClr val="FF0000"/>
                </a:solidFill>
                <a:effectLst/>
                <a:latin typeface="Arial" panose="020B0604020202020204" pitchFamily="34" charset="0"/>
                <a:ea typeface="Aptos" panose="020B0004020202020204" pitchFamily="34" charset="0"/>
              </a:rPr>
              <a:t>a limit on the amount of added sugars in yogurt. Through September 30, 2025, yogurt must contain no more than 23 grams of total sugars per 6 ounces. By October 1, 2025, yogurt must contain no more than 12 grams of added sugars per 6 ounces (2 grams of added sugars per ounce).</a:t>
            </a:r>
            <a:r>
              <a:rPr lang="en-US" dirty="0">
                <a:latin typeface="Calibri Light" panose="020F0302020204030204" pitchFamily="34" charset="0"/>
                <a:ea typeface="Calibri" panose="020F0502020204030204" pitchFamily="34" charset="0"/>
                <a:cs typeface="Arial" panose="020B060402020202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pPr defTabSz="924916">
              <a:defRPr/>
            </a:pPr>
            <a:fld id="{9D9D9E57-B194-4C8F-98E9-BCBF80C7A7EA}" type="slidenum">
              <a:rPr lang="en-US">
                <a:solidFill>
                  <a:prstClr val="black"/>
                </a:solidFill>
                <a:latin typeface="Calibri" panose="020F0502020204030204"/>
              </a:rPr>
              <a:pPr defTabSz="924916">
                <a:defRPr/>
              </a:pPr>
              <a:t>45</a:t>
            </a:fld>
            <a:endParaRPr lang="en-US">
              <a:solidFill>
                <a:prstClr val="black"/>
              </a:solidFill>
              <a:latin typeface="Calibri" panose="020F0502020204030204"/>
            </a:endParaRPr>
          </a:p>
        </p:txBody>
      </p:sp>
    </p:spTree>
    <p:extLst>
      <p:ext uri="{BB962C8B-B14F-4D97-AF65-F5344CB8AC3E}">
        <p14:creationId xmlns:p14="http://schemas.microsoft.com/office/powerpoint/2010/main" val="368043084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SAY:</a:t>
            </a:r>
            <a:r>
              <a:rPr lang="en-US"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 </a:t>
            </a:r>
            <a:b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b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Throughout this lesson, we will explore the following objectives:</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Select M/MA to serve in place of the grains component for breakfast meals.</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Recall the three requirements for using tofu in the CACFP.  </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Select yogurt products, including soy yogurt, that meet the CACFP added sugars limit requirements.</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At the end of this lesson, you should know the latest updates, as well as some key strategies for implementation. For your reference, refer to the </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Meats and Meat Alternates Basics</a:t>
            </a:r>
            <a:r>
              <a:rPr lang="en-US" dirty="0">
                <a:latin typeface="Calibri Light" panose="020F0302020204030204" pitchFamily="34" charset="0"/>
                <a:ea typeface="Calibri" panose="020F0502020204030204" pitchFamily="34" charset="0"/>
                <a:cs typeface="Times New Roman" panose="02020603050405020304" pitchFamily="18" charset="0"/>
              </a:rPr>
              <a:t> </a:t>
            </a: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handout in your Participant’s Workbook.</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11214219-6EB5-42DE-B7C8-31E3EE526CF6}" type="slidenum">
              <a:rPr lang="en-US" smtClean="0"/>
              <a:t>46</a:t>
            </a:fld>
            <a:endParaRPr lang="en-US"/>
          </a:p>
        </p:txBody>
      </p:sp>
    </p:spTree>
    <p:extLst>
      <p:ext uri="{BB962C8B-B14F-4D97-AF65-F5344CB8AC3E}">
        <p14:creationId xmlns:p14="http://schemas.microsoft.com/office/powerpoint/2010/main" val="375068987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DO:</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Pre-Assessment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purpose of this Pre-Assessment is to determine current knowledge of the updated meal pattern requirements. </a:t>
            </a:r>
          </a:p>
          <a:p>
            <a:r>
              <a:rPr lang="en-US" sz="1200" kern="1200" dirty="0">
                <a:solidFill>
                  <a:schemeClr val="tx1"/>
                </a:solidFill>
                <a:effectLst/>
                <a:latin typeface="+mn-lt"/>
                <a:ea typeface="+mn-ea"/>
                <a:cs typeface="+mn-cs"/>
              </a:rPr>
              <a:t>Materials Needed: Pre-Assessment and pen or pencil </a:t>
            </a:r>
          </a:p>
          <a:p>
            <a:r>
              <a:rPr lang="en-US" sz="1200" kern="1200" dirty="0">
                <a:solidFill>
                  <a:schemeClr val="tx1"/>
                </a:solidFill>
                <a:effectLst/>
                <a:latin typeface="+mn-lt"/>
                <a:ea typeface="+mn-ea"/>
                <a:cs typeface="+mn-cs"/>
              </a:rPr>
              <a:t>Time: 5–10 minutes</a:t>
            </a:r>
          </a:p>
          <a:p>
            <a:pPr lvl="0"/>
            <a:endParaRPr lang="en-US" sz="1200" b="1"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Before we begin objective 1, let’s assess what you already know by completing a Pre-Assessment. </a:t>
            </a:r>
          </a:p>
          <a:p>
            <a:pPr lvl="0"/>
            <a:r>
              <a:rPr lang="en-US" sz="1200" b="1" kern="1200" dirty="0">
                <a:solidFill>
                  <a:schemeClr val="tx1"/>
                </a:solidFill>
                <a:effectLst/>
                <a:latin typeface="+mn-lt"/>
                <a:ea typeface="+mn-ea"/>
                <a:cs typeface="+mn-cs"/>
              </a:rPr>
              <a:t>DO:</a:t>
            </a:r>
            <a:r>
              <a:rPr lang="en-US" sz="1200" kern="1200" dirty="0">
                <a:solidFill>
                  <a:schemeClr val="tx1"/>
                </a:solidFill>
                <a:effectLst/>
                <a:latin typeface="+mn-lt"/>
                <a:ea typeface="+mn-ea"/>
                <a:cs typeface="+mn-cs"/>
              </a:rPr>
              <a:t> Distribute the Pre-Assessment. </a:t>
            </a:r>
          </a:p>
          <a:p>
            <a:pPr lvl="0"/>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Now that you have the Pre-Assessment, begin by placing a four-digit number in the box at the top of your assessment. Make a note of this number, as you will use it again when completing the Post-Assessment. Then, read each question carefully and select the best answer. When you have finished, place your assessment in the center of the table (or in a specified location). </a:t>
            </a:r>
          </a:p>
          <a:p>
            <a:pPr lvl="0"/>
            <a:r>
              <a:rPr lang="en-US" sz="1200" b="1" kern="1200" dirty="0">
                <a:solidFill>
                  <a:schemeClr val="tx1"/>
                </a:solidFill>
                <a:effectLst/>
                <a:latin typeface="+mn-lt"/>
                <a:ea typeface="+mn-ea"/>
                <a:cs typeface="+mn-cs"/>
              </a:rPr>
              <a:t>DO:</a:t>
            </a:r>
            <a:r>
              <a:rPr lang="en-US" sz="1200" kern="1200" dirty="0">
                <a:solidFill>
                  <a:schemeClr val="tx1"/>
                </a:solidFill>
                <a:effectLst/>
                <a:latin typeface="+mn-lt"/>
                <a:ea typeface="+mn-ea"/>
                <a:cs typeface="+mn-cs"/>
              </a:rPr>
              <a:t> Allow a minimum of 5–10 minutes for participants to complete the Pre-Assessment. Remind them to list a non-identifier and to make a note of it for the Post-Assessment. Then, collect each assessment and set them aside. </a:t>
            </a:r>
          </a:p>
          <a:p>
            <a:pPr lvl="0"/>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 TO INSTRUCTOR: </a:t>
            </a:r>
            <a:r>
              <a:rPr lang="en-US" sz="1200" kern="1200" dirty="0">
                <a:solidFill>
                  <a:schemeClr val="tx1"/>
                </a:solidFill>
                <a:effectLst/>
                <a:latin typeface="+mn-lt"/>
                <a:ea typeface="+mn-ea"/>
                <a:cs typeface="+mn-cs"/>
              </a:rPr>
              <a:t>If the Institute of Child Nutrition (ICN) sponsors this training, collect the Pre-Assessments and return them along with the evaluations to ICN.</a:t>
            </a:r>
          </a:p>
          <a:p>
            <a:pPr lvl="0"/>
            <a:endParaRPr lang="en-US" sz="1200" kern="1200" dirty="0">
              <a:solidFill>
                <a:schemeClr val="tx1"/>
              </a:solidFill>
              <a:effectLst/>
              <a:latin typeface="+mn-lt"/>
              <a:ea typeface="+mn-ea"/>
              <a:cs typeface="+mn-cs"/>
            </a:endParaRPr>
          </a:p>
          <a:p>
            <a:pPr>
              <a:lnSpc>
                <a:spcPts val="1821"/>
              </a:lnSpc>
            </a:pPr>
            <a:endParaRPr lang="en-US" dirty="0">
              <a:effectLst/>
            </a:endParaRPr>
          </a:p>
        </p:txBody>
      </p:sp>
      <p:sp>
        <p:nvSpPr>
          <p:cNvPr id="4" name="Slide Number Placeholder 3"/>
          <p:cNvSpPr>
            <a:spLocks noGrp="1"/>
          </p:cNvSpPr>
          <p:nvPr>
            <p:ph type="sldNum" sz="quarter" idx="10"/>
          </p:nvPr>
        </p:nvSpPr>
        <p:spPr/>
        <p:txBody>
          <a:bodyPr/>
          <a:lstStyle/>
          <a:p>
            <a:fld id="{E39AF0DB-25CF-46B0-A521-15487DD1C764}" type="slidenum">
              <a:rPr lang="en-US" smtClean="0"/>
              <a:t>47</a:t>
            </a:fld>
            <a:endParaRPr lang="en-US"/>
          </a:p>
        </p:txBody>
      </p:sp>
    </p:spTree>
    <p:extLst>
      <p:ext uri="{BB962C8B-B14F-4D97-AF65-F5344CB8AC3E}">
        <p14:creationId xmlns:p14="http://schemas.microsoft.com/office/powerpoint/2010/main" val="315412146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821"/>
              </a:lnSpc>
            </a:pPr>
            <a:r>
              <a:rPr lang="en-US" sz="1400" b="1" dirty="0">
                <a:solidFill>
                  <a:srgbClr val="FFFFFF"/>
                </a:solidFill>
                <a:latin typeface="Calibri Light" panose="020F0302020204030204" pitchFamily="34" charset="0"/>
                <a:ea typeface="Calibri" panose="020F0502020204030204" pitchFamily="34" charset="0"/>
                <a:cs typeface="Calibri Light" panose="020F0302020204030204" pitchFamily="34" charset="0"/>
              </a:rPr>
              <a:t>OBJECTIVE 1: Participants will be able to select meats or meat alternates to serve in place of the grains component for breakfast. </a:t>
            </a:r>
          </a:p>
          <a:p>
            <a:endParaRPr lang="en-US" dirty="0">
              <a:latin typeface="Calibri Light" panose="020F030202020403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DO:</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b="1" dirty="0">
                <a:solidFill>
                  <a:srgbClr val="FFFFFF"/>
                </a:solidFill>
                <a:latin typeface="Calibri Light" panose="020F0302020204030204" pitchFamily="34" charset="0"/>
                <a:ea typeface="Calibri" panose="020F0502020204030204" pitchFamily="34" charset="0"/>
                <a:cs typeface="Calibri" panose="020F0502020204030204" pitchFamily="34" charset="0"/>
              </a:rPr>
              <a:t>(Activity): Sticky Bank</a:t>
            </a:r>
            <a:endParaRPr lang="en-US" b="1" dirty="0">
              <a:solidFill>
                <a:srgbClr val="FFFFFF"/>
              </a:solidFill>
              <a:latin typeface="Verdana" panose="020B0604030504040204" pitchFamily="34" charset="0"/>
              <a:ea typeface="Calibri" panose="020F0502020204030204" pitchFamily="34" charset="0"/>
              <a:cs typeface="Calibri" panose="020F0502020204030204" pitchFamily="34"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The purpose of this activity is to identify meats and meat alternates for determining current knowledge on the varied options for this meal component.</a:t>
            </a:r>
          </a:p>
          <a:p>
            <a:pPr algn="just">
              <a:lnSpc>
                <a:spcPts val="1821"/>
              </a:lnSpc>
            </a:pP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Materials Needed: Sticky note pads, marker, chart paper, pen or pencil</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Time: 10–15 minutes</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Instructions:</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346843" indent="-346843" algn="just">
              <a:lnSpc>
                <a:spcPts val="1821"/>
              </a:lnSpc>
              <a:buClr>
                <a:srgbClr val="000000"/>
              </a:buClr>
              <a:buFont typeface="+mj-lt"/>
              <a:buAutoNum type="arabicPeriod"/>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SAY:</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latin typeface="Calibri Light" panose="020F0302020204030204" pitchFamily="34" charset="0"/>
                <a:ea typeface="Calibri" panose="020F0502020204030204" pitchFamily="34" charset="0"/>
                <a:cs typeface="Times New Roman" panose="02020603050405020304" pitchFamily="18" charset="0"/>
              </a:rPr>
              <a:t>Take a few minutes to think about meats</a:t>
            </a:r>
            <a:r>
              <a:rPr lang="en-US" baseline="0" dirty="0">
                <a:latin typeface="Calibri Light" panose="020F0302020204030204" pitchFamily="34" charset="0"/>
                <a:ea typeface="Calibri" panose="020F0502020204030204" pitchFamily="34" charset="0"/>
                <a:cs typeface="Times New Roman" panose="02020603050405020304" pitchFamily="18" charset="0"/>
              </a:rPr>
              <a:t> or meat alternates</a:t>
            </a:r>
            <a:r>
              <a:rPr lang="en-US" dirty="0">
                <a:latin typeface="Calibri Light" panose="020F0302020204030204" pitchFamily="34" charset="0"/>
                <a:ea typeface="Calibri" panose="020F0502020204030204" pitchFamily="34" charset="0"/>
                <a:cs typeface="Times New Roman" panose="02020603050405020304" pitchFamily="18" charset="0"/>
              </a:rPr>
              <a:t> commonly served in your facility. Then, use sticky notes to write some of these items.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346843" indent="-346843" algn="just">
              <a:lnSpc>
                <a:spcPts val="1821"/>
              </a:lnSpc>
              <a:buClr>
                <a:srgbClr val="000000"/>
              </a:buClr>
              <a:buFont typeface="+mj-lt"/>
              <a:buAutoNum type="arabicPeriod"/>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DO:</a:t>
            </a:r>
            <a:r>
              <a:rPr lang="en-US" dirty="0">
                <a:latin typeface="Calibri Light" panose="020F0302020204030204" pitchFamily="34" charset="0"/>
                <a:ea typeface="Calibri" panose="020F0502020204030204" pitchFamily="34" charset="0"/>
                <a:cs typeface="Times New Roman" panose="02020603050405020304" pitchFamily="18" charset="0"/>
              </a:rPr>
              <a:t> Allow 2–3 minutes for participants to complete this activity. As they complete this portion of the activity, post a chart paper and title it M/MA Examples. Once the participants finish, ask them to call out their examples and place them on the chart paper, making certain to include items that have not been called. Following, encourage participants to take note of any new M/MA they wish to incorporate in their menus.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462458"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FEEDBACK:</a:t>
            </a:r>
            <a:endParaRPr lang="en-US" b="0" dirty="0">
              <a:solidFill>
                <a:schemeClr val="tx1"/>
              </a:solidFill>
              <a:latin typeface="Calibri Light" panose="020F030202020403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There are no right or wrong answers for this activity. However, some potential responses might include:</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SzPts val="1200"/>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Nuts and nut butters</a:t>
            </a:r>
          </a:p>
          <a:p>
            <a:pPr marL="171450" indent="-171450" algn="just">
              <a:lnSpc>
                <a:spcPts val="1821"/>
              </a:lnSpc>
              <a:buClr>
                <a:srgbClr val="002060"/>
              </a:buClr>
              <a:buSzPts val="1200"/>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Yogurt</a:t>
            </a:r>
          </a:p>
          <a:p>
            <a:pPr marL="171450" indent="-171450" algn="just">
              <a:lnSpc>
                <a:spcPts val="1821"/>
              </a:lnSpc>
              <a:buClr>
                <a:srgbClr val="002060"/>
              </a:buClr>
              <a:buSzPts val="1200"/>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Cheese </a:t>
            </a:r>
          </a:p>
          <a:p>
            <a:pPr marL="171450" indent="-171450" algn="just">
              <a:lnSpc>
                <a:spcPts val="1821"/>
              </a:lnSpc>
              <a:buClr>
                <a:srgbClr val="002060"/>
              </a:buClr>
              <a:buSzPts val="1200"/>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Eggs</a:t>
            </a:r>
          </a:p>
          <a:p>
            <a:pPr marL="171450" indent="-171450" algn="just">
              <a:lnSpc>
                <a:spcPts val="1821"/>
              </a:lnSpc>
              <a:buClr>
                <a:srgbClr val="002060"/>
              </a:buClr>
              <a:buSzPts val="1200"/>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Beans, peas, and lentils</a:t>
            </a:r>
          </a:p>
          <a:p>
            <a:pPr marL="171450" indent="-171450" algn="just">
              <a:lnSpc>
                <a:spcPts val="1821"/>
              </a:lnSpc>
              <a:buClr>
                <a:srgbClr val="002060"/>
              </a:buClr>
              <a:buSzPts val="1200"/>
              <a:buFont typeface="Arial" panose="020B0604020202020204" pitchFamily="34" charset="0"/>
              <a:buChar char="•"/>
            </a:pPr>
            <a:r>
              <a:rPr lang="en-US" i="0"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Poultry</a:t>
            </a:r>
          </a:p>
          <a:p>
            <a:pPr marL="171450" indent="-171450" algn="just">
              <a:lnSpc>
                <a:spcPts val="1821"/>
              </a:lnSpc>
              <a:buClr>
                <a:srgbClr val="002060"/>
              </a:buClr>
              <a:buSzPts val="1200"/>
              <a:buFont typeface="Arial" panose="020B0604020202020204" pitchFamily="34" charset="0"/>
              <a:buChar char="•"/>
            </a:pPr>
            <a:r>
              <a:rPr lang="en-US" i="0"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Beef</a:t>
            </a:r>
          </a:p>
          <a:p>
            <a:pPr marL="171450" indent="-171450" algn="just">
              <a:lnSpc>
                <a:spcPts val="1821"/>
              </a:lnSpc>
              <a:buClr>
                <a:srgbClr val="002060"/>
              </a:buClr>
              <a:buSzPts val="1200"/>
              <a:buFont typeface="Arial" panose="020B0604020202020204" pitchFamily="34" charset="0"/>
              <a:buChar char="•"/>
            </a:pPr>
            <a:r>
              <a:rPr lang="en-US" i="0"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Fish</a:t>
            </a:r>
          </a:p>
          <a:p>
            <a:pPr marL="171450" indent="-171450" algn="just">
              <a:lnSpc>
                <a:spcPts val="1821"/>
              </a:lnSpc>
              <a:buClr>
                <a:srgbClr val="002060"/>
              </a:buClr>
              <a:buSzPts val="1200"/>
              <a:buFont typeface="Arial" panose="020B0604020202020204" pitchFamily="34" charset="0"/>
              <a:buChar char="•"/>
            </a:pPr>
            <a:r>
              <a:rPr lang="en-US" i="0"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Seafood</a:t>
            </a:r>
          </a:p>
          <a:p>
            <a:endParaRPr lang="en-US" dirty="0">
              <a:latin typeface="Calibri Light" panose="020F03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11214219-6EB5-42DE-B7C8-31E3EE526CF6}" type="slidenum">
              <a:rPr lang="en-US" smtClean="0"/>
              <a:t>48</a:t>
            </a:fld>
            <a:endParaRPr lang="en-US"/>
          </a:p>
        </p:txBody>
      </p:sp>
    </p:spTree>
    <p:extLst>
      <p:ext uri="{BB962C8B-B14F-4D97-AF65-F5344CB8AC3E}">
        <p14:creationId xmlns:p14="http://schemas.microsoft.com/office/powerpoint/2010/main" val="310468904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821"/>
              </a:lnSpc>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SAY:</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br>
              <a:rPr lang="en-US" dirty="0">
                <a:latin typeface="Calibri Light" panose="020F0302020204030204" pitchFamily="34" charset="0"/>
                <a:ea typeface="Calibri" panose="020F0502020204030204" pitchFamily="34" charset="0"/>
                <a:cs typeface="Times New Roman" panose="02020603050405020304" pitchFamily="18" charset="0"/>
              </a:rPr>
            </a:br>
            <a:r>
              <a:rPr lang="en-US" dirty="0">
                <a:latin typeface="Calibri Light" panose="020F0302020204030204" pitchFamily="34" charset="0"/>
                <a:ea typeface="Calibri" panose="020F0502020204030204" pitchFamily="34" charset="0"/>
                <a:cs typeface="Times New Roman" panose="02020603050405020304" pitchFamily="18" charset="0"/>
              </a:rPr>
              <a:t>Now that we have identified some meats and meat alternates, let’s shift our focus to the first update.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Previously, serving meats and meat alternates at breakfast was optional and it did not credit as part of a reimbursable meal. For greater variety and flexibility when planning the breakfast menu, the updated requirements now allow meats and meat alternates to be served in place of grains at breakfast up to three times per week.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For example, a cheese omelet with fruit and milk—the omelet credits as a M/MA, and it may be used to meet the entire grains component requirement for the breakfast meal. No additional grain is needed for this reimbursable breakfast meal. As a reminder, you may continue to serve a M/MA as an additional item to the three required breakfast components: milk, vegetable/fruit, and grains.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pPr defTabSz="924916">
              <a:defRPr/>
            </a:pPr>
            <a:fld id="{9D9D9E57-B194-4C8F-98E9-BCBF80C7A7EA}" type="slidenum">
              <a:rPr lang="en-US">
                <a:solidFill>
                  <a:prstClr val="black"/>
                </a:solidFill>
                <a:latin typeface="Calibri" panose="020F0502020204030204"/>
              </a:rPr>
              <a:pPr defTabSz="924916">
                <a:defRPr/>
              </a:pPr>
              <a:t>49</a:t>
            </a:fld>
            <a:endParaRPr lang="en-US">
              <a:solidFill>
                <a:prstClr val="black"/>
              </a:solidFill>
              <a:latin typeface="Calibri" panose="020F0502020204030204"/>
            </a:endParaRPr>
          </a:p>
        </p:txBody>
      </p:sp>
    </p:spTree>
    <p:extLst>
      <p:ext uri="{BB962C8B-B14F-4D97-AF65-F5344CB8AC3E}">
        <p14:creationId xmlns:p14="http://schemas.microsoft.com/office/powerpoint/2010/main" val="257525988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821"/>
              </a:lnSpc>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SAY: </a:t>
            </a:r>
            <a:b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b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When serving a M/MA in place of grains at breakfast, 1 ounce of M/MA credits as 1 </a:t>
            </a:r>
            <a:r>
              <a:rPr lang="en-US" b="0"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ounce equivalent </a:t>
            </a: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of grains. For example, an operator serves 2-year-olds ¼ ounce of cheddar cheese as part of breakfast. This amount is only a portion of the grains component at breakfast because ½ ounce is equal to ½ </a:t>
            </a:r>
            <a:r>
              <a:rPr lang="en-US" b="0"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ounce equivalent </a:t>
            </a: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of grains for children between the ages of 1 to 2 years.</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pPr defTabSz="924916">
              <a:defRPr/>
            </a:pPr>
            <a:fld id="{9D9D9E57-B194-4C8F-98E9-BCBF80C7A7EA}" type="slidenum">
              <a:rPr lang="en-US">
                <a:solidFill>
                  <a:prstClr val="black"/>
                </a:solidFill>
                <a:latin typeface="Calibri" panose="020F0502020204030204"/>
              </a:rPr>
              <a:pPr defTabSz="924916">
                <a:defRPr/>
              </a:pPr>
              <a:t>50</a:t>
            </a:fld>
            <a:endParaRPr lang="en-US">
              <a:solidFill>
                <a:prstClr val="black"/>
              </a:solidFill>
              <a:latin typeface="Calibri" panose="020F0502020204030204"/>
            </a:endParaRPr>
          </a:p>
        </p:txBody>
      </p:sp>
    </p:spTree>
    <p:extLst>
      <p:ext uri="{BB962C8B-B14F-4D97-AF65-F5344CB8AC3E}">
        <p14:creationId xmlns:p14="http://schemas.microsoft.com/office/powerpoint/2010/main" val="355092764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SAY: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A 1-ounce equivalent of M/MA is equal to 1-ounce equivalent of grains. Ounce equivalents are a way to measure amounts of food. For example, in the CACFP, 1-ounce equivalent of a meat or meat alternate is equal to 2 tablespoons of peanut butter, ½ of a large egg, or 1 ounce of lean meat, poultry, or fish. Refer to the </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Serving Meats and Meat Alternates at Breakfast</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handout in your Participant’s Workbook for more information on meeting the ounce equivalents.</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Remember, if you want to serve a M/MA more than 3 days a week, you must offer them as additional foods, which do not count toward the reimbursable meal.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11214219-6EB5-42DE-B7C8-31E3EE526CF6}" type="slidenum">
              <a:rPr lang="en-US" smtClean="0"/>
              <a:t>51</a:t>
            </a:fld>
            <a:endParaRPr lang="en-US"/>
          </a:p>
        </p:txBody>
      </p:sp>
    </p:spTree>
    <p:extLst>
      <p:ext uri="{BB962C8B-B14F-4D97-AF65-F5344CB8AC3E}">
        <p14:creationId xmlns:p14="http://schemas.microsoft.com/office/powerpoint/2010/main" val="268443088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a:ea typeface="Calibri" panose="020F0502020204030204" pitchFamily="34" charset="0"/>
                <a:cs typeface="Calibri Light"/>
              </a:rPr>
              <a:t>DO:</a:t>
            </a:r>
          </a:p>
          <a:p>
            <a:pPr algn="just">
              <a:lnSpc>
                <a:spcPts val="1821"/>
              </a:lnSpc>
            </a:pPr>
            <a:r>
              <a:rPr lang="en-US" b="1" dirty="0">
                <a:solidFill>
                  <a:srgbClr val="FFFFFF"/>
                </a:solidFill>
                <a:latin typeface="Calibri Light"/>
                <a:ea typeface="Calibri" panose="020F0502020204030204" pitchFamily="34" charset="0"/>
                <a:cs typeface="Calibri Light"/>
              </a:rPr>
              <a:t>(Activity): Breakfast Ideas with Meats and Meat Alternates</a:t>
            </a:r>
          </a:p>
          <a:p>
            <a:pPr algn="just">
              <a:lnSpc>
                <a:spcPts val="1821"/>
              </a:lnSpc>
            </a:pPr>
            <a:r>
              <a:rPr lang="en-US" dirty="0">
                <a:latin typeface="Calibri Light"/>
                <a:ea typeface="Calibri" panose="020F0502020204030204" pitchFamily="34" charset="0"/>
                <a:cs typeface="Calibri Light"/>
              </a:rPr>
              <a:t>The purpose of this activity is to identify meats and meat alternates for breakfast and methods for serving them.</a:t>
            </a:r>
          </a:p>
          <a:p>
            <a:pPr algn="just">
              <a:lnSpc>
                <a:spcPts val="1821"/>
              </a:lnSpc>
            </a:pPr>
            <a:r>
              <a:rPr lang="en-US" dirty="0">
                <a:latin typeface="Calibri Light"/>
                <a:ea typeface="Calibri" panose="020F0502020204030204" pitchFamily="34" charset="0"/>
                <a:cs typeface="Calibri Light"/>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a:ea typeface="Calibri" panose="020F0502020204030204" pitchFamily="34" charset="0"/>
                <a:cs typeface="Calibri Light"/>
              </a:rPr>
              <a:t>Materials Needed: Meats/Meat Alternates for Breakfast worksheet, chart paper, markers, pen or pencil</a:t>
            </a:r>
          </a:p>
          <a:p>
            <a:pPr algn="just">
              <a:lnSpc>
                <a:spcPts val="1821"/>
              </a:lnSpc>
            </a:pPr>
            <a:r>
              <a:rPr lang="en-US" dirty="0">
                <a:latin typeface="Calibri Light"/>
                <a:ea typeface="Calibri" panose="020F0502020204030204" pitchFamily="34" charset="0"/>
                <a:cs typeface="Calibri Light"/>
              </a:rPr>
              <a:t>Time: 10–15 minutes</a:t>
            </a:r>
          </a:p>
          <a:p>
            <a:pPr algn="just">
              <a:lnSpc>
                <a:spcPts val="1821"/>
              </a:lnSpc>
            </a:pPr>
            <a:r>
              <a:rPr lang="en-US" b="1" dirty="0">
                <a:solidFill>
                  <a:srgbClr val="002060"/>
                </a:solidFill>
                <a:latin typeface="Calibri Light"/>
                <a:ea typeface="Calibri" panose="020F0502020204030204" pitchFamily="34" charset="0"/>
                <a:cs typeface="Calibri Light"/>
              </a:rPr>
              <a:t>Instructions:</a:t>
            </a:r>
          </a:p>
          <a:p>
            <a:pPr marL="346710" indent="-346710" algn="just">
              <a:lnSpc>
                <a:spcPts val="1821"/>
              </a:lnSpc>
              <a:buClr>
                <a:srgbClr val="000000"/>
              </a:buClr>
              <a:buFont typeface="+mj-lt"/>
              <a:buAutoNum type="arabicPeriod"/>
            </a:pPr>
            <a:r>
              <a:rPr lang="en-US" b="1" dirty="0">
                <a:solidFill>
                  <a:srgbClr val="002060"/>
                </a:solidFill>
                <a:latin typeface="Calibri Light"/>
                <a:ea typeface="Calibri" panose="020F0502020204030204" pitchFamily="34" charset="0"/>
                <a:cs typeface="Calibri Light"/>
              </a:rPr>
              <a:t>SAY: </a:t>
            </a:r>
            <a:r>
              <a:rPr lang="en-US" dirty="0">
                <a:latin typeface="Calibri Light"/>
                <a:ea typeface="Calibri" panose="020F0502020204030204" pitchFamily="34" charset="0"/>
                <a:cs typeface="Calibri Light"/>
              </a:rPr>
              <a:t>Now that we have explored the update for serving M/MA at breakfast, we are going to identify some ideas to use when you return to your facility. In your groups, identify six different ways to serve M/MA at breakfast. If you need some ideas, feel free to use the list of M/MA or the entrée ideas featured on </a:t>
            </a:r>
            <a:r>
              <a:rPr lang="en-US" b="1" dirty="0">
                <a:latin typeface="Calibri Light"/>
                <a:ea typeface="Calibri" panose="020F0502020204030204" pitchFamily="34" charset="0"/>
                <a:cs typeface="Calibri Light"/>
              </a:rPr>
              <a:t>Breakfast Ideas with Meats and Meat Alternates </a:t>
            </a:r>
            <a:r>
              <a:rPr lang="en-US" dirty="0">
                <a:latin typeface="Calibri Light"/>
                <a:ea typeface="Calibri" panose="020F0502020204030204" pitchFamily="34" charset="0"/>
                <a:cs typeface="Calibri Light"/>
              </a:rPr>
              <a:t>worksheet in your Participant’s Workbook.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346710" indent="-346710" algn="just">
              <a:lnSpc>
                <a:spcPts val="1821"/>
              </a:lnSpc>
              <a:buClr>
                <a:srgbClr val="000000"/>
              </a:buClr>
              <a:buFont typeface="+mj-lt"/>
              <a:buAutoNum type="arabicPeriod"/>
            </a:pPr>
            <a:r>
              <a:rPr lang="en-US" b="1" dirty="0">
                <a:solidFill>
                  <a:srgbClr val="002060"/>
                </a:solidFill>
                <a:latin typeface="Calibri Light"/>
                <a:ea typeface="Calibri" panose="020F0502020204030204" pitchFamily="34" charset="0"/>
                <a:cs typeface="Calibri Light"/>
              </a:rPr>
              <a:t>DO:</a:t>
            </a:r>
            <a:r>
              <a:rPr lang="en-US" dirty="0">
                <a:solidFill>
                  <a:srgbClr val="002060"/>
                </a:solidFill>
                <a:latin typeface="Calibri Light"/>
                <a:ea typeface="Calibri" panose="020F0502020204030204" pitchFamily="34" charset="0"/>
                <a:cs typeface="Calibri Light"/>
              </a:rPr>
              <a:t> </a:t>
            </a:r>
            <a:r>
              <a:rPr lang="en-US" dirty="0">
                <a:latin typeface="Calibri Light"/>
                <a:ea typeface="Calibri" panose="020F0502020204030204" pitchFamily="34" charset="0"/>
                <a:cs typeface="Calibri Light"/>
              </a:rPr>
              <a:t>Allow 3–5 minutes for participants to complete this activity. Then, ask the groups to share their responses. List the responses on a piece of chart paper and post in the training room.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endPar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a:ea typeface="Calibri" panose="020F0502020204030204" pitchFamily="34" charset="0"/>
                <a:cs typeface="Calibri Light"/>
              </a:rPr>
              <a:t>FEEDBACK:</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a:ea typeface="Calibri" panose="020F0502020204030204" pitchFamily="34" charset="0"/>
                <a:cs typeface="Calibri Light"/>
              </a:rPr>
              <a:t>There are no right or wrong answers for this activity. However, some potential responses might include those noted in the following </a:t>
            </a:r>
            <a:r>
              <a:rPr lang="en-US" b="1" dirty="0">
                <a:solidFill>
                  <a:srgbClr val="002060"/>
                </a:solidFill>
                <a:latin typeface="Calibri Light"/>
                <a:ea typeface="Calibri" panose="020F0502020204030204" pitchFamily="34" charset="0"/>
                <a:cs typeface="Calibri Light"/>
              </a:rPr>
              <a:t>Answer Key: Breakfast Ideas with Meats and Meat Alternates </a:t>
            </a:r>
            <a:r>
              <a:rPr lang="en-US" dirty="0">
                <a:latin typeface="Calibri Light"/>
                <a:ea typeface="Calibri" panose="020F0502020204030204" pitchFamily="34" charset="0"/>
                <a:cs typeface="Calibri Light"/>
              </a:rPr>
              <a:t>chart. </a:t>
            </a:r>
            <a:endParaRPr lang="en-US" dirty="0">
              <a:latin typeface="Arial" panose="020B0604020202020204" pitchFamily="34" charset="0"/>
              <a:ea typeface="Calibri" panose="020F0502020204030204" pitchFamily="34" charset="0"/>
              <a:cs typeface="Arial"/>
            </a:endParaRPr>
          </a:p>
          <a:p>
            <a:pPr algn="just">
              <a:lnSpc>
                <a:spcPts val="1821"/>
              </a:lnSpc>
            </a:pP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11214219-6EB5-42DE-B7C8-31E3EE526CF6}" type="slidenum">
              <a:rPr lang="en-US" smtClean="0"/>
              <a:t>52</a:t>
            </a:fld>
            <a:endParaRPr lang="en-US"/>
          </a:p>
        </p:txBody>
      </p:sp>
    </p:spTree>
    <p:extLst>
      <p:ext uri="{BB962C8B-B14F-4D97-AF65-F5344CB8AC3E}">
        <p14:creationId xmlns:p14="http://schemas.microsoft.com/office/powerpoint/2010/main" val="168685813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ts val="1821"/>
              </a:lnSpc>
              <a:spcBef>
                <a:spcPts val="0"/>
              </a:spcBef>
              <a:spcAft>
                <a:spcPts val="0"/>
              </a:spcAft>
              <a:buClrTx/>
              <a:buSzTx/>
              <a:buFontTx/>
              <a:buNone/>
              <a:tabLst/>
              <a:defRPr/>
            </a:pPr>
            <a:r>
              <a:rPr lang="en-US" sz="1200" b="1" kern="1200" dirty="0">
                <a:solidFill>
                  <a:schemeClr val="tx1"/>
                </a:solidFill>
                <a:effectLst/>
                <a:latin typeface="+mn-lt"/>
                <a:ea typeface="+mn-ea"/>
                <a:cs typeface="+mn-cs"/>
              </a:rPr>
              <a:t>OBJECTIVE 2: Participants will be able to recall the three requirements for using tofu in the CACFP.  </a:t>
            </a:r>
          </a:p>
          <a:p>
            <a:pPr algn="just">
              <a:lnSpc>
                <a:spcPts val="1821"/>
              </a:lnSpc>
            </a:pPr>
            <a:endPar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The next topic is tofu and the three requirements for using it in the CACFP.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Tofu credits for all or part of the M/MA component.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ASK:</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br>
              <a:rPr lang="en-US" dirty="0">
                <a:latin typeface="Calibri Light" panose="020F0302020204030204" pitchFamily="34" charset="0"/>
                <a:ea typeface="Calibri" panose="020F0502020204030204" pitchFamily="34" charset="0"/>
                <a:cs typeface="Times New Roman" panose="02020603050405020304" pitchFamily="18" charset="0"/>
              </a:rPr>
            </a:br>
            <a:r>
              <a:rPr lang="en-US" dirty="0">
                <a:latin typeface="Calibri Light" panose="020F0302020204030204" pitchFamily="34" charset="0"/>
                <a:ea typeface="Calibri" panose="020F0502020204030204" pitchFamily="34" charset="0"/>
                <a:cs typeface="Times New Roman" panose="02020603050405020304" pitchFamily="18" charset="0"/>
              </a:rPr>
              <a:t>By show of hands, how many eat or have ever tried tofu? What were your experiences?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DO: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Allow participants to respond, and then advance to the next slide.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It appears that some of you [have or have not] tried tofu. Let’s watch a video to learn more about it.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11214219-6EB5-42DE-B7C8-31E3EE526CF6}" type="slidenum">
              <a:rPr lang="en-US" smtClean="0"/>
              <a:t>53</a:t>
            </a:fld>
            <a:endParaRPr lang="en-US"/>
          </a:p>
        </p:txBody>
      </p:sp>
    </p:spTree>
    <p:extLst>
      <p:ext uri="{BB962C8B-B14F-4D97-AF65-F5344CB8AC3E}">
        <p14:creationId xmlns:p14="http://schemas.microsoft.com/office/powerpoint/2010/main" val="190434259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DO:</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Show the video: What Is Tofu?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FEEDBACK:</a:t>
            </a: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If the video does not immediately start, you can find it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https://www.youtube.com/watch?v=M80wOarJ5Vc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DO: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Review the basics of the video.</a:t>
            </a:r>
            <a:r>
              <a:rPr lang="en-US" baseline="0" dirty="0">
                <a:latin typeface="Calibri Light" panose="020F0302020204030204" pitchFamily="34" charset="0"/>
                <a:ea typeface="Calibri" panose="020F0502020204030204" pitchFamily="34" charset="0"/>
                <a:cs typeface="Times New Roman" panose="02020603050405020304" pitchFamily="18" charset="0"/>
              </a:rPr>
              <a:t> Tofu is:</a:t>
            </a:r>
          </a:p>
          <a:p>
            <a:pPr marL="171450" indent="-171450" algn="just">
              <a:lnSpc>
                <a:spcPts val="1821"/>
              </a:lnSpc>
              <a:buFont typeface="Arial" panose="020B0604020202020204" pitchFamily="34" charset="0"/>
              <a:buChar char="•"/>
            </a:pPr>
            <a:r>
              <a:rPr lang="en-US" dirty="0">
                <a:latin typeface="Calibri Light" panose="020F0302020204030204" pitchFamily="34" charset="0"/>
                <a:ea typeface="Calibri" panose="020F0502020204030204" pitchFamily="34" charset="0"/>
                <a:cs typeface="Times New Roman" panose="02020603050405020304" pitchFamily="18" charset="0"/>
              </a:rPr>
              <a:t>Made of soybeans</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latin typeface="Calibri Light" panose="020F0302020204030204" pitchFamily="34" charset="0"/>
                <a:ea typeface="Calibri" panose="020F0502020204030204" pitchFamily="34" charset="0"/>
                <a:cs typeface="Times New Roman" panose="02020603050405020304" pitchFamily="18" charset="0"/>
              </a:rPr>
              <a:t>A great source of protein and iron</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latin typeface="Calibri Light" panose="020F0302020204030204" pitchFamily="34" charset="0"/>
                <a:ea typeface="Calibri" panose="020F0502020204030204" pitchFamily="34" charset="0"/>
                <a:cs typeface="Times New Roman" panose="02020603050405020304" pitchFamily="18" charset="0"/>
              </a:rPr>
              <a:t>Available in silken, soft, medium, firm, and extra firm forms</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latin typeface="Calibri Light" panose="020F0302020204030204" pitchFamily="34" charset="0"/>
                <a:ea typeface="Calibri" panose="020F0502020204030204" pitchFamily="34" charset="0"/>
                <a:cs typeface="Times New Roman" panose="02020603050405020304" pitchFamily="18" charset="0"/>
              </a:rPr>
              <a:t>A great substitute for meat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11214219-6EB5-42DE-B7C8-31E3EE526CF6}" type="slidenum">
              <a:rPr lang="en-US" smtClean="0"/>
              <a:t>54</a:t>
            </a:fld>
            <a:endParaRPr lang="en-US"/>
          </a:p>
        </p:txBody>
      </p:sp>
    </p:spTree>
    <p:extLst>
      <p:ext uri="{BB962C8B-B14F-4D97-AF65-F5344CB8AC3E}">
        <p14:creationId xmlns:p14="http://schemas.microsoft.com/office/powerpoint/2010/main" val="223944551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There are three requirements for using tofu. A great way to remember the requirements is through the acronym: C.E.F.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171450" indent="-171450">
              <a:lnSpc>
                <a:spcPts val="1821"/>
              </a:lnSpc>
              <a:buClr>
                <a:srgbClr val="002060"/>
              </a:buClr>
              <a:buFont typeface="Arial" panose="020B0604020202020204" pitchFamily="34" charset="0"/>
              <a:buChar char="•"/>
            </a:pPr>
            <a:r>
              <a:rPr lang="en-US" dirty="0">
                <a:latin typeface="Calibri Light" panose="020F0302020204030204" pitchFamily="34" charset="0"/>
                <a:ea typeface="Calibri" panose="020F0502020204030204" pitchFamily="34" charset="0"/>
                <a:cs typeface="Times New Roman" panose="02020603050405020304" pitchFamily="18" charset="0"/>
              </a:rPr>
              <a:t>Commercially prepared</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171450" indent="-171450">
              <a:lnSpc>
                <a:spcPts val="1821"/>
              </a:lnSpc>
              <a:buClr>
                <a:srgbClr val="002060"/>
              </a:buClr>
              <a:buFont typeface="Arial" panose="020B0604020202020204" pitchFamily="34" charset="0"/>
              <a:buChar char="•"/>
            </a:pPr>
            <a:r>
              <a:rPr lang="en-US" dirty="0">
                <a:latin typeface="Calibri Light" panose="020F0302020204030204" pitchFamily="34" charset="0"/>
                <a:ea typeface="Calibri" panose="020F0502020204030204" pitchFamily="34" charset="0"/>
                <a:cs typeface="Times New Roman" panose="02020603050405020304" pitchFamily="18" charset="0"/>
              </a:rPr>
              <a:t>Easily recognized as a meat substitute</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171450" indent="-171450">
              <a:lnSpc>
                <a:spcPts val="1821"/>
              </a:lnSpc>
              <a:buClr>
                <a:srgbClr val="002060"/>
              </a:buClr>
              <a:buFont typeface="Arial" panose="020B0604020202020204" pitchFamily="34" charset="0"/>
              <a:buChar char="•"/>
            </a:pPr>
            <a:r>
              <a:rPr lang="en-US" dirty="0">
                <a:latin typeface="Calibri Light" panose="020F0302020204030204" pitchFamily="34" charset="0"/>
                <a:ea typeface="Calibri" panose="020F0502020204030204" pitchFamily="34" charset="0"/>
                <a:cs typeface="Times New Roman" panose="02020603050405020304" pitchFamily="18" charset="0"/>
              </a:rPr>
              <a:t>Five grams of protein</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Let’s review each of these requirements. </a:t>
            </a:r>
            <a:endParaRPr lang="en-US" strike="sngStrike"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11214219-6EB5-42DE-B7C8-31E3EE526CF6}" type="slidenum">
              <a:rPr lang="en-US" smtClean="0"/>
              <a:t>55</a:t>
            </a:fld>
            <a:endParaRPr lang="en-US"/>
          </a:p>
        </p:txBody>
      </p:sp>
    </p:spTree>
    <p:extLst>
      <p:ext uri="{BB962C8B-B14F-4D97-AF65-F5344CB8AC3E}">
        <p14:creationId xmlns:p14="http://schemas.microsoft.com/office/powerpoint/2010/main" val="15004770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SAY: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First, when using tofu and tofu </a:t>
            </a:r>
            <a:r>
              <a:rPr lang="en-US" strike="noStrike" dirty="0">
                <a:latin typeface="Calibri Light" panose="020F0302020204030204" pitchFamily="34" charset="0"/>
                <a:ea typeface="Calibri" panose="020F0502020204030204" pitchFamily="34" charset="0"/>
                <a:cs typeface="Times New Roman" panose="02020603050405020304" pitchFamily="18" charset="0"/>
              </a:rPr>
              <a:t>products, </a:t>
            </a:r>
            <a:r>
              <a:rPr lang="en-US" b="0" dirty="0">
                <a:latin typeface="Calibri Light" panose="020F0302020204030204" pitchFamily="34" charset="0"/>
                <a:ea typeface="Calibri" panose="020F0502020204030204" pitchFamily="34" charset="0"/>
                <a:cs typeface="Times New Roman" panose="02020603050405020304" pitchFamily="18" charset="0"/>
              </a:rPr>
              <a:t>they</a:t>
            </a:r>
            <a:r>
              <a:rPr lang="en-US" dirty="0">
                <a:latin typeface="Calibri Light" panose="020F0302020204030204" pitchFamily="34" charset="0"/>
                <a:ea typeface="Calibri" panose="020F0502020204030204" pitchFamily="34" charset="0"/>
                <a:cs typeface="Times New Roman" panose="02020603050405020304" pitchFamily="18" charset="0"/>
              </a:rPr>
              <a:t> must be commercially prepared. Those products that are non-commercial or non-standardized are </a:t>
            </a:r>
            <a:r>
              <a:rPr lang="en-US" u="sng" dirty="0">
                <a:latin typeface="Calibri Light" panose="020F0302020204030204" pitchFamily="34" charset="0"/>
                <a:ea typeface="Calibri" panose="020F0502020204030204" pitchFamily="34" charset="0"/>
                <a:cs typeface="Times New Roman" panose="02020603050405020304" pitchFamily="18" charset="0"/>
              </a:rPr>
              <a:t>not</a:t>
            </a:r>
            <a:r>
              <a:rPr lang="en-US" dirty="0">
                <a:latin typeface="Calibri Light" panose="020F0302020204030204" pitchFamily="34" charset="0"/>
                <a:ea typeface="Calibri" panose="020F0502020204030204" pitchFamily="34" charset="0"/>
                <a:cs typeface="Times New Roman" panose="02020603050405020304" pitchFamily="18" charset="0"/>
              </a:rPr>
              <a:t> creditable. For example, preparing or purchasing homemade tofu would not credit because it is not commercially prepared.</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11214219-6EB5-42DE-B7C8-31E3EE526CF6}" type="slidenum">
              <a:rPr lang="en-US" smtClean="0"/>
              <a:t>56</a:t>
            </a:fld>
            <a:endParaRPr lang="en-US"/>
          </a:p>
        </p:txBody>
      </p:sp>
    </p:spTree>
    <p:extLst>
      <p:ext uri="{BB962C8B-B14F-4D97-AF65-F5344CB8AC3E}">
        <p14:creationId xmlns:p14="http://schemas.microsoft.com/office/powerpoint/2010/main" val="280731286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821"/>
              </a:lnSpc>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SAY:</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br>
              <a:rPr lang="en-US" dirty="0">
                <a:latin typeface="Calibri Light" panose="020F0302020204030204" pitchFamily="34" charset="0"/>
                <a:ea typeface="Calibri" panose="020F0502020204030204" pitchFamily="34" charset="0"/>
                <a:cs typeface="Times New Roman" panose="02020603050405020304" pitchFamily="18" charset="0"/>
              </a:rPr>
            </a:br>
            <a:r>
              <a:rPr lang="en-US" dirty="0">
                <a:latin typeface="Calibri Light" panose="020F0302020204030204" pitchFamily="34" charset="0"/>
                <a:ea typeface="Calibri" panose="020F0502020204030204" pitchFamily="34" charset="0"/>
                <a:cs typeface="Times New Roman" panose="02020603050405020304" pitchFamily="18" charset="0"/>
              </a:rPr>
              <a:t>Second, tofu must be easily recognized as a meat substitute to credit as a meat alternate. A good way to apply this requirement is to think about it from a child’s perspective. Children should be able to easily recognize the tofu item as a meat product.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Some allowable ways to use this item include: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SzPts val="1200"/>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Tofu links and tofu sausages </a:t>
            </a:r>
          </a:p>
          <a:p>
            <a:pPr marL="171450" indent="-171450" algn="just">
              <a:lnSpc>
                <a:spcPts val="1821"/>
              </a:lnSpc>
              <a:buClr>
                <a:srgbClr val="002060"/>
              </a:buClr>
              <a:buSzPts val="1200"/>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Tofu pieces in a salad</a:t>
            </a:r>
          </a:p>
          <a:p>
            <a:pPr marL="171450" indent="-171450" algn="just">
              <a:lnSpc>
                <a:spcPts val="1821"/>
              </a:lnSpc>
              <a:buClr>
                <a:srgbClr val="002060"/>
              </a:buClr>
              <a:buSzPts val="1200"/>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Tofu cubes in a stir fry</a:t>
            </a:r>
          </a:p>
          <a:p>
            <a:pPr marL="171450" indent="-171450" algn="just">
              <a:lnSpc>
                <a:spcPts val="1821"/>
              </a:lnSpc>
              <a:buClr>
                <a:srgbClr val="002060"/>
              </a:buClr>
              <a:buSzPts val="1200"/>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Tofu omelets </a:t>
            </a:r>
          </a:p>
          <a:p>
            <a:pPr marL="171450" indent="-171450" algn="just">
              <a:lnSpc>
                <a:spcPts val="1821"/>
              </a:lnSpc>
              <a:buClr>
                <a:srgbClr val="002060"/>
              </a:buClr>
              <a:buSzPts val="1200"/>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Tofu miso soup</a:t>
            </a: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However, if tofu mimics another food group or is used to add texture, it is not creditable because it is not easily recognized as a meat alternate. Some examples include: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SzPts val="1200"/>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Tofu noodles: Mimics a grain</a:t>
            </a:r>
          </a:p>
          <a:p>
            <a:pPr marL="171450" indent="-171450" algn="just">
              <a:lnSpc>
                <a:spcPts val="1821"/>
              </a:lnSpc>
              <a:buClr>
                <a:srgbClr val="002060"/>
              </a:buClr>
              <a:buSzPts val="1200"/>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Smoothies with soft or silken tofu: Adds texture</a:t>
            </a:r>
          </a:p>
          <a:p>
            <a:pPr marL="171450" indent="-171450" algn="just">
              <a:lnSpc>
                <a:spcPts val="1821"/>
              </a:lnSpc>
              <a:buClr>
                <a:srgbClr val="002060"/>
              </a:buClr>
              <a:buSzPts val="1200"/>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Baked desserts with soft or silken tofu: Adds texture</a:t>
            </a:r>
          </a:p>
        </p:txBody>
      </p:sp>
      <p:sp>
        <p:nvSpPr>
          <p:cNvPr id="4" name="Slide Number Placeholder 3"/>
          <p:cNvSpPr>
            <a:spLocks noGrp="1"/>
          </p:cNvSpPr>
          <p:nvPr>
            <p:ph type="sldNum" sz="quarter" idx="10"/>
          </p:nvPr>
        </p:nvSpPr>
        <p:spPr/>
        <p:txBody>
          <a:bodyPr/>
          <a:lstStyle/>
          <a:p>
            <a:fld id="{11214219-6EB5-42DE-B7C8-31E3EE526CF6}" type="slidenum">
              <a:rPr lang="en-US" smtClean="0"/>
              <a:t>57</a:t>
            </a:fld>
            <a:endParaRPr lang="en-US"/>
          </a:p>
        </p:txBody>
      </p:sp>
    </p:spTree>
    <p:extLst>
      <p:ext uri="{BB962C8B-B14F-4D97-AF65-F5344CB8AC3E}">
        <p14:creationId xmlns:p14="http://schemas.microsoft.com/office/powerpoint/2010/main" val="324453406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The third requirement is that tofu must contain 5 grams of protein per 2.2 ounces (¼ cup) to credit as 1 ounce of the M/MA. </a:t>
            </a:r>
            <a:r>
              <a:rPr lang="en-US" dirty="0">
                <a:latin typeface="Calibri Light" panose="020F0302020204030204" pitchFamily="34" charset="0"/>
                <a:ea typeface="Calibri" panose="020F0502020204030204" pitchFamily="34" charset="0"/>
                <a:cs typeface="Arial" panose="020B0604020202020204" pitchFamily="34" charset="0"/>
              </a:rPr>
              <a:t>In plain unprocessed tofu, you can find the total amount of protein by reading the Nutrition Facts label on the back of the product. However, if it were a processed tofu product, such as links and sausages made from tofu, a Nutrition Facts label would not provide enough information to determine if the item meets the minimum requirement.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Arial" panose="020B060402020202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Arial" panose="020B0604020202020204" pitchFamily="34" charset="0"/>
              </a:rPr>
              <a:t>In these cases, you will need a Child Nutrition (CN) Label or product formulation statement to verify the food item contains the minimum protein requirement. </a:t>
            </a:r>
            <a:r>
              <a:rPr lang="en-US" dirty="0">
                <a:latin typeface="Calibri Light" panose="020F0302020204030204" pitchFamily="34" charset="0"/>
                <a:ea typeface="Calibri" panose="020F0502020204030204" pitchFamily="34" charset="0"/>
                <a:cs typeface="Times New Roman" panose="02020603050405020304" pitchFamily="18" charset="0"/>
              </a:rPr>
              <a:t>If you purchase from your local grocery store, you may find that CN Labels are not commonly available for food items. Therefore, you may need to contact the manufacturer to request a product formulation statement.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DO: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Ask participants to turn to the </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Sample CN Label</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latin typeface="Calibri Light" panose="020F0302020204030204" pitchFamily="34" charset="0"/>
                <a:ea typeface="Calibri" panose="020F0502020204030204" pitchFamily="34" charset="0"/>
                <a:cs typeface="Times New Roman" panose="02020603050405020304" pitchFamily="18" charset="0"/>
              </a:rPr>
              <a:t>handout in their Participant’s Workbook. Then, review the basics of the handout.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FEEDBACK:</a:t>
            </a:r>
            <a:endParaRPr lang="en-US" b="0" dirty="0">
              <a:solidFill>
                <a:srgbClr val="002060"/>
              </a:solidFill>
              <a:latin typeface="Calibri Light" panose="020F030202020403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The purpose of reviewing the handout is to give the participant insight on what the CN Label looks like and what it contains. Allow participants to respond, and then advance to the next slide.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11214219-6EB5-42DE-B7C8-31E3EE526CF6}" type="slidenum">
              <a:rPr lang="en-US" smtClean="0"/>
              <a:t>58</a:t>
            </a:fld>
            <a:endParaRPr lang="en-US"/>
          </a:p>
        </p:txBody>
      </p:sp>
    </p:spTree>
    <p:extLst>
      <p:ext uri="{BB962C8B-B14F-4D97-AF65-F5344CB8AC3E}">
        <p14:creationId xmlns:p14="http://schemas.microsoft.com/office/powerpoint/2010/main" val="133956586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DO:</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b="1" dirty="0">
                <a:solidFill>
                  <a:srgbClr val="FFFFFF"/>
                </a:solidFill>
                <a:latin typeface="Calibri Light" panose="020F0302020204030204" pitchFamily="34" charset="0"/>
                <a:ea typeface="Calibri" panose="020F0502020204030204" pitchFamily="34" charset="0"/>
                <a:cs typeface="Calibri" panose="020F0502020204030204" pitchFamily="34" charset="0"/>
              </a:rPr>
              <a:t>(Activity): Serving Tofu</a:t>
            </a:r>
            <a:endParaRPr lang="en-US" b="1" i="0" strike="sngStrike" dirty="0">
              <a:solidFill>
                <a:srgbClr val="FFFFFF"/>
              </a:solidFill>
              <a:latin typeface="Verdana" panose="020B0604030504040204" pitchFamily="34" charset="0"/>
              <a:ea typeface="Calibri" panose="020F0502020204030204" pitchFamily="34" charset="0"/>
              <a:cs typeface="Calibri" panose="020F0502020204030204" pitchFamily="34"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The purpose of this activity is to identify the requirements for serving tofu in facilities </a:t>
            </a:r>
            <a:r>
              <a:rPr lang="en-US" b="0" dirty="0">
                <a:latin typeface="Calibri Light" panose="020F0302020204030204" pitchFamily="34" charset="0"/>
                <a:ea typeface="Calibri" panose="020F0502020204030204" pitchFamily="34" charset="0"/>
                <a:cs typeface="Times New Roman" panose="02020603050405020304" pitchFamily="18" charset="0"/>
              </a:rPr>
              <a:t>participating in the CACFP</a:t>
            </a:r>
            <a:r>
              <a:rPr lang="en-US" dirty="0">
                <a:latin typeface="Calibri Light" panose="020F0302020204030204" pitchFamily="34" charset="0"/>
                <a:ea typeface="Calibri" panose="020F0502020204030204" pitchFamily="34" charset="0"/>
                <a:cs typeface="Times New Roman" panose="02020603050405020304" pitchFamily="18" charset="0"/>
              </a:rPr>
              <a:t>. </a:t>
            </a:r>
          </a:p>
          <a:p>
            <a:pPr algn="just">
              <a:lnSpc>
                <a:spcPts val="1821"/>
              </a:lnSpc>
            </a:pP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Materials Needed: CACFP Tofu Recipes handout, Tofu Requirements worksheet, pen or pencil</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Time: 5</a:t>
            </a: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a:t>
            </a:r>
            <a:r>
              <a:rPr lang="en-US" dirty="0">
                <a:latin typeface="Calibri Light" panose="020F0302020204030204" pitchFamily="34" charset="0"/>
                <a:ea typeface="Calibri" panose="020F0502020204030204" pitchFamily="34" charset="0"/>
                <a:cs typeface="Times New Roman" panose="02020603050405020304" pitchFamily="18" charset="0"/>
              </a:rPr>
              <a:t>10 minutes</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Instructions:</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346843" indent="-346843" algn="just">
              <a:lnSpc>
                <a:spcPts val="1821"/>
              </a:lnSpc>
              <a:buClr>
                <a:srgbClr val="000000"/>
              </a:buClr>
              <a:buFont typeface="+mj-lt"/>
              <a:buAutoNum type="arabicPeriod"/>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SAY:</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latin typeface="Calibri Light" panose="020F0302020204030204" pitchFamily="34" charset="0"/>
                <a:ea typeface="Calibri" panose="020F0502020204030204" pitchFamily="34" charset="0"/>
                <a:cs typeface="Times New Roman" panose="02020603050405020304" pitchFamily="18" charset="0"/>
              </a:rPr>
              <a:t>Now that we have explored the requirements for serving tofu, let’s review them using the C.E.F. acronym.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346843" indent="-346843" algn="just">
              <a:lnSpc>
                <a:spcPts val="1821"/>
              </a:lnSpc>
              <a:buClr>
                <a:srgbClr val="000000"/>
              </a:buClr>
              <a:buFont typeface="+mj-lt"/>
              <a:buAutoNum type="arabicPeriod"/>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DO:</a:t>
            </a:r>
            <a:r>
              <a:rPr lang="en-US" dirty="0">
                <a:latin typeface="Calibri Light" panose="020F0302020204030204" pitchFamily="34" charset="0"/>
                <a:ea typeface="Calibri" panose="020F0502020204030204" pitchFamily="34" charset="0"/>
                <a:cs typeface="Times New Roman" panose="02020603050405020304" pitchFamily="18" charset="0"/>
              </a:rPr>
              <a:t> </a:t>
            </a: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Review the </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Answer Key: Tofu Requirements</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with the participants.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346843" indent="-346843" algn="just">
              <a:lnSpc>
                <a:spcPts val="1821"/>
              </a:lnSpc>
              <a:buClr>
                <a:srgbClr val="000000"/>
              </a:buClr>
              <a:buFont typeface="+mj-lt"/>
              <a:buAutoNum type="arabicPeriod"/>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SAY:</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latin typeface="Calibri Light" panose="020F0302020204030204" pitchFamily="34" charset="0"/>
                <a:ea typeface="Calibri" panose="020F0502020204030204" pitchFamily="34" charset="0"/>
                <a:cs typeface="Times New Roman" panose="02020603050405020304" pitchFamily="18" charset="0"/>
              </a:rPr>
              <a:t>Please turn to the </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CACFP Tofu Recipes </a:t>
            </a:r>
            <a:r>
              <a:rPr lang="en-US" dirty="0">
                <a:latin typeface="Calibri Light" panose="020F0302020204030204" pitchFamily="34" charset="0"/>
                <a:ea typeface="Calibri" panose="020F0502020204030204" pitchFamily="34" charset="0"/>
                <a:cs typeface="Times New Roman" panose="02020603050405020304" pitchFamily="18" charset="0"/>
              </a:rPr>
              <a:t>in your Participant’s Workbook. Take a couple of minutes and select one or two recipes you could incorporate in your program. List the titles in the space provided on the </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Tofu Requirements</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latin typeface="Calibri Light" panose="020F0302020204030204" pitchFamily="34" charset="0"/>
                <a:ea typeface="Calibri" panose="020F0502020204030204" pitchFamily="34" charset="0"/>
                <a:cs typeface="Times New Roman" panose="02020603050405020304" pitchFamily="18" charset="0"/>
              </a:rPr>
              <a:t>worksheet.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346843" indent="-346843" algn="just">
              <a:lnSpc>
                <a:spcPts val="1821"/>
              </a:lnSpc>
              <a:buClr>
                <a:srgbClr val="000000"/>
              </a:buClr>
              <a:buFont typeface="+mj-lt"/>
              <a:buAutoNum type="arabicPeriod"/>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DO: </a:t>
            </a: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Allow 3–5 minutes for participants to complete this activity. Then, request a few volunteers to share their selected recipes.</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11214219-6EB5-42DE-B7C8-31E3EE526CF6}" type="slidenum">
              <a:rPr lang="en-US" smtClean="0"/>
              <a:t>59</a:t>
            </a:fld>
            <a:endParaRPr lang="en-US"/>
          </a:p>
        </p:txBody>
      </p:sp>
    </p:spTree>
    <p:extLst>
      <p:ext uri="{BB962C8B-B14F-4D97-AF65-F5344CB8AC3E}">
        <p14:creationId xmlns:p14="http://schemas.microsoft.com/office/powerpoint/2010/main" val="257409231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44800" y="352425"/>
            <a:ext cx="3690938" cy="2076450"/>
          </a:xfrm>
        </p:spPr>
      </p:sp>
      <p:sp>
        <p:nvSpPr>
          <p:cNvPr id="3" name="Notes Placeholder 2"/>
          <p:cNvSpPr>
            <a:spLocks noGrp="1"/>
          </p:cNvSpPr>
          <p:nvPr>
            <p:ph type="body" idx="1"/>
          </p:nvPr>
        </p:nvSpPr>
        <p:spPr/>
        <p:txBody>
          <a:bodyPr/>
          <a:lstStyle/>
          <a:p>
            <a:pPr algn="just">
              <a:lnSpc>
                <a:spcPts val="1821"/>
              </a:lnSpc>
            </a:pPr>
            <a:r>
              <a:rPr lang="en-US" sz="1400" b="1" dirty="0">
                <a:solidFill>
                  <a:srgbClr val="FFFFFF"/>
                </a:solidFill>
                <a:latin typeface="Calibri Light" panose="020F0302020204030204" pitchFamily="34" charset="0"/>
                <a:ea typeface="Calibri" panose="020F0502020204030204" pitchFamily="34" charset="0"/>
                <a:cs typeface="Calibri Light" panose="020F0302020204030204" pitchFamily="34" charset="0"/>
              </a:rPr>
              <a:t>OBJECTIVE 3: Participants will be able to select yogurt products that meet the CACFP added sugars limit requirements. </a:t>
            </a:r>
          </a:p>
          <a:p>
            <a:pPr algn="just">
              <a:lnSpc>
                <a:spcPts val="1821"/>
              </a:lnSpc>
            </a:pPr>
            <a:endParaRPr lang="en-US" sz="1400" b="1" dirty="0">
              <a:solidFill>
                <a:srgbClr val="002060"/>
              </a:solidFill>
              <a:latin typeface="Calibri Light" panose="020F0302020204030204" pitchFamily="34" charset="0"/>
              <a:ea typeface="Calibri" panose="020F0502020204030204" pitchFamily="34" charset="0"/>
              <a:cs typeface="Calibri" panose="020F0502020204030204" pitchFamily="34" charset="0"/>
            </a:endParaRPr>
          </a:p>
          <a:p>
            <a:pPr algn="just">
              <a:lnSpc>
                <a:spcPts val="1821"/>
              </a:lnSpc>
            </a:pPr>
            <a:r>
              <a:rPr lang="en-US" sz="1400" b="1" dirty="0">
                <a:solidFill>
                  <a:srgbClr val="002060"/>
                </a:solidFill>
                <a:latin typeface="Calibri Light" panose="020F0302020204030204" pitchFamily="34" charset="0"/>
                <a:ea typeface="Calibri" panose="020F0502020204030204" pitchFamily="34" charset="0"/>
                <a:cs typeface="Calibri" panose="020F0502020204030204" pitchFamily="34" charset="0"/>
              </a:rPr>
              <a:t>NOTE TO INSTRUCTOR: </a:t>
            </a:r>
            <a:r>
              <a:rPr lang="en-US" sz="1400" dirty="0">
                <a:solidFill>
                  <a:srgbClr val="002060"/>
                </a:solidFill>
                <a:latin typeface="Calibri Light" panose="020F0302020204030204" pitchFamily="34" charset="0"/>
                <a:ea typeface="Calibri" panose="020F0502020204030204" pitchFamily="34" charset="0"/>
                <a:cs typeface="Calibri" panose="020F0502020204030204" pitchFamily="34" charset="0"/>
              </a:rPr>
              <a:t>If this lesson is taught in combination with the Infant Meal Pattern Requirements Training, skip forward to the lesson conclusion, as this information was previously covered.</a:t>
            </a:r>
            <a:r>
              <a:rPr lang="en-US" sz="1400" b="1"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endParaRPr lang="en-US" sz="14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sz="1400" b="1"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endParaRPr lang="en-US" sz="14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sz="1400"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a:t>
            </a:r>
            <a:endParaRPr lang="en-US" sz="14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sz="1400" dirty="0">
                <a:latin typeface="Calibri Light" panose="020F0302020204030204" pitchFamily="34" charset="0"/>
                <a:ea typeface="Calibri" panose="020F0502020204030204" pitchFamily="34" charset="0"/>
                <a:cs typeface="Times New Roman" panose="02020603050405020304" pitchFamily="18" charset="0"/>
              </a:rPr>
              <a:t>Yogurt is a great source of protein; this macronutrient provides energy, builds and maintains muscle, and promotes a healthy metabolism. However, some yogurts have significantly more sugar than others do. Exposing young children to high amounts of sugar early on can have a negative influence on their eating habits. As a result, the meal pattern requirements limit the added sugars in creditable yogurts,</a:t>
            </a:r>
            <a:r>
              <a:rPr lang="en-US" sz="1400" baseline="0" dirty="0">
                <a:latin typeface="Calibri Light" panose="020F0302020204030204" pitchFamily="34" charset="0"/>
                <a:ea typeface="Calibri" panose="020F0502020204030204" pitchFamily="34" charset="0"/>
                <a:cs typeface="Times New Roman" panose="02020603050405020304" pitchFamily="18" charset="0"/>
              </a:rPr>
              <a:t> </a:t>
            </a:r>
            <a:r>
              <a:rPr lang="en-US" sz="1400" b="0" baseline="0" dirty="0">
                <a:latin typeface="Calibri Light" panose="020F0302020204030204" pitchFamily="34" charset="0"/>
                <a:ea typeface="Calibri" panose="020F0502020204030204" pitchFamily="34" charset="0"/>
                <a:cs typeface="Times New Roman" panose="02020603050405020304" pitchFamily="18" charset="0"/>
              </a:rPr>
              <a:t>including soy yogurts. </a:t>
            </a:r>
            <a:r>
              <a:rPr lang="en-US" sz="1800" u="none" kern="0" dirty="0">
                <a:solidFill>
                  <a:srgbClr val="008080"/>
                </a:solidFill>
                <a:effectLst/>
                <a:latin typeface="Arial" panose="020B0604020202020204" pitchFamily="34" charset="0"/>
                <a:ea typeface="Aptos" panose="020B0004020202020204" pitchFamily="34" charset="0"/>
              </a:rPr>
              <a:t>Through September 30, 2025, yogurt must contain no more than 23 grams of total sugars per 6 ounces. By October 1, 2025, yogurt must contain no more than 12 grams of added sugars per 6 ounces (2 grams of added sugars per ounce).</a:t>
            </a:r>
            <a:endParaRPr lang="en-US" sz="1400" u="none" dirty="0">
              <a:latin typeface="Arial" panose="020B060402020202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fld id="{7F12D865-8CAA-40FE-8C08-C7D45694731E}" type="slidenum">
              <a:rPr lang="en-US" smtClean="0"/>
              <a:t>60</a:t>
            </a:fld>
            <a:endParaRPr lang="en-US"/>
          </a:p>
        </p:txBody>
      </p:sp>
    </p:spTree>
    <p:extLst>
      <p:ext uri="{BB962C8B-B14F-4D97-AF65-F5344CB8AC3E}">
        <p14:creationId xmlns:p14="http://schemas.microsoft.com/office/powerpoint/2010/main" val="108835201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44800" y="352425"/>
            <a:ext cx="3690938" cy="2076450"/>
          </a:xfrm>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The first step in determining yogurt products that meet the added sugars limit is to know exactly what to look for on the Nutrition Facts label. This step is helpful in identifying nutritious foods that align with the meal pattern requirements.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fld id="{7F12D865-8CAA-40FE-8C08-C7D45694731E}" type="slidenum">
              <a:rPr lang="en-US" smtClean="0"/>
              <a:t>61</a:t>
            </a:fld>
            <a:endParaRPr lang="en-US"/>
          </a:p>
        </p:txBody>
      </p:sp>
    </p:spTree>
    <p:extLst>
      <p:ext uri="{BB962C8B-B14F-4D97-AF65-F5344CB8AC3E}">
        <p14:creationId xmlns:p14="http://schemas.microsoft.com/office/powerpoint/2010/main" val="7329388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44800" y="352425"/>
            <a:ext cx="3690938" cy="2076450"/>
          </a:xfrm>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When reading Nutrition Facts labels to determine if it meets the added sugars requirements, there are two key terms to look for: Serving Size and Added Sugars. The serving size is the number of servings in a food package, in which the serving size is provided in units, such as ounces, cups, or container. It is also provided in grams in parentheses.</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fld id="{7F12D865-8CAA-40FE-8C08-C7D45694731E}" type="slidenum">
              <a:rPr lang="en-US" smtClean="0"/>
              <a:t>62</a:t>
            </a:fld>
            <a:endParaRPr lang="en-US"/>
          </a:p>
        </p:txBody>
      </p:sp>
    </p:spTree>
    <p:extLst>
      <p:ext uri="{BB962C8B-B14F-4D97-AF65-F5344CB8AC3E}">
        <p14:creationId xmlns:p14="http://schemas.microsoft.com/office/powerpoint/2010/main" val="265417713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95563" y="347663"/>
            <a:ext cx="4168775" cy="2344737"/>
          </a:xfrm>
        </p:spPr>
      </p:sp>
      <p:sp>
        <p:nvSpPr>
          <p:cNvPr id="3" name="Notes Placeholder 2"/>
          <p:cNvSpPr>
            <a:spLocks noGrp="1"/>
          </p:cNvSpPr>
          <p:nvPr>
            <p:ph type="body" idx="1"/>
          </p:nvPr>
        </p:nvSpPr>
        <p:spPr>
          <a:xfrm>
            <a:off x="369444" y="2788207"/>
            <a:ext cx="8481795" cy="3978803"/>
          </a:xfrm>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SAY: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ts val="1821"/>
              </a:lnSpc>
              <a:spcBef>
                <a:spcPts val="0"/>
              </a:spcBef>
              <a:spcAft>
                <a:spcPts val="0"/>
              </a:spcAft>
              <a:buClrTx/>
              <a:buSzTx/>
              <a:buFontTx/>
              <a:buNone/>
              <a:tabLst/>
              <a:defRPr/>
            </a:pPr>
            <a:r>
              <a:rPr lang="en-US" sz="1800" dirty="0">
                <a:effectLst/>
                <a:latin typeface="Arial" panose="020B0604020202020204" pitchFamily="34" charset="0"/>
                <a:ea typeface="Calibri" panose="020F0502020204030204" pitchFamily="34" charset="0"/>
                <a:cs typeface="Times New Roman" panose="02020603050405020304" pitchFamily="18" charset="0"/>
              </a:rPr>
              <a:t>There </a:t>
            </a:r>
            <a:r>
              <a:rPr lang="en-US" sz="18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are</a:t>
            </a:r>
            <a:r>
              <a:rPr lang="en-US" sz="1800" dirty="0">
                <a:effectLst/>
                <a:latin typeface="Arial" panose="020B0604020202020204" pitchFamily="34" charset="0"/>
                <a:ea typeface="Calibri" panose="020F0502020204030204" pitchFamily="34" charset="0"/>
                <a:cs typeface="Times New Roman" panose="02020603050405020304" pitchFamily="18" charset="0"/>
              </a:rPr>
              <a:t> </a:t>
            </a:r>
            <a:r>
              <a:rPr lang="en-US" sz="18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a couple methods </a:t>
            </a:r>
            <a:r>
              <a:rPr lang="en-US" sz="1800" dirty="0">
                <a:effectLst/>
                <a:latin typeface="Arial" panose="020B0604020202020204" pitchFamily="34" charset="0"/>
                <a:ea typeface="Calibri" panose="020F0502020204030204" pitchFamily="34" charset="0"/>
                <a:cs typeface="Times New Roman" panose="02020603050405020304" pitchFamily="18" charset="0"/>
              </a:rPr>
              <a:t>to determine if a yogurt meets the </a:t>
            </a:r>
            <a:r>
              <a:rPr lang="en-US" sz="18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added sugars</a:t>
            </a:r>
            <a:r>
              <a:rPr lang="en-US" sz="1800" dirty="0">
                <a:effectLst/>
                <a:latin typeface="Arial" panose="020B0604020202020204" pitchFamily="34" charset="0"/>
                <a:ea typeface="Calibri" panose="020F0502020204030204" pitchFamily="34" charset="0"/>
                <a:cs typeface="Times New Roman" panose="02020603050405020304" pitchFamily="18" charset="0"/>
              </a:rPr>
              <a:t> limit. Today, we will explore the table method for yogurt, as it is the easiest and the fastest way to determine if a yogurt item meets the </a:t>
            </a:r>
            <a:r>
              <a:rPr lang="en-US" sz="18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added sugars</a:t>
            </a:r>
            <a:r>
              <a:rPr lang="en-US" sz="1800" dirty="0">
                <a:effectLst/>
                <a:latin typeface="Arial" panose="020B0604020202020204" pitchFamily="34" charset="0"/>
                <a:ea typeface="Calibri" panose="020F0502020204030204" pitchFamily="34" charset="0"/>
                <a:cs typeface="Times New Roman" panose="02020603050405020304" pitchFamily="18" charset="0"/>
              </a:rPr>
              <a:t> limit. This method features a table with common sizes of yogurt and the pre-calculated </a:t>
            </a:r>
            <a:r>
              <a:rPr lang="en-US" sz="18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added sugars </a:t>
            </a:r>
            <a:r>
              <a:rPr lang="en-US" sz="1800" dirty="0">
                <a:effectLst/>
                <a:latin typeface="Arial" panose="020B0604020202020204" pitchFamily="34" charset="0"/>
                <a:ea typeface="Calibri" panose="020F0502020204030204" pitchFamily="34" charset="0"/>
                <a:cs typeface="Times New Roman" panose="02020603050405020304" pitchFamily="18" charset="0"/>
              </a:rPr>
              <a:t>limit for each size.</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dirty="0">
                <a:latin typeface="Calibri Light" panose="020F0302020204030204" pitchFamily="34" charset="0"/>
                <a:ea typeface="Calibri" panose="020F0502020204030204" pitchFamily="34" charset="0"/>
                <a:cs typeface="Times New Roman" panose="02020603050405020304" pitchFamily="18" charset="0"/>
              </a:rPr>
              <a:t>For your reference, you can find this method on the </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Yogurt and Added Sugars Guide</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latin typeface="Calibri Light" panose="020F0302020204030204" pitchFamily="34" charset="0"/>
                <a:ea typeface="Calibri" panose="020F0502020204030204" pitchFamily="34" charset="0"/>
                <a:cs typeface="Times New Roman" panose="02020603050405020304" pitchFamily="18" charset="0"/>
              </a:rPr>
              <a:t>handout, as well as a link to the USDA’s training worksheets, in your Participant’s Workbook.</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endParaRPr lang="en-US" dirty="0">
              <a:latin typeface="Calibri Light" panose="020F030202020403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As you can see in this table, there are three major columns.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171450" indent="-171450" algn="just">
              <a:lnSpc>
                <a:spcPts val="1821"/>
              </a:lnSpc>
              <a:buFont typeface="Arial" panose="020B0604020202020204" pitchFamily="34" charset="0"/>
              <a:buChar char="•"/>
            </a:pPr>
            <a:r>
              <a:rPr lang="en-US" dirty="0">
                <a:latin typeface="Calibri Light" panose="020F0302020204030204" pitchFamily="34" charset="0"/>
                <a:ea typeface="Calibri" panose="020F0502020204030204" pitchFamily="34" charset="0"/>
                <a:cs typeface="Times New Roman" panose="02020603050405020304" pitchFamily="18" charset="0"/>
              </a:rPr>
              <a:t>The left column, Serving Sizes (Ounces) is used when a yogurt’s Nutrition Fact label lists the serving size in ounces, such as 6 ounces or 8 ounces.</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171450" indent="-171450" algn="just">
              <a:lnSpc>
                <a:spcPts val="1821"/>
              </a:lnSpc>
              <a:buFont typeface="Arial" panose="020B0604020202020204" pitchFamily="34" charset="0"/>
              <a:buChar char="•"/>
            </a:pPr>
            <a:r>
              <a:rPr lang="en-US" dirty="0">
                <a:latin typeface="Calibri Light" panose="020F0302020204030204" pitchFamily="34" charset="0"/>
                <a:ea typeface="Calibri" panose="020F0502020204030204" pitchFamily="34" charset="0"/>
                <a:cs typeface="Times New Roman" panose="02020603050405020304" pitchFamily="18" charset="0"/>
              </a:rPr>
              <a:t>The middle column, Serving Sizes (Grams), is used when the Nutrition Fact label’s serving size is not in ounces, but in cups, containers, or other units. In situations such as these, you can use the number in parenthesis, the grams, to determine if the yogurt is within the sugar limit.</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171450" indent="-171450" algn="just">
              <a:lnSpc>
                <a:spcPts val="1821"/>
              </a:lnSpc>
              <a:buFont typeface="Arial" panose="020B0604020202020204" pitchFamily="34" charset="0"/>
              <a:buChar char="•"/>
            </a:pPr>
            <a:r>
              <a:rPr lang="en-US" dirty="0">
                <a:latin typeface="Calibri Light" panose="020F0302020204030204" pitchFamily="34" charset="0"/>
                <a:ea typeface="Calibri" panose="020F0502020204030204" pitchFamily="34" charset="0"/>
                <a:cs typeface="Times New Roman" panose="02020603050405020304" pitchFamily="18" charset="0"/>
              </a:rPr>
              <a:t>The right column lists the added sugars limits for each serving size.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The table method was adapted from the USDA Team Nutrition’s training worksheet “Choose Yogurts That Are Low in Added Sugars.” You can find a link to this resource on the </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Training Resources </a:t>
            </a:r>
            <a:r>
              <a:rPr lang="en-US" dirty="0">
                <a:latin typeface="Calibri Light" panose="020F0302020204030204" pitchFamily="34" charset="0"/>
                <a:ea typeface="Calibri" panose="020F0502020204030204" pitchFamily="34" charset="0"/>
                <a:cs typeface="Times New Roman" panose="02020603050405020304" pitchFamily="18" charset="0"/>
              </a:rPr>
              <a:t>handout in the Appendix of your Participant’s Workbook.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6" name="Slide Number Placeholder 5"/>
          <p:cNvSpPr>
            <a:spLocks noGrp="1"/>
          </p:cNvSpPr>
          <p:nvPr>
            <p:ph type="sldNum" sz="quarter" idx="10"/>
          </p:nvPr>
        </p:nvSpPr>
        <p:spPr/>
        <p:txBody>
          <a:bodyPr/>
          <a:lstStyle/>
          <a:p>
            <a:fld id="{7F12D865-8CAA-40FE-8C08-C7D45694731E}" type="slidenum">
              <a:rPr lang="en-US" smtClean="0"/>
              <a:t>63</a:t>
            </a:fld>
            <a:endParaRPr lang="en-US"/>
          </a:p>
        </p:txBody>
      </p:sp>
    </p:spTree>
    <p:extLst>
      <p:ext uri="{BB962C8B-B14F-4D97-AF65-F5344CB8AC3E}">
        <p14:creationId xmlns:p14="http://schemas.microsoft.com/office/powerpoint/2010/main" val="182938055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44800" y="352425"/>
            <a:ext cx="3690938" cy="2076450"/>
          </a:xfrm>
        </p:spPr>
      </p:sp>
      <p:sp>
        <p:nvSpPr>
          <p:cNvPr id="3" name="Notes Placeholder 2"/>
          <p:cNvSpPr>
            <a:spLocks noGrp="1"/>
          </p:cNvSpPr>
          <p:nvPr>
            <p:ph type="body" idx="1"/>
          </p:nvPr>
        </p:nvSpPr>
        <p:spPr/>
        <p:txBody>
          <a:bodyPr/>
          <a:lstStyle/>
          <a:p>
            <a:pPr>
              <a:lnSpc>
                <a:spcPts val="1821"/>
              </a:lnSpc>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SAY:</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br>
              <a:rPr lang="en-US" dirty="0">
                <a:latin typeface="Calibri Light" panose="020F0302020204030204" pitchFamily="34" charset="0"/>
                <a:ea typeface="Calibri" panose="020F0502020204030204" pitchFamily="34" charset="0"/>
                <a:cs typeface="Times New Roman" panose="02020603050405020304" pitchFamily="18" charset="0"/>
              </a:rPr>
            </a:br>
            <a:r>
              <a:rPr lang="en-US" dirty="0">
                <a:latin typeface="Calibri Light" panose="020F0302020204030204" pitchFamily="34" charset="0"/>
                <a:ea typeface="Calibri" panose="020F0502020204030204" pitchFamily="34" charset="0"/>
                <a:cs typeface="Times New Roman" panose="02020603050405020304" pitchFamily="18" charset="0"/>
              </a:rPr>
              <a:t>This method features four steps.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228600" indent="-228600" algn="just">
              <a:lnSpc>
                <a:spcPts val="1821"/>
              </a:lnSpc>
              <a:buClr>
                <a:srgbClr val="002060"/>
              </a:buClr>
              <a:buFont typeface="+mj-lt"/>
              <a:buAutoNum type="arabicPeriod"/>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First, use the Nutrition Facts label to find the Serving Size, in ounces (oz) or grams (g), on the yogurt. In this case, the Serving Size is 6 ounces. </a:t>
            </a:r>
            <a:endParaRPr lang="en-US" dirty="0">
              <a:solidFill>
                <a:srgbClr val="000000"/>
              </a:solidFill>
              <a:latin typeface="Arial" panose="020B0604020202020204" pitchFamily="34" charset="0"/>
              <a:ea typeface="Calibri" panose="020F0502020204030204" pitchFamily="34" charset="0"/>
              <a:cs typeface="Times New Roman" panose="02020603050405020304" pitchFamily="18" charset="0"/>
            </a:endParaRPr>
          </a:p>
          <a:p>
            <a:pPr marL="228600" indent="-228600" algn="just">
              <a:lnSpc>
                <a:spcPts val="1821"/>
              </a:lnSpc>
              <a:buClr>
                <a:srgbClr val="002060"/>
              </a:buClr>
              <a:buFont typeface="+mj-lt"/>
              <a:buAutoNum type="arabicPeriod"/>
            </a:pPr>
            <a:r>
              <a:rPr lang="en-US"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Next, look at the number next to Added Sugars. There is 10 grams of added sugars in this package per serving.</a:t>
            </a:r>
            <a:endParaRPr lang="en-US" dirty="0">
              <a:solidFill>
                <a:srgbClr val="000000"/>
              </a:solidFill>
              <a:effectLst/>
            </a:endParaRPr>
          </a:p>
        </p:txBody>
      </p:sp>
      <p:sp>
        <p:nvSpPr>
          <p:cNvPr id="5" name="Slide Number Placeholder 4"/>
          <p:cNvSpPr>
            <a:spLocks noGrp="1"/>
          </p:cNvSpPr>
          <p:nvPr>
            <p:ph type="sldNum" sz="quarter" idx="10"/>
          </p:nvPr>
        </p:nvSpPr>
        <p:spPr/>
        <p:txBody>
          <a:bodyPr/>
          <a:lstStyle/>
          <a:p>
            <a:fld id="{7F12D865-8CAA-40FE-8C08-C7D45694731E}" type="slidenum">
              <a:rPr lang="en-US" smtClean="0"/>
              <a:t>64</a:t>
            </a:fld>
            <a:endParaRPr lang="en-US"/>
          </a:p>
        </p:txBody>
      </p:sp>
    </p:spTree>
    <p:extLst>
      <p:ext uri="{BB962C8B-B14F-4D97-AF65-F5344CB8AC3E}">
        <p14:creationId xmlns:p14="http://schemas.microsoft.com/office/powerpoint/2010/main" val="220128878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44800" y="352425"/>
            <a:ext cx="3690938" cy="2076450"/>
          </a:xfrm>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ts val="1821"/>
              </a:lnSpc>
              <a:spcBef>
                <a:spcPts val="0"/>
              </a:spcBef>
              <a:spcAft>
                <a:spcPts val="0"/>
              </a:spcAft>
              <a:buClrTx/>
              <a:buSzTx/>
              <a:buFontTx/>
              <a:buNone/>
              <a:tabLst/>
              <a:defRPr/>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Then, locate the yogurt’s Serving Size in the “Serving Size in Ounces” column on the “Added Sugars Limits Table.” In this case, it is 6 ounces.  </a:t>
            </a:r>
            <a:endParaRPr lang="en-US" dirty="0">
              <a:solidFill>
                <a:srgbClr val="000000"/>
              </a:solidFill>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endParaRPr lang="en-US" dirty="0">
              <a:latin typeface="Calibri Light" panose="020F030202020403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Last, look at the number to the right of the serving size amount, under the “Added Sugars Limit” column in the table. If your yogurt has that amount of added sugars or less, the yogurt meets the added sugars requirement.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DO: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Encourage participants to look at the Added Sugars Limits Table to determine if the yogurt is within the added sugars limit requirements. Then ask is this yogurt creditable?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fld id="{7F12D865-8CAA-40FE-8C08-C7D45694731E}" type="slidenum">
              <a:rPr lang="en-US" smtClean="0"/>
              <a:t>65</a:t>
            </a:fld>
            <a:endParaRPr lang="en-US"/>
          </a:p>
        </p:txBody>
      </p:sp>
    </p:spTree>
    <p:extLst>
      <p:ext uri="{BB962C8B-B14F-4D97-AF65-F5344CB8AC3E}">
        <p14:creationId xmlns:p14="http://schemas.microsoft.com/office/powerpoint/2010/main" val="360929117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44800" y="352425"/>
            <a:ext cx="3690938" cy="2076450"/>
          </a:xfrm>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According to the table, for a 6-ounce serving, the added sugars limit is 12 grams of added sugars. Therefore, this item is creditable because the added sugars amount, 10 grams, is less than the added sugars limit of 12 grams.</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fld id="{7F12D865-8CAA-40FE-8C08-C7D45694731E}" type="slidenum">
              <a:rPr lang="en-US" smtClean="0"/>
              <a:t>66</a:t>
            </a:fld>
            <a:endParaRPr lang="en-US"/>
          </a:p>
        </p:txBody>
      </p:sp>
    </p:spTree>
    <p:extLst>
      <p:ext uri="{BB962C8B-B14F-4D97-AF65-F5344CB8AC3E}">
        <p14:creationId xmlns:p14="http://schemas.microsoft.com/office/powerpoint/2010/main" val="240235982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44800" y="352425"/>
            <a:ext cx="3690938" cy="2076450"/>
          </a:xfrm>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Sometimes you may find yogurts that do not list the serving size in ounces, but in cups or grams. In the second example, this yogurt label lists “1/2 cup (85 grams)” as the serving size and “9 grams” for added sugars. Using the middle column in the Yogurt Added Sugars Limits Table, this product would not be creditable because 9 grams of added sugars is not less than the added sugars limit requirements 6 grams for a product with 85 grams per serving size.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Some yogurts may list the serving size as one container and not list ounces and grams on the Nutrition Facts label. In these cases, refer to the front of the package, to see how many ounces or grams are in the container.</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6" name="Slide Number Placeholder 5"/>
          <p:cNvSpPr>
            <a:spLocks noGrp="1"/>
          </p:cNvSpPr>
          <p:nvPr>
            <p:ph type="sldNum" sz="quarter" idx="10"/>
          </p:nvPr>
        </p:nvSpPr>
        <p:spPr/>
        <p:txBody>
          <a:bodyPr/>
          <a:lstStyle/>
          <a:p>
            <a:fld id="{7F12D865-8CAA-40FE-8C08-C7D45694731E}" type="slidenum">
              <a:rPr lang="en-US" smtClean="0"/>
              <a:t>67</a:t>
            </a:fld>
            <a:endParaRPr lang="en-US"/>
          </a:p>
        </p:txBody>
      </p:sp>
    </p:spTree>
    <p:extLst>
      <p:ext uri="{BB962C8B-B14F-4D97-AF65-F5344CB8AC3E}">
        <p14:creationId xmlns:p14="http://schemas.microsoft.com/office/powerpoint/2010/main" val="65192152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44800" y="352425"/>
            <a:ext cx="3690938" cy="2076450"/>
          </a:xfrm>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DO:</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FFFFFF"/>
                </a:solidFill>
                <a:latin typeface="Calibri Light" panose="020F0302020204030204" pitchFamily="34" charset="0"/>
                <a:ea typeface="Calibri" panose="020F0502020204030204" pitchFamily="34" charset="0"/>
                <a:cs typeface="Calibri" panose="020F0502020204030204" pitchFamily="34" charset="0"/>
              </a:rPr>
              <a:t>(Activity): Yogurt, Is It Creditable?</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The purpose of this activity is to provide an opportunity to practice identifying yogurt products that meet the added sugars limit requirements for the CACFP. </a:t>
            </a:r>
          </a:p>
          <a:p>
            <a:pPr algn="just">
              <a:lnSpc>
                <a:spcPts val="1821"/>
              </a:lnSpc>
            </a:pP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Materials Needed: Yogurt, Is It Creditable? worksheet, pen or pencil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Time: 10–15 minutes</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Instructions:</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346843" indent="-346843" algn="just">
              <a:lnSpc>
                <a:spcPts val="1821"/>
              </a:lnSpc>
              <a:buClr>
                <a:srgbClr val="000000"/>
              </a:buClr>
              <a:buSzPts val="1200"/>
              <a:buFont typeface="+mj-lt"/>
              <a:buAutoNum type="arabicPeriod"/>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SAY:</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latin typeface="Calibri Light" panose="020F0302020204030204" pitchFamily="34" charset="0"/>
                <a:ea typeface="Calibri" panose="020F0502020204030204" pitchFamily="34" charset="0"/>
                <a:cs typeface="Times New Roman" panose="02020603050405020304" pitchFamily="18" charset="0"/>
              </a:rPr>
              <a:t>Please turn to the </a:t>
            </a: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Yogurt, Is It Creditable</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a:t>
            </a:r>
            <a:r>
              <a:rPr lang="en-US" dirty="0">
                <a:latin typeface="Calibri Light" panose="020F0302020204030204" pitchFamily="34" charset="0"/>
                <a:ea typeface="Calibri" panose="020F0502020204030204" pitchFamily="34" charset="0"/>
                <a:cs typeface="Times New Roman" panose="02020603050405020304" pitchFamily="18" charset="0"/>
              </a:rPr>
              <a:t> worksheet in your Participant’s Workbook. Use the Added Sugars Limits Table to determine if the yogurt is creditable.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346843" indent="-346843" algn="just">
              <a:lnSpc>
                <a:spcPts val="1821"/>
              </a:lnSpc>
              <a:buClr>
                <a:srgbClr val="000000"/>
              </a:buClr>
              <a:buSzPts val="1200"/>
              <a:buFont typeface="+mj-lt"/>
              <a:buAutoNum type="arabicPeriod"/>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DO:</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latin typeface="Calibri Light" panose="020F0302020204030204" pitchFamily="34" charset="0"/>
                <a:ea typeface="Calibri" panose="020F0502020204030204" pitchFamily="34" charset="0"/>
                <a:cs typeface="Times New Roman" panose="02020603050405020304" pitchFamily="18" charset="0"/>
              </a:rPr>
              <a:t>Allow 5–10 minutes for the participants to complete the assignment. Then, use the </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Answer Key: </a:t>
            </a: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Yogurt, Is It Creditable</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a:t>
            </a:r>
            <a:r>
              <a:rPr lang="en-US" dirty="0">
                <a:latin typeface="Calibri Light" panose="020F0302020204030204" pitchFamily="34" charset="0"/>
                <a:ea typeface="Calibri" panose="020F0502020204030204" pitchFamily="34" charset="0"/>
                <a:cs typeface="Times New Roman" panose="02020603050405020304" pitchFamily="18" charset="0"/>
              </a:rPr>
              <a:t> to review the answers with the participants.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F12D865-8CAA-40FE-8C08-C7D45694731E}" type="slidenum">
              <a:rPr lang="en-US" smtClean="0"/>
              <a:t>68</a:t>
            </a:fld>
            <a:endParaRPr lang="en-US"/>
          </a:p>
        </p:txBody>
      </p:sp>
    </p:spTree>
    <p:extLst>
      <p:ext uri="{BB962C8B-B14F-4D97-AF65-F5344CB8AC3E}">
        <p14:creationId xmlns:p14="http://schemas.microsoft.com/office/powerpoint/2010/main" val="402635251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When incorporating yogurt in your menus, there are some additional points to note. As previously mentioned, soy yogurt now credits as a dairy-free option for children and adult meals. In addition, 4 ounces of yogurt, including soy yogurt, credits as 1 ounce of meat alternate.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In addition, yogurt may credit as a meat alternate or as a milk substitute for adults only. However, it may not credit for the milk component and the meat alternates components in the same meal. Also, yogurt may only be served as a milk substitute once per day.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pPr defTabSz="924916">
              <a:defRPr/>
            </a:pPr>
            <a:fld id="{9D9D9E57-B194-4C8F-98E9-BCBF80C7A7EA}" type="slidenum">
              <a:rPr lang="en-US">
                <a:solidFill>
                  <a:prstClr val="black"/>
                </a:solidFill>
                <a:latin typeface="Calibri" panose="020F0502020204030204"/>
              </a:rPr>
              <a:pPr defTabSz="924916">
                <a:defRPr/>
              </a:pPr>
              <a:t>69</a:t>
            </a:fld>
            <a:endParaRPr lang="en-US">
              <a:solidFill>
                <a:prstClr val="black"/>
              </a:solidFill>
              <a:latin typeface="Calibri" panose="020F0502020204030204"/>
            </a:endParaRPr>
          </a:p>
        </p:txBody>
      </p:sp>
    </p:spTree>
    <p:extLst>
      <p:ext uri="{BB962C8B-B14F-4D97-AF65-F5344CB8AC3E}">
        <p14:creationId xmlns:p14="http://schemas.microsoft.com/office/powerpoint/2010/main" val="288803119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dirty="0">
                <a:latin typeface="Calibri Light" panose="020F0302020204030204" pitchFamily="34" charset="0"/>
                <a:ea typeface="Calibri" panose="020F0502020204030204" pitchFamily="34" charset="0"/>
                <a:cs typeface="Arial" panose="020B0604020202020204" pitchFamily="34" charset="0"/>
              </a:rPr>
              <a:t>Lastly, when purchasing yogurt items, you may find a variety of options. However, some of these items are not creditable in the CACFP, such as: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Arial" panose="020B0604020202020204" pitchFamily="34" charset="0"/>
              </a:rPr>
              <a:t>Frozen yogurt</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Arial" panose="020B0604020202020204" pitchFamily="34" charset="0"/>
              </a:rPr>
              <a:t>Drinkable yogurt</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Arial" panose="020B0604020202020204" pitchFamily="34" charset="0"/>
              </a:rPr>
              <a:t>Homemade yogurt</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Arial" panose="020B0604020202020204" pitchFamily="34" charset="0"/>
              </a:rPr>
              <a:t>Yogurt flavored products</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Arial" panose="020B0604020202020204" pitchFamily="34" charset="0"/>
              </a:rPr>
              <a:t>Yogurt bars</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Arial" panose="020B0604020202020204" pitchFamily="34" charset="0"/>
              </a:rPr>
              <a:t>Yogurt covered fruits and nuts</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Arial" panose="020B0604020202020204" pitchFamily="34" charset="0"/>
              </a:rPr>
              <a:t>Yogurt in commercially prepared smoothies</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Arial" panose="020B060402020202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l">
              <a:lnSpc>
                <a:spcPts val="1821"/>
              </a:lnSpc>
            </a:pPr>
            <a:r>
              <a:rPr lang="en-US" dirty="0">
                <a:latin typeface="Calibri Light" panose="020F0302020204030204" pitchFamily="34" charset="0"/>
                <a:ea typeface="Calibri" panose="020F0502020204030204" pitchFamily="34" charset="0"/>
                <a:cs typeface="Arial" panose="020B0604020202020204" pitchFamily="34" charset="0"/>
              </a:rPr>
              <a:t>For reimbursable meals and snacks, always choose</a:t>
            </a:r>
            <a:r>
              <a:rPr lang="en-US" dirty="0">
                <a:latin typeface="Calibri Light" panose="020F0302020204030204" pitchFamily="34" charset="0"/>
                <a:ea typeface="Calibri" panose="020F0502020204030204" pitchFamily="34" charset="0"/>
                <a:cs typeface="Times New Roman" panose="02020603050405020304" pitchFamily="18" charset="0"/>
              </a:rPr>
              <a:t> </a:t>
            </a:r>
            <a:r>
              <a:rPr lang="en-US" dirty="0">
                <a:latin typeface="Calibri Light" panose="020F0302020204030204" pitchFamily="34" charset="0"/>
                <a:ea typeface="Calibri" panose="020F0502020204030204" pitchFamily="34" charset="0"/>
                <a:cs typeface="Arial" panose="020B0604020202020204" pitchFamily="34" charset="0"/>
              </a:rPr>
              <a:t>plain or flavored, sweetened or unsweetened commercially prepared yogurt.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pPr defTabSz="924916">
              <a:defRPr/>
            </a:pPr>
            <a:fld id="{9D9D9E57-B194-4C8F-98E9-BCBF80C7A7EA}" type="slidenum">
              <a:rPr lang="en-US">
                <a:solidFill>
                  <a:prstClr val="black"/>
                </a:solidFill>
                <a:latin typeface="Calibri" panose="020F0502020204030204"/>
              </a:rPr>
              <a:pPr defTabSz="924916">
                <a:defRPr/>
              </a:pPr>
              <a:t>70</a:t>
            </a:fld>
            <a:endParaRPr lang="en-US">
              <a:solidFill>
                <a:prstClr val="black"/>
              </a:solidFill>
              <a:latin typeface="Calibri" panose="020F0502020204030204"/>
            </a:endParaRPr>
          </a:p>
        </p:txBody>
      </p:sp>
    </p:spTree>
    <p:extLst>
      <p:ext uri="{BB962C8B-B14F-4D97-AF65-F5344CB8AC3E}">
        <p14:creationId xmlns:p14="http://schemas.microsoft.com/office/powerpoint/2010/main" val="23584550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32063" y="0"/>
            <a:ext cx="4171950" cy="2346325"/>
          </a:xfrm>
        </p:spPr>
      </p:sp>
      <p:sp>
        <p:nvSpPr>
          <p:cNvPr id="3" name="Notes Placeholder 2"/>
          <p:cNvSpPr>
            <a:spLocks noGrp="1"/>
          </p:cNvSpPr>
          <p:nvPr>
            <p:ph type="body" idx="1"/>
          </p:nvPr>
        </p:nvSpPr>
        <p:spPr>
          <a:xfrm>
            <a:off x="936009" y="2436816"/>
            <a:ext cx="7488062" cy="4231021"/>
          </a:xfrm>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It is important to note that nuts, seeds, beans, peas, lentils, eggs, and cheese may be used to meet all or part of the M/MA component. Please refer to the </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Child and Adult Meal Pattern Requirements</a:t>
            </a:r>
            <a:r>
              <a:rPr lang="en-US" dirty="0">
                <a:latin typeface="Calibri Light" panose="020F0302020204030204" pitchFamily="34" charset="0"/>
                <a:ea typeface="Calibri" panose="020F0502020204030204" pitchFamily="34" charset="0"/>
                <a:cs typeface="Times New Roman" panose="02020603050405020304" pitchFamily="18" charset="0"/>
              </a:rPr>
              <a:t> handout in your Participant’s Workbook for examples of M/MA and specific serving sizes for each food type.</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618"/>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pPr defTabSz="924916">
              <a:defRPr/>
            </a:pPr>
            <a:fld id="{9D9D9E57-B194-4C8F-98E9-BCBF80C7A7EA}" type="slidenum">
              <a:rPr lang="en-US">
                <a:solidFill>
                  <a:prstClr val="black"/>
                </a:solidFill>
                <a:latin typeface="Calibri" panose="020F0502020204030204"/>
              </a:rPr>
              <a:pPr defTabSz="924916">
                <a:defRPr/>
              </a:pPr>
              <a:t>71</a:t>
            </a:fld>
            <a:endParaRPr lang="en-US">
              <a:solidFill>
                <a:prstClr val="black"/>
              </a:solidFill>
              <a:latin typeface="Calibri" panose="020F0502020204030204"/>
            </a:endParaRPr>
          </a:p>
        </p:txBody>
      </p:sp>
    </p:spTree>
    <p:extLst>
      <p:ext uri="{BB962C8B-B14F-4D97-AF65-F5344CB8AC3E}">
        <p14:creationId xmlns:p14="http://schemas.microsoft.com/office/powerpoint/2010/main" val="235038307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821"/>
              </a:lnSpc>
            </a:pPr>
            <a:r>
              <a:rPr lang="en-US" sz="1400"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SAY:</a:t>
            </a:r>
            <a:r>
              <a:rPr lang="en-US" sz="1400"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 </a:t>
            </a:r>
            <a:br>
              <a:rPr lang="en-US" sz="1400"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br>
            <a:r>
              <a:rPr lang="en-US" sz="1400"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Throughout this lesson, we explored three key topics for meeting the updated meal pattern requirements. </a:t>
            </a:r>
            <a:endParaRPr lang="en-US" sz="1400" dirty="0">
              <a:latin typeface="Arial" panose="020B0604020202020204" pitchFamily="34" charset="0"/>
              <a:ea typeface="Calibri" panose="020F0502020204030204" pitchFamily="34" charset="0"/>
              <a:cs typeface="Times New Roman" panose="02020603050405020304" pitchFamily="18" charset="0"/>
            </a:endParaRPr>
          </a:p>
          <a:p>
            <a:pPr marL="285750" indent="-285750" algn="just">
              <a:lnSpc>
                <a:spcPts val="1821"/>
              </a:lnSpc>
              <a:buClr>
                <a:srgbClr val="002060"/>
              </a:buClr>
              <a:buSzPts val="1200"/>
              <a:buFont typeface="Arial" panose="020B0604020202020204" pitchFamily="34" charset="0"/>
              <a:buChar char="•"/>
            </a:pPr>
            <a:r>
              <a:rPr lang="en-US" sz="1400"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M/MA may be served in place of the entire grains component at breakfast a maximum of three times per week. </a:t>
            </a:r>
          </a:p>
          <a:p>
            <a:pPr marL="285750" indent="-285750" algn="just">
              <a:lnSpc>
                <a:spcPts val="1821"/>
              </a:lnSpc>
              <a:buClr>
                <a:srgbClr val="002060"/>
              </a:buClr>
              <a:buSzPts val="1200"/>
              <a:buFont typeface="Arial" panose="020B0604020202020204" pitchFamily="34" charset="0"/>
              <a:buChar char="•"/>
            </a:pPr>
            <a:r>
              <a:rPr lang="en-US" sz="1400"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Tofu </a:t>
            </a:r>
            <a:r>
              <a:rPr lang="en-US" sz="1400" b="0"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counts as a meat alternate.</a:t>
            </a:r>
          </a:p>
          <a:p>
            <a:pPr marL="285750" indent="-285750" algn="just">
              <a:lnSpc>
                <a:spcPts val="1821"/>
              </a:lnSpc>
              <a:buClr>
                <a:srgbClr val="002060"/>
              </a:buClr>
              <a:buSzPts val="1200"/>
              <a:buFont typeface="Arial" panose="020B0604020202020204" pitchFamily="34" charset="0"/>
              <a:buChar char="•"/>
            </a:pPr>
            <a:r>
              <a:rPr lang="en-US" sz="1400" b="0"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Creditable yogurt, including soy yogurt, </a:t>
            </a:r>
            <a:r>
              <a:rPr lang="en-US" sz="1400"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must meet </a:t>
            </a:r>
            <a:r>
              <a:rPr lang="en-US" sz="1800" dirty="0">
                <a:solidFill>
                  <a:srgbClr val="FF0000"/>
                </a:solidFill>
                <a:effectLst/>
                <a:latin typeface="Arial" panose="020B0604020202020204" pitchFamily="34" charset="0"/>
                <a:ea typeface="Calibri" panose="020F0502020204030204" pitchFamily="34" charset="0"/>
              </a:rPr>
              <a:t>added sugars </a:t>
            </a:r>
            <a:r>
              <a:rPr lang="en-US" sz="1800" dirty="0">
                <a:effectLst/>
                <a:latin typeface="Arial" panose="020B0604020202020204" pitchFamily="34" charset="0"/>
                <a:ea typeface="Calibri" panose="020F0502020204030204" pitchFamily="34" charset="0"/>
              </a:rPr>
              <a:t>limit. </a:t>
            </a:r>
            <a:r>
              <a:rPr lang="en-US" sz="1800" dirty="0">
                <a:solidFill>
                  <a:srgbClr val="FF0000"/>
                </a:solidFill>
                <a:effectLst/>
                <a:latin typeface="Arial" panose="020B0604020202020204" pitchFamily="34" charset="0"/>
                <a:ea typeface="Calibri" panose="020F0502020204030204" pitchFamily="34" charset="0"/>
              </a:rPr>
              <a:t>Through September 30, 2025, yogurt must contain no more than 23 grams of total sugars per 6 ounces. By October 1, 2025, yogurt must contain no more than 12 grams of added sugars per 6 ounces (2 grams of added sugars per ounce).</a:t>
            </a:r>
            <a:r>
              <a:rPr lang="en-US" sz="1400"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 </a:t>
            </a:r>
          </a:p>
          <a:p>
            <a:pPr algn="just">
              <a:lnSpc>
                <a:spcPts val="1821"/>
              </a:lnSpc>
            </a:pPr>
            <a:r>
              <a:rPr lang="en-US" sz="1400" dirty="0">
                <a:latin typeface="Calibri Light" panose="020F0302020204030204" pitchFamily="34" charset="0"/>
                <a:ea typeface="Calibri" panose="020F0502020204030204" pitchFamily="34" charset="0"/>
                <a:cs typeface="Times New Roman" panose="02020603050405020304" pitchFamily="18" charset="0"/>
              </a:rPr>
              <a:t> </a:t>
            </a:r>
            <a:endParaRPr lang="en-US" sz="1400"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sz="1400" b="1" dirty="0">
                <a:latin typeface="Calibri Light" panose="020F0302020204030204" pitchFamily="34" charset="0"/>
                <a:ea typeface="Calibri" panose="020F0502020204030204" pitchFamily="34" charset="0"/>
                <a:cs typeface="Times New Roman" panose="02020603050405020304" pitchFamily="18" charset="0"/>
              </a:rPr>
              <a:t>ASK:</a:t>
            </a:r>
          </a:p>
          <a:p>
            <a:pPr algn="just">
              <a:lnSpc>
                <a:spcPts val="1821"/>
              </a:lnSpc>
            </a:pPr>
            <a:r>
              <a:rPr lang="en-US" sz="1400" dirty="0">
                <a:latin typeface="Calibri Light" panose="020F0302020204030204" pitchFamily="34" charset="0"/>
                <a:ea typeface="Calibri" panose="020F0502020204030204" pitchFamily="34" charset="0"/>
                <a:cs typeface="Times New Roman" panose="02020603050405020304" pitchFamily="18" charset="0"/>
              </a:rPr>
              <a:t>At this time, are there any questions before we move to the last activity in this lesson?</a:t>
            </a:r>
            <a:endParaRPr lang="en-US" sz="1400"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sz="1400" dirty="0">
                <a:latin typeface="Calibri Light" panose="020F0302020204030204" pitchFamily="34" charset="0"/>
                <a:ea typeface="Calibri" panose="020F0502020204030204" pitchFamily="34" charset="0"/>
                <a:cs typeface="Times New Roman" panose="02020603050405020304" pitchFamily="18" charset="0"/>
              </a:rPr>
              <a:t> </a:t>
            </a:r>
            <a:endParaRPr lang="en-US" sz="1400"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sz="1400" b="1" dirty="0">
                <a:solidFill>
                  <a:srgbClr val="002060"/>
                </a:solidFill>
                <a:latin typeface="Calibri Light" panose="020F0302020204030204" pitchFamily="34" charset="0"/>
                <a:ea typeface="Calibri" panose="020F0502020204030204" pitchFamily="34" charset="0"/>
                <a:cs typeface="Calibri" panose="020F0502020204030204" pitchFamily="34" charset="0"/>
              </a:rPr>
              <a:t>DO:</a:t>
            </a:r>
            <a:endParaRPr lang="en-US" sz="14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sz="1400" dirty="0">
                <a:latin typeface="Calibri Light" panose="020F0302020204030204" pitchFamily="34" charset="0"/>
                <a:ea typeface="Calibri" panose="020F0502020204030204" pitchFamily="34" charset="0"/>
                <a:cs typeface="Times New Roman" panose="02020603050405020304" pitchFamily="18" charset="0"/>
              </a:rPr>
              <a:t>Answer any questions, and then begin the next activity.</a:t>
            </a:r>
            <a:endParaRPr lang="en-US" sz="1400"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sz="1400" dirty="0">
                <a:latin typeface="Calibri Light" panose="020F0302020204030204" pitchFamily="34" charset="0"/>
                <a:ea typeface="Calibri" panose="020F0502020204030204" pitchFamily="34" charset="0"/>
                <a:cs typeface="Times New Roman" panose="02020603050405020304" pitchFamily="18" charset="0"/>
              </a:rPr>
              <a:t> </a:t>
            </a:r>
            <a:endParaRPr lang="en-US" sz="1400"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sz="1400"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NOTE TO INSTRUCTOR: </a:t>
            </a:r>
            <a:r>
              <a:rPr lang="en-US" sz="1400"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If there are questions that you are unable to answer, refer the participant(s) to their State agency or to the ICN Help Desk.</a:t>
            </a:r>
            <a:endParaRPr lang="en-US" sz="1400" b="1"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sz="1400" b="1"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endParaRPr lang="en-US" sz="14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0"/>
          </p:nvPr>
        </p:nvSpPr>
        <p:spPr/>
        <p:txBody>
          <a:bodyPr/>
          <a:lstStyle/>
          <a:p>
            <a:fld id="{11214219-6EB5-42DE-B7C8-31E3EE526CF6}" type="slidenum">
              <a:rPr lang="en-US" smtClean="0"/>
              <a:t>72</a:t>
            </a:fld>
            <a:endParaRPr lang="en-US"/>
          </a:p>
        </p:txBody>
      </p:sp>
    </p:spTree>
    <p:extLst>
      <p:ext uri="{BB962C8B-B14F-4D97-AF65-F5344CB8AC3E}">
        <p14:creationId xmlns:p14="http://schemas.microsoft.com/office/powerpoint/2010/main" val="389407543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DO:</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FFFFFF"/>
                </a:solidFill>
                <a:latin typeface="Calibri Light" panose="020F0302020204030204" pitchFamily="34" charset="0"/>
                <a:ea typeface="Calibri" panose="020F0502020204030204" pitchFamily="34" charset="0"/>
                <a:cs typeface="Calibri" panose="020F0502020204030204" pitchFamily="34" charset="0"/>
              </a:rPr>
              <a:t>(Activity): Apply in Three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The purpose of this activity is to ensure participants identify an action plan for implementing the M/MA component requirements. </a:t>
            </a:r>
          </a:p>
          <a:p>
            <a:pPr algn="just">
              <a:lnSpc>
                <a:spcPts val="1821"/>
              </a:lnSpc>
            </a:pP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Materials Needed: Apply in Three worksheet, pen or pencil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Time: 5–10 minutes</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Instructions: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346843" indent="-346843" algn="just">
              <a:lnSpc>
                <a:spcPts val="1821"/>
              </a:lnSpc>
              <a:buClr>
                <a:srgbClr val="000000"/>
              </a:buClr>
              <a:buFont typeface="+mj-lt"/>
              <a:buAutoNum type="arabicPeriod"/>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SAY:</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latin typeface="Calibri Light" panose="020F0302020204030204" pitchFamily="34" charset="0"/>
                <a:ea typeface="Calibri" panose="020F0502020204030204" pitchFamily="34" charset="0"/>
                <a:cs typeface="Times New Roman" panose="02020603050405020304" pitchFamily="18" charset="0"/>
              </a:rPr>
              <a:t>Turn to the </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Apply in Three</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latin typeface="Calibri Light" panose="020F0302020204030204" pitchFamily="34" charset="0"/>
                <a:ea typeface="Calibri" panose="020F0502020204030204" pitchFamily="34" charset="0"/>
                <a:cs typeface="Times New Roman" panose="02020603050405020304" pitchFamily="18" charset="0"/>
              </a:rPr>
              <a:t>worksheet in your Participant’s Workbook. Write at least three things you learned about the M/MA component, how you will apply this information, and the estimated date in which you would like to have completed each action item. Once you have finished filling in the worksheet, stand up, find someone from a different group, and share your responses.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346843" indent="-346843" algn="just">
              <a:lnSpc>
                <a:spcPts val="1821"/>
              </a:lnSpc>
              <a:buClr>
                <a:srgbClr val="000000"/>
              </a:buClr>
              <a:buFont typeface="+mj-lt"/>
              <a:buAutoNum type="arabicPeriod"/>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DO:</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latin typeface="Calibri Light" panose="020F0302020204030204" pitchFamily="34" charset="0"/>
                <a:ea typeface="Calibri" panose="020F0502020204030204" pitchFamily="34" charset="0"/>
                <a:cs typeface="Times New Roman" panose="02020603050405020304" pitchFamily="18" charset="0"/>
              </a:rPr>
              <a:t>Allow 3–5 minutes for participants to complete this activity. Then, request volunteers to share their responses.</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a:ea typeface="Calibri" panose="020F0502020204030204" pitchFamily="34" charset="0"/>
                <a:cs typeface="Calibri Light"/>
              </a:rPr>
              <a:t>FEEDBACK:</a:t>
            </a:r>
          </a:p>
          <a:p>
            <a:pPr algn="just">
              <a:lnSpc>
                <a:spcPts val="1821"/>
              </a:lnSpc>
            </a:pPr>
            <a:r>
              <a:rPr lang="en-US" dirty="0">
                <a:latin typeface="Calibri Light"/>
                <a:ea typeface="Calibri" panose="020F0502020204030204" pitchFamily="34" charset="0"/>
                <a:cs typeface="Calibri Light"/>
              </a:rPr>
              <a:t>There are no right or wrong answers for this activity. However, some potential responses might include those noted in the following </a:t>
            </a:r>
            <a:r>
              <a:rPr lang="en-US" b="1" dirty="0">
                <a:solidFill>
                  <a:srgbClr val="002060"/>
                </a:solidFill>
                <a:latin typeface="Calibri Light"/>
                <a:ea typeface="Calibri" panose="020F0502020204030204" pitchFamily="34" charset="0"/>
                <a:cs typeface="Calibri Light"/>
              </a:rPr>
              <a:t>Answer Key: Apply in Three</a:t>
            </a:r>
            <a:r>
              <a:rPr lang="en-US" dirty="0">
                <a:latin typeface="Calibri Light"/>
                <a:ea typeface="Calibri" panose="020F0502020204030204" pitchFamily="34" charset="0"/>
                <a:cs typeface="Calibri Light"/>
              </a:rPr>
              <a:t>.</a:t>
            </a:r>
            <a:endParaRPr lang="en-US" dirty="0"/>
          </a:p>
          <a:p>
            <a:pPr algn="just">
              <a:lnSpc>
                <a:spcPts val="1821"/>
              </a:lnSpc>
            </a:pPr>
            <a:endParaRPr lang="en-US" dirty="0">
              <a:latin typeface="Calibri Light" panose="020F0302020204030204" pitchFamily="34" charset="0"/>
              <a:ea typeface="Calibri" panose="020F0502020204030204" pitchFamily="34" charset="0"/>
              <a:cs typeface="Times New Roman" panose="02020603050405020304" pitchFamily="18" charset="0"/>
            </a:endParaRPr>
          </a:p>
          <a:p>
            <a:pPr algn="just" defTabSz="924916">
              <a:lnSpc>
                <a:spcPts val="1821"/>
              </a:lnSpc>
              <a:defRPr/>
            </a:pPr>
            <a:r>
              <a:rPr lang="en-US" b="1" dirty="0"/>
              <a:t>NOTE TO INSTRUCTOR: </a:t>
            </a:r>
            <a:r>
              <a:rPr lang="en-US" dirty="0"/>
              <a:t>If this training is offered in the comprehensive 6-hour version, skip the lesson post-assessment. However, if this training is offered in individual lesson form, follow the instructions below to complete the post-assessment. </a:t>
            </a:r>
          </a:p>
          <a:p>
            <a:pPr algn="just">
              <a:lnSpc>
                <a:spcPts val="1821"/>
              </a:lnSpc>
            </a:pP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11214219-6EB5-42DE-B7C8-31E3EE526CF6}" type="slidenum">
              <a:rPr lang="en-US" smtClean="0"/>
              <a:t>73</a:t>
            </a:fld>
            <a:endParaRPr lang="en-US"/>
          </a:p>
        </p:txBody>
      </p:sp>
    </p:spTree>
    <p:extLst>
      <p:ext uri="{BB962C8B-B14F-4D97-AF65-F5344CB8AC3E}">
        <p14:creationId xmlns:p14="http://schemas.microsoft.com/office/powerpoint/2010/main" val="387590557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44800" y="352425"/>
            <a:ext cx="3690938" cy="2076450"/>
          </a:xfrm>
        </p:spPr>
      </p:sp>
      <p:sp>
        <p:nvSpPr>
          <p:cNvPr id="3" name="Notes Placeholder 2"/>
          <p:cNvSpPr>
            <a:spLocks noGrp="1"/>
          </p:cNvSpPr>
          <p:nvPr>
            <p:ph type="body" idx="1"/>
          </p:nvPr>
        </p:nvSpPr>
        <p:spPr>
          <a:xfrm>
            <a:off x="384838" y="2502026"/>
            <a:ext cx="8604943" cy="4165811"/>
          </a:xfrm>
        </p:spPr>
        <p:txBody>
          <a:bodyPr/>
          <a:lstStyle/>
          <a:p>
            <a:r>
              <a:rPr lang="en-US" sz="1200" b="1" kern="1200" dirty="0">
                <a:solidFill>
                  <a:schemeClr val="tx1"/>
                </a:solidFill>
                <a:effectLst/>
                <a:latin typeface="+mn-lt"/>
                <a:ea typeface="+mn-ea"/>
                <a:cs typeface="+mn-cs"/>
              </a:rPr>
              <a:t>DO:</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Post-Assessment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purpose of the Post-Assessment is to determine what the participants learned throughout the training. </a:t>
            </a:r>
          </a:p>
          <a:p>
            <a:r>
              <a:rPr lang="en-US" sz="1200" kern="1200" dirty="0">
                <a:solidFill>
                  <a:schemeClr val="tx1"/>
                </a:solidFill>
                <a:effectLst/>
                <a:latin typeface="+mn-lt"/>
                <a:ea typeface="+mn-ea"/>
                <a:cs typeface="+mn-cs"/>
              </a:rPr>
              <a:t>Materials Needed: Post-Assessment, Training Evaluation, and pen or pencil</a:t>
            </a:r>
          </a:p>
          <a:p>
            <a:r>
              <a:rPr lang="en-US" sz="1200" kern="1200" dirty="0">
                <a:solidFill>
                  <a:schemeClr val="tx1"/>
                </a:solidFill>
                <a:effectLst/>
                <a:latin typeface="+mn-lt"/>
                <a:ea typeface="+mn-ea"/>
                <a:cs typeface="+mn-cs"/>
              </a:rPr>
              <a:t>Time: 10 minutes </a:t>
            </a:r>
          </a:p>
          <a:p>
            <a:r>
              <a:rPr lang="en-US" sz="1200" b="1" kern="1200" dirty="0">
                <a:solidFill>
                  <a:schemeClr val="tx1"/>
                </a:solidFill>
                <a:effectLst/>
                <a:latin typeface="+mn-lt"/>
                <a:ea typeface="+mn-ea"/>
                <a:cs typeface="+mn-cs"/>
              </a:rPr>
              <a:t>Instructions:</a:t>
            </a:r>
            <a:endParaRPr lang="en-US"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DO:</a:t>
            </a:r>
            <a:r>
              <a:rPr lang="en-US" sz="1200" kern="1200" dirty="0">
                <a:solidFill>
                  <a:schemeClr val="tx1"/>
                </a:solidFill>
                <a:effectLst/>
                <a:latin typeface="+mn-lt"/>
                <a:ea typeface="+mn-ea"/>
                <a:cs typeface="+mn-cs"/>
              </a:rPr>
              <a:t> Distribute the </a:t>
            </a:r>
            <a:r>
              <a:rPr lang="en-US" sz="1200" b="1" kern="1200" dirty="0">
                <a:solidFill>
                  <a:schemeClr val="tx1"/>
                </a:solidFill>
                <a:effectLst/>
                <a:latin typeface="+mn-lt"/>
                <a:ea typeface="+mn-ea"/>
                <a:cs typeface="+mn-cs"/>
              </a:rPr>
              <a:t>Post-Assessment</a:t>
            </a:r>
            <a:r>
              <a:rPr lang="en-US" sz="1200" kern="1200" dirty="0">
                <a:solidFill>
                  <a:schemeClr val="tx1"/>
                </a:solidFill>
                <a:effectLst/>
                <a:latin typeface="+mn-lt"/>
                <a:ea typeface="+mn-ea"/>
                <a:cs typeface="+mn-cs"/>
              </a:rPr>
              <a:t> and the </a:t>
            </a:r>
            <a:r>
              <a:rPr lang="en-US" sz="1200" b="1" kern="1200" dirty="0">
                <a:solidFill>
                  <a:schemeClr val="tx1"/>
                </a:solidFill>
                <a:effectLst/>
                <a:latin typeface="+mn-lt"/>
                <a:ea typeface="+mn-ea"/>
                <a:cs typeface="+mn-cs"/>
              </a:rPr>
              <a:t>Training Evaluation.</a:t>
            </a:r>
            <a:r>
              <a:rPr lang="en-US" sz="1200" kern="1200" dirty="0">
                <a:solidFill>
                  <a:schemeClr val="tx1"/>
                </a:solidFill>
                <a:effectLst/>
                <a:latin typeface="+mn-lt"/>
                <a:ea typeface="+mn-ea"/>
                <a:cs typeface="+mn-cs"/>
              </a:rPr>
              <a:t> </a:t>
            </a:r>
          </a:p>
          <a:p>
            <a:pPr lvl="0"/>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The Post-Assessment is designed to assess what you have learned during this training. Begin by placing a four-digit number in the box at the top of your assessment. Then, complete the Post-Assessment by reading each question carefully and selecting the best answer. Upon completion, please complete the training evaluation. </a:t>
            </a:r>
          </a:p>
          <a:p>
            <a:pPr lvl="0"/>
            <a:r>
              <a:rPr lang="en-US" sz="1200" b="1" kern="1200" dirty="0">
                <a:solidFill>
                  <a:schemeClr val="tx1"/>
                </a:solidFill>
                <a:effectLst/>
                <a:latin typeface="+mn-lt"/>
                <a:ea typeface="+mn-ea"/>
                <a:cs typeface="+mn-cs"/>
              </a:rPr>
              <a:t>DO:</a:t>
            </a:r>
            <a:r>
              <a:rPr lang="en-US" sz="1200" kern="1200" dirty="0">
                <a:solidFill>
                  <a:schemeClr val="tx1"/>
                </a:solidFill>
                <a:effectLst/>
                <a:latin typeface="+mn-lt"/>
                <a:ea typeface="+mn-ea"/>
                <a:cs typeface="+mn-cs"/>
              </a:rPr>
              <a:t> Allow a minimum of 10 minutes for participants to complete the Post-Assessment. Remind them to list the identifier they used on the Pre-Assessment. Following, collect the Post-Assessments and the Training Evaluations, and return them to the ICN. Then, dismiss the participants from the training.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TO INSTRUCTOR: </a:t>
            </a:r>
            <a:r>
              <a:rPr lang="en-US" sz="1200" kern="1200" dirty="0">
                <a:solidFill>
                  <a:schemeClr val="tx1"/>
                </a:solidFill>
                <a:effectLst/>
                <a:latin typeface="+mn-lt"/>
                <a:ea typeface="+mn-ea"/>
                <a:cs typeface="+mn-cs"/>
              </a:rPr>
              <a:t>If this training is not sponsored by the ICN, allow the participants to keep their assessments. Review the answers with them using the Answer Key in the Appendix section. Then, dismiss the participants from the training.</a:t>
            </a:r>
          </a:p>
          <a:p>
            <a:pPr defTabSz="924916">
              <a:defRPr/>
            </a:pPr>
            <a:endParaRPr lang="en-US" dirty="0">
              <a:latin typeface="Calibri Light" panose="020F03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defTabSz="924916">
              <a:defRPr/>
            </a:pPr>
            <a:fld id="{7F12D865-8CAA-40FE-8C08-C7D45694731E}" type="slidenum">
              <a:rPr lang="en-US">
                <a:solidFill>
                  <a:prstClr val="black"/>
                </a:solidFill>
                <a:latin typeface="Calibri" panose="020F0502020204030204"/>
              </a:rPr>
              <a:pPr defTabSz="924916">
                <a:defRPr/>
              </a:pPr>
              <a:t>74</a:t>
            </a:fld>
            <a:endParaRPr lang="en-US">
              <a:solidFill>
                <a:prstClr val="black"/>
              </a:solidFill>
              <a:latin typeface="Calibri" panose="020F0502020204030204"/>
            </a:endParaRPr>
          </a:p>
        </p:txBody>
      </p:sp>
    </p:spTree>
    <p:extLst>
      <p:ext uri="{BB962C8B-B14F-4D97-AF65-F5344CB8AC3E}">
        <p14:creationId xmlns:p14="http://schemas.microsoft.com/office/powerpoint/2010/main" val="379854716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DO:</a:t>
            </a:r>
            <a:endParaRPr lang="en-US" dirty="0">
              <a:latin typeface="Calibri Light" panose="020F0302020204030204" pitchFamily="34" charset="0"/>
              <a:ea typeface="Calibri" panose="020F0502020204030204" pitchFamily="34" charset="0"/>
              <a:cs typeface="Times New Roman" panose="02020603050405020304" pitchFamily="18" charset="0"/>
            </a:endParaRPr>
          </a:p>
          <a:p>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To begin this training, advance to the next slide.</a:t>
            </a:r>
            <a:endParaRPr lang="en-US" dirty="0"/>
          </a:p>
          <a:p>
            <a:endParaRPr lang="en-US" dirty="0"/>
          </a:p>
        </p:txBody>
      </p:sp>
      <p:sp>
        <p:nvSpPr>
          <p:cNvPr id="4" name="Slide Number Placeholder 3"/>
          <p:cNvSpPr>
            <a:spLocks noGrp="1"/>
          </p:cNvSpPr>
          <p:nvPr>
            <p:ph type="sldNum" sz="quarter" idx="10"/>
          </p:nvPr>
        </p:nvSpPr>
        <p:spPr/>
        <p:txBody>
          <a:bodyPr/>
          <a:lstStyle/>
          <a:p>
            <a:fld id="{E39AF0DB-25CF-46B0-A521-15487DD1C764}" type="slidenum">
              <a:rPr lang="en-US" smtClean="0"/>
              <a:t>75</a:t>
            </a:fld>
            <a:endParaRPr lang="en-US"/>
          </a:p>
        </p:txBody>
      </p:sp>
    </p:spTree>
    <p:extLst>
      <p:ext uri="{BB962C8B-B14F-4D97-AF65-F5344CB8AC3E}">
        <p14:creationId xmlns:p14="http://schemas.microsoft.com/office/powerpoint/2010/main" val="286327561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SAY: </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According to the </a:t>
            </a:r>
            <a:r>
              <a:rPr lang="en-US" i="1"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Dietary Guidelines for Americans</a:t>
            </a: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 most Americans do not consume enough vegetables and fruits. Also, when people do eat them, they are often prepared with added salt, sugar, solid fat, and refined starch. Therefore, the meal pattern requirements focus on increasing nutritious vegetables and fruits in the diet by: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SzPts val="1200"/>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Separating the vegetables and fruits components</a:t>
            </a:r>
          </a:p>
          <a:p>
            <a:pPr marL="171450" indent="-171450" algn="just">
              <a:lnSpc>
                <a:spcPts val="1821"/>
              </a:lnSpc>
              <a:buClr>
                <a:srgbClr val="002060"/>
              </a:buClr>
              <a:buSzPts val="1200"/>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Limiting juice to once per day</a:t>
            </a:r>
          </a:p>
        </p:txBody>
      </p:sp>
      <p:sp>
        <p:nvSpPr>
          <p:cNvPr id="5" name="Slide Number Placeholder 4"/>
          <p:cNvSpPr>
            <a:spLocks noGrp="1"/>
          </p:cNvSpPr>
          <p:nvPr>
            <p:ph type="sldNum" sz="quarter" idx="10"/>
          </p:nvPr>
        </p:nvSpPr>
        <p:spPr/>
        <p:txBody>
          <a:bodyPr/>
          <a:lstStyle/>
          <a:p>
            <a:fld id="{9D9D9E57-B194-4C8F-98E9-BCBF80C7A7EA}" type="slidenum">
              <a:rPr lang="en-US" smtClean="0"/>
              <a:t>76</a:t>
            </a:fld>
            <a:endParaRPr lang="en-US"/>
          </a:p>
        </p:txBody>
      </p:sp>
    </p:spTree>
    <p:extLst>
      <p:ext uri="{BB962C8B-B14F-4D97-AF65-F5344CB8AC3E}">
        <p14:creationId xmlns:p14="http://schemas.microsoft.com/office/powerpoint/2010/main" val="136123588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SAY:</a:t>
            </a:r>
            <a:r>
              <a:rPr lang="en-US"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Throughout this lesson, we will explore the following objectives: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Recall the requirements for separating the vegetables and fruits components. </a:t>
            </a:r>
            <a:endParaRPr lang="en-US" dirty="0">
              <a:solidFill>
                <a:srgbClr val="000000"/>
              </a:solidFill>
              <a:effectLst/>
            </a:endParaRPr>
          </a:p>
          <a:p>
            <a:pPr marL="171450" indent="-171450" algn="just">
              <a:lnSpc>
                <a:spcPts val="1821"/>
              </a:lnSpc>
              <a:buClr>
                <a:srgbClr val="002060"/>
              </a:buClr>
              <a:buFont typeface="Arial" panose="020B0604020202020204" pitchFamily="34" charset="0"/>
              <a:buChar char="•"/>
            </a:pPr>
            <a:r>
              <a:rPr lang="en-US" dirty="0">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Describe the meaning of limiting juice to once per day.</a:t>
            </a:r>
            <a:endParaRPr lang="en-US" dirty="0">
              <a:solidFill>
                <a:srgbClr val="000000"/>
              </a:solidFill>
              <a:effectLst/>
            </a:endParaRPr>
          </a:p>
          <a:p>
            <a:pPr marL="0" indent="0" algn="just">
              <a:lnSpc>
                <a:spcPts val="1821"/>
              </a:lnSpc>
              <a:buFont typeface="Arial" panose="020B0604020202020204" pitchFamily="34" charset="0"/>
              <a:buNone/>
            </a:pP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At the end of this lesson, you should know the latest updates, as well as some key strategies for implementation. For your reference, refer to the </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Vegetables and Fruits Basic</a:t>
            </a:r>
            <a:r>
              <a:rPr lang="en-US" dirty="0">
                <a:latin typeface="Calibri Light" panose="020F0302020204030204" pitchFamily="34" charset="0"/>
                <a:ea typeface="Calibri" panose="020F0502020204030204" pitchFamily="34" charset="0"/>
                <a:cs typeface="Times New Roman" panose="02020603050405020304" pitchFamily="18" charset="0"/>
              </a:rPr>
              <a:t> </a:t>
            </a: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handout in your Participant’s Workbook.</a:t>
            </a:r>
          </a:p>
          <a:p>
            <a:pPr algn="just">
              <a:lnSpc>
                <a:spcPts val="1821"/>
              </a:lnSpc>
            </a:pPr>
            <a:endPar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endParaRPr>
          </a:p>
          <a:p>
            <a:pPr algn="just" defTabSz="924916">
              <a:lnSpc>
                <a:spcPts val="1821"/>
              </a:lnSpc>
              <a:defRPr/>
            </a:pPr>
            <a:r>
              <a:rPr lang="en-US" b="1" dirty="0"/>
              <a:t>NOTE TO INSTRUCTOR: </a:t>
            </a:r>
            <a:r>
              <a:rPr lang="en-US" dirty="0"/>
              <a:t>If this training is offered in the comprehensive 6-hour version, skip the lesson pre-assessment. However, if this training is offered in individual lesson form, follow the instructions below to complete the pre-assessment. </a:t>
            </a:r>
          </a:p>
          <a:p>
            <a:pPr algn="just">
              <a:lnSpc>
                <a:spcPts val="1821"/>
              </a:lnSpc>
            </a:pP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5C29775-9311-42C2-A9A2-63C917151989}" type="slidenum">
              <a:rPr lang="en-US" smtClean="0"/>
              <a:t>77</a:t>
            </a:fld>
            <a:endParaRPr lang="en-US"/>
          </a:p>
        </p:txBody>
      </p:sp>
    </p:spTree>
    <p:extLst>
      <p:ext uri="{BB962C8B-B14F-4D97-AF65-F5344CB8AC3E}">
        <p14:creationId xmlns:p14="http://schemas.microsoft.com/office/powerpoint/2010/main" val="33607940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DO:</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Pre-Assessment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purpose of this Pre-Assessment is to determine current knowledge of the updated meal pattern requirements. </a:t>
            </a:r>
          </a:p>
          <a:p>
            <a:r>
              <a:rPr lang="en-US" sz="1200" kern="1200" dirty="0">
                <a:solidFill>
                  <a:schemeClr val="tx1"/>
                </a:solidFill>
                <a:effectLst/>
                <a:latin typeface="+mn-lt"/>
                <a:ea typeface="+mn-ea"/>
                <a:cs typeface="+mn-cs"/>
              </a:rPr>
              <a:t>Materials Needed: Pre-Assessment and pen or pencil </a:t>
            </a:r>
          </a:p>
          <a:p>
            <a:r>
              <a:rPr lang="en-US" sz="1200" kern="1200" dirty="0">
                <a:solidFill>
                  <a:schemeClr val="tx1"/>
                </a:solidFill>
                <a:effectLst/>
                <a:latin typeface="+mn-lt"/>
                <a:ea typeface="+mn-ea"/>
                <a:cs typeface="+mn-cs"/>
              </a:rPr>
              <a:t>Time: 5–10 minutes</a:t>
            </a:r>
          </a:p>
          <a:p>
            <a:r>
              <a:rPr lang="en-US" sz="1200" b="1" kern="1200" dirty="0">
                <a:solidFill>
                  <a:schemeClr val="tx1"/>
                </a:solidFill>
                <a:effectLst/>
                <a:latin typeface="+mn-lt"/>
                <a:ea typeface="+mn-ea"/>
                <a:cs typeface="+mn-cs"/>
              </a:rPr>
              <a:t>Instructions:</a:t>
            </a:r>
            <a:endParaRPr lang="en-US"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Before we begin objective 1, let’s assess what you already know by completing a Pre-Assessment. </a:t>
            </a:r>
          </a:p>
          <a:p>
            <a:pPr lvl="0"/>
            <a:r>
              <a:rPr lang="en-US" sz="1200" b="1" kern="1200" dirty="0">
                <a:solidFill>
                  <a:schemeClr val="tx1"/>
                </a:solidFill>
                <a:effectLst/>
                <a:latin typeface="+mn-lt"/>
                <a:ea typeface="+mn-ea"/>
                <a:cs typeface="+mn-cs"/>
              </a:rPr>
              <a:t>DO:</a:t>
            </a:r>
            <a:r>
              <a:rPr lang="en-US" sz="1200" kern="1200" dirty="0">
                <a:solidFill>
                  <a:schemeClr val="tx1"/>
                </a:solidFill>
                <a:effectLst/>
                <a:latin typeface="+mn-lt"/>
                <a:ea typeface="+mn-ea"/>
                <a:cs typeface="+mn-cs"/>
              </a:rPr>
              <a:t> Distribute the Pre-Assessment. </a:t>
            </a:r>
          </a:p>
          <a:p>
            <a:pPr lvl="0"/>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Now that you have the Pre-Assessment, begin by placing a four-digit number in the box at the top of your assessment. Make a note of this number, as you will use it again when completing the Post-Assessment. Then, read each question carefully and select the best answer. When you have finished, place your assessment in the center of the table (or in a specified location). </a:t>
            </a:r>
          </a:p>
          <a:p>
            <a:pPr lvl="0"/>
            <a:r>
              <a:rPr lang="en-US" sz="1200" b="1" kern="1200" dirty="0">
                <a:solidFill>
                  <a:schemeClr val="tx1"/>
                </a:solidFill>
                <a:effectLst/>
                <a:latin typeface="+mn-lt"/>
                <a:ea typeface="+mn-ea"/>
                <a:cs typeface="+mn-cs"/>
              </a:rPr>
              <a:t>DO:</a:t>
            </a:r>
            <a:r>
              <a:rPr lang="en-US" sz="1200" kern="1200" dirty="0">
                <a:solidFill>
                  <a:schemeClr val="tx1"/>
                </a:solidFill>
                <a:effectLst/>
                <a:latin typeface="+mn-lt"/>
                <a:ea typeface="+mn-ea"/>
                <a:cs typeface="+mn-cs"/>
              </a:rPr>
              <a:t> Allow a minimum of 5–10 minutes for participants to complete the Pre-Assessment. Remind them to list a non-identifier and to make a note of it for the Post-Assessment. Then, collect each assessment and set them aside. </a:t>
            </a:r>
          </a:p>
          <a:p>
            <a:r>
              <a:rPr lang="en-US" sz="1200" kern="1200" dirty="0">
                <a:solidFill>
                  <a:schemeClr val="tx1"/>
                </a:solidFill>
                <a:effectLst/>
                <a:latin typeface="+mn-lt"/>
                <a:ea typeface="+mn-ea"/>
                <a:cs typeface="+mn-cs"/>
              </a:rPr>
              <a:t> </a:t>
            </a:r>
            <a:endParaRPr lang="en-US" dirty="0">
              <a:effectLst/>
            </a:endParaRPr>
          </a:p>
          <a:p>
            <a:r>
              <a:rPr lang="en-US" sz="1200" b="1" kern="1200" dirty="0">
                <a:solidFill>
                  <a:schemeClr val="tx1"/>
                </a:solidFill>
                <a:effectLst/>
                <a:latin typeface="+mn-lt"/>
                <a:ea typeface="+mn-ea"/>
                <a:cs typeface="+mn-cs"/>
              </a:rPr>
              <a:t>NOTE TO INSTRUCTOR: </a:t>
            </a:r>
            <a:r>
              <a:rPr lang="en-US" sz="1200" kern="1200" dirty="0">
                <a:solidFill>
                  <a:schemeClr val="tx1"/>
                </a:solidFill>
                <a:effectLst/>
                <a:latin typeface="+mn-lt"/>
                <a:ea typeface="+mn-ea"/>
                <a:cs typeface="+mn-cs"/>
              </a:rPr>
              <a:t>If the Institute of Child Nutrition (ICN) sponsors this training, collect the Pre-Assessments and return them along with the evaluations to ICN.</a:t>
            </a:r>
          </a:p>
          <a:p>
            <a:pPr>
              <a:lnSpc>
                <a:spcPts val="1821"/>
              </a:lnSpc>
            </a:pPr>
            <a:endParaRPr lang="en-US" dirty="0">
              <a:effectLst/>
            </a:endParaRPr>
          </a:p>
        </p:txBody>
      </p:sp>
      <p:sp>
        <p:nvSpPr>
          <p:cNvPr id="4" name="Slide Number Placeholder 3"/>
          <p:cNvSpPr>
            <a:spLocks noGrp="1"/>
          </p:cNvSpPr>
          <p:nvPr>
            <p:ph type="sldNum" sz="quarter" idx="10"/>
          </p:nvPr>
        </p:nvSpPr>
        <p:spPr/>
        <p:txBody>
          <a:bodyPr/>
          <a:lstStyle/>
          <a:p>
            <a:fld id="{E39AF0DB-25CF-46B0-A521-15487DD1C764}" type="slidenum">
              <a:rPr lang="en-US" smtClean="0"/>
              <a:t>78</a:t>
            </a:fld>
            <a:endParaRPr lang="en-US"/>
          </a:p>
        </p:txBody>
      </p:sp>
    </p:spTree>
    <p:extLst>
      <p:ext uri="{BB962C8B-B14F-4D97-AF65-F5344CB8AC3E}">
        <p14:creationId xmlns:p14="http://schemas.microsoft.com/office/powerpoint/2010/main" val="429052766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4763" y="0"/>
            <a:ext cx="4171950" cy="2346325"/>
          </a:xfrm>
        </p:spPr>
      </p:sp>
      <p:sp>
        <p:nvSpPr>
          <p:cNvPr id="3" name="Notes Placeholder 2"/>
          <p:cNvSpPr>
            <a:spLocks noGrp="1"/>
          </p:cNvSpPr>
          <p:nvPr>
            <p:ph type="body" idx="1"/>
          </p:nvPr>
        </p:nvSpPr>
        <p:spPr>
          <a:xfrm>
            <a:off x="936009" y="2505460"/>
            <a:ext cx="7488062" cy="4162377"/>
          </a:xfrm>
        </p:spPr>
        <p:txBody>
          <a:bodyPr/>
          <a:lstStyle/>
          <a:p>
            <a:pPr>
              <a:lnSpc>
                <a:spcPts val="1821"/>
              </a:lnSpc>
            </a:pPr>
            <a:r>
              <a:rPr lang="en-US" sz="1400" b="1" dirty="0">
                <a:solidFill>
                  <a:srgbClr val="FFFFFF"/>
                </a:solidFill>
                <a:latin typeface="Calibri Light" panose="020F0302020204030204" pitchFamily="34" charset="0"/>
                <a:ea typeface="Calibri" panose="020F0502020204030204" pitchFamily="34" charset="0"/>
                <a:cs typeface="Calibri Light" panose="020F0302020204030204" pitchFamily="34" charset="0"/>
              </a:rPr>
              <a:t>OBJECTIVE 1: Participants will be able to recall the requirements for separating the vegetables and fruits components.</a:t>
            </a:r>
          </a:p>
          <a:p>
            <a:pPr>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Let’s begin by exploring the separation of the vegetables and fruits components. The meal pattern requirements separate the vegetables and fruits components into two components at lunch, supper, and snack. This means one fruit and one vegetable must be served during lunch and supper meals, and a reimbursable snack may consist of a vegetable and a fruit.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Vegetables and fruits are still a combined component at breakfast. This means vegetables, fruits, or a combination of both may be served at breakfast to meet the fruit and vegetable component.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fld id="{9D9D9E57-B194-4C8F-98E9-BCBF80C7A7EA}" type="slidenum">
              <a:rPr lang="en-US" smtClean="0"/>
              <a:t>79</a:t>
            </a:fld>
            <a:endParaRPr lang="en-US"/>
          </a:p>
        </p:txBody>
      </p:sp>
    </p:spTree>
    <p:extLst>
      <p:ext uri="{BB962C8B-B14F-4D97-AF65-F5344CB8AC3E}">
        <p14:creationId xmlns:p14="http://schemas.microsoft.com/office/powerpoint/2010/main" val="371163207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To increase the amount of vegetables eaten by CACFP participants and to provide greater flexibility to the menu planner, a vegetable may be used to meet the entire fruits component for lunch and supper. For example, a serving of broccoli and a serving of carrots would credit towards a reimbursable lunch.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This change allows a vegetable and fruit, or two vegetables at lunch or supper. However, serving two fruits at mealtimes is not creditable in the meal pattern requirements. Also, the vegetable substitute must be at least the same serving size as the fruit component it replaced.</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Refer to the </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Vegetables and Fruits Components</a:t>
            </a:r>
            <a:r>
              <a:rPr lang="en-US" dirty="0">
                <a:latin typeface="Calibri Light" panose="020F0302020204030204" pitchFamily="34" charset="0"/>
                <a:ea typeface="Calibri" panose="020F0502020204030204" pitchFamily="34" charset="0"/>
                <a:cs typeface="Times New Roman" panose="02020603050405020304" pitchFamily="18" charset="0"/>
              </a:rPr>
              <a:t> handout for a sample menu, reflecting the separation of the fruits and vegetables component.</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fld id="{9D9D9E57-B194-4C8F-98E9-BCBF80C7A7EA}" type="slidenum">
              <a:rPr lang="en-US" smtClean="0"/>
              <a:t>80</a:t>
            </a:fld>
            <a:endParaRPr lang="en-US"/>
          </a:p>
        </p:txBody>
      </p:sp>
    </p:spTree>
    <p:extLst>
      <p:ext uri="{BB962C8B-B14F-4D97-AF65-F5344CB8AC3E}">
        <p14:creationId xmlns:p14="http://schemas.microsoft.com/office/powerpoint/2010/main" val="188885813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When using this option, it is important to note that for a reimbursable meal, you must offer two different types of vegetables. For example, a serving of roasted carrots and a serving of steamed carrots would not credit towards a reimbursable meal because the meal only includes one type of vegetable.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The two different types of vegetables do not need to be from different vegetable subgroups (e.g., dark green vegetables, red and orange vegetables, starchy vegetables, beans, peas, and lentils, or other vegetables). For example, you could serve tomatoes and carrots, which are both from the red/orange group, and count it towards a reimbursable meal.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fld id="{9D9D9E57-B194-4C8F-98E9-BCBF80C7A7EA}" type="slidenum">
              <a:rPr lang="en-US" smtClean="0"/>
              <a:t>81</a:t>
            </a:fld>
            <a:endParaRPr lang="en-US"/>
          </a:p>
        </p:txBody>
      </p:sp>
    </p:spTree>
    <p:extLst>
      <p:ext uri="{BB962C8B-B14F-4D97-AF65-F5344CB8AC3E}">
        <p14:creationId xmlns:p14="http://schemas.microsoft.com/office/powerpoint/2010/main" val="301713333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Because of the separation of the vegetables and fruits component, 100% juice blends and purees credit as either a fruit or a vegetable. Juice blends and purees will contribute to the meal component with the highest ingredient. For example, if the juice blend or puree contains more fruits than vegetables, the beverage will contribute to the fruits component. If it has more vegetables than fruit, it will contribute to the vegetables component.</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fld id="{9D9D9E57-B194-4C8F-98E9-BCBF80C7A7EA}" type="slidenum">
              <a:rPr lang="en-US" smtClean="0"/>
              <a:t>82</a:t>
            </a:fld>
            <a:endParaRPr lang="en-US"/>
          </a:p>
        </p:txBody>
      </p:sp>
    </p:spTree>
    <p:extLst>
      <p:ext uri="{BB962C8B-B14F-4D97-AF65-F5344CB8AC3E}">
        <p14:creationId xmlns:p14="http://schemas.microsoft.com/office/powerpoint/2010/main" val="384321627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DO:</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b="1" dirty="0">
                <a:solidFill>
                  <a:srgbClr val="FFFFFF"/>
                </a:solidFill>
                <a:latin typeface="Calibri Light" panose="020F0302020204030204" pitchFamily="34" charset="0"/>
                <a:ea typeface="Calibri" panose="020F0502020204030204" pitchFamily="34" charset="0"/>
                <a:cs typeface="Calibri" panose="020F0502020204030204" pitchFamily="34" charset="0"/>
              </a:rPr>
              <a:t>(Activity): Recall that Phrase </a:t>
            </a:r>
            <a:endParaRPr lang="en-US" b="1" dirty="0">
              <a:solidFill>
                <a:srgbClr val="FFFFFF"/>
              </a:solidFill>
              <a:latin typeface="Verdana" panose="020B0604030504040204" pitchFamily="34" charset="0"/>
              <a:ea typeface="Calibri" panose="020F0502020204030204" pitchFamily="34" charset="0"/>
              <a:cs typeface="Calibri" panose="020F0502020204030204" pitchFamily="34"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The purpose of this activity is to ensure participants understand the changes for separating the vegetables and fruits components. </a:t>
            </a:r>
          </a:p>
          <a:p>
            <a:pPr algn="just">
              <a:lnSpc>
                <a:spcPts val="1821"/>
              </a:lnSpc>
            </a:pP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Materials Needed: Recall that Phrase worksheet and pen or pencil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Time: 5–10 minutes</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Instructions:</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346843" indent="-346843" algn="just">
              <a:lnSpc>
                <a:spcPts val="1821"/>
              </a:lnSpc>
              <a:buClr>
                <a:srgbClr val="000000"/>
              </a:buClr>
              <a:buFont typeface="+mj-lt"/>
              <a:buAutoNum type="arabicPeriod"/>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SAY: </a:t>
            </a: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Now that we have explored the updated requirements for separating the vegetables and fruits components, let’s complete an activity. Turn to the </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Recall that Phrase </a:t>
            </a: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worksheet in your Participant’s Workbook. Complete each sentence using those featured in the Phrases column. Then, select a few items to complete each menu. Once you have finished, stand up.</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endParaRPr lang="en-US" dirty="0">
              <a:solidFill>
                <a:srgbClr val="002060"/>
              </a:solidFill>
              <a:latin typeface="Arial" panose="020B0604020202020204" pitchFamily="34" charset="0"/>
              <a:ea typeface="Calibri" panose="020F0502020204030204" pitchFamily="34" charset="0"/>
              <a:cs typeface="Times New Roman" panose="02020603050405020304" pitchFamily="18" charset="0"/>
            </a:endParaRPr>
          </a:p>
          <a:p>
            <a:pPr marL="346843" indent="-346843" algn="just">
              <a:lnSpc>
                <a:spcPts val="1821"/>
              </a:lnSpc>
              <a:buClr>
                <a:srgbClr val="000000"/>
              </a:buClr>
              <a:buFont typeface="+mj-lt"/>
              <a:buAutoNum type="arabicPeriod"/>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DO:</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Allow 5 minutes for participants to complete this activity, and then review the sentences with the participants using the following</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Answer Key: Recall that Phrase</a:t>
            </a:r>
            <a:r>
              <a:rPr lang="en-US" b="0"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a:t>
            </a:r>
            <a:endParaRPr lang="en-US" b="0" dirty="0">
              <a:solidFill>
                <a:srgbClr val="002060"/>
              </a:solidFill>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5C29775-9311-42C2-A9A2-63C917151989}" type="slidenum">
              <a:rPr lang="en-US" smtClean="0"/>
              <a:t>83</a:t>
            </a:fld>
            <a:endParaRPr lang="en-US"/>
          </a:p>
        </p:txBody>
      </p:sp>
    </p:spTree>
    <p:extLst>
      <p:ext uri="{BB962C8B-B14F-4D97-AF65-F5344CB8AC3E}">
        <p14:creationId xmlns:p14="http://schemas.microsoft.com/office/powerpoint/2010/main" val="263715622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821"/>
              </a:lnSpc>
            </a:pPr>
            <a:r>
              <a:rPr lang="en-US" sz="1400" b="1" dirty="0">
                <a:solidFill>
                  <a:srgbClr val="FFFFFF"/>
                </a:solidFill>
                <a:latin typeface="Calibri Light" panose="020F0302020204030204" pitchFamily="34" charset="0"/>
                <a:ea typeface="Calibri" panose="020F0502020204030204" pitchFamily="34" charset="0"/>
                <a:cs typeface="Calibri Light" panose="020F0302020204030204" pitchFamily="34" charset="0"/>
              </a:rPr>
              <a:t>OBJECTIVE 2: Participants will be able to describe the meaning of limiting juice to once per day.</a:t>
            </a:r>
          </a:p>
          <a:p>
            <a:pPr>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dirty="0">
                <a:latin typeface="Calibri Light" panose="020F0302020204030204" pitchFamily="34" charset="0"/>
                <a:ea typeface="Calibri" panose="020F0502020204030204" pitchFamily="34" charset="0"/>
                <a:cs typeface="Arial" panose="020B0604020202020204" pitchFamily="34" charset="0"/>
              </a:rPr>
              <a:t>The next update focuses on juice. </a:t>
            </a:r>
            <a:r>
              <a:rPr lang="en-US" dirty="0">
                <a:latin typeface="Calibri Light" panose="020F0302020204030204" pitchFamily="34" charset="0"/>
                <a:ea typeface="Calibri" panose="020F0502020204030204" pitchFamily="34" charset="0"/>
                <a:cs typeface="Times New Roman" panose="02020603050405020304" pitchFamily="18" charset="0"/>
              </a:rPr>
              <a:t>Pasteurized, 100% juice can be a source of essential nutrients. However, it lacks the dietary fiber found in other forms of fruit. Also, juice is often a major source of sugar in which some juices can contain almost the same amount of sugar as soft drinks.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To reduce the amount of sugar in the diets of young children, the requirements limit the service of juice to one meal or snack per day for child and adult participants. If you should claim fruit or vegetable juice at more than one meal, including snack, the meal with the lowest reimbursement rate containing juice would be disallowed. </a:t>
            </a:r>
          </a:p>
          <a:p>
            <a:pPr algn="just">
              <a:lnSpc>
                <a:spcPts val="1821"/>
              </a:lnSpc>
            </a:pPr>
            <a:endParaRPr lang="en-US" dirty="0">
              <a:latin typeface="Calibri Light" panose="020F0302020204030204" pitchFamily="34" charset="0"/>
              <a:ea typeface="Calibri" panose="020F0502020204030204" pitchFamily="34" charset="0"/>
              <a:cs typeface="Times New Roman" panose="02020603050405020304" pitchFamily="18" charset="0"/>
            </a:endParaRPr>
          </a:p>
          <a:p>
            <a:pPr algn="just" defTabSz="924916">
              <a:lnSpc>
                <a:spcPts val="1821"/>
              </a:lnSpc>
              <a:defRPr/>
            </a:pPr>
            <a:r>
              <a:rPr lang="en-US" dirty="0"/>
              <a:t>As a reminder, juice is not allowed under the infant meal pattern for those of you who have infants in your care.</a:t>
            </a:r>
          </a:p>
          <a:p>
            <a:pPr algn="just">
              <a:lnSpc>
                <a:spcPts val="1821"/>
              </a:lnSpc>
            </a:pP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fld id="{9D9D9E57-B194-4C8F-98E9-BCBF80C7A7EA}" type="slidenum">
              <a:rPr lang="en-US" smtClean="0"/>
              <a:t>84</a:t>
            </a:fld>
            <a:endParaRPr lang="en-US"/>
          </a:p>
        </p:txBody>
      </p:sp>
    </p:spTree>
    <p:extLst>
      <p:ext uri="{BB962C8B-B14F-4D97-AF65-F5344CB8AC3E}">
        <p14:creationId xmlns:p14="http://schemas.microsoft.com/office/powerpoint/2010/main" val="102646166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ASK: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panose="020F0502020204030204" pitchFamily="34" charset="0"/>
              </a:rPr>
              <a:t>How many of you serve different meals to different groups, such as a morning group and an afternoon group?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DO: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panose="020F0502020204030204" pitchFamily="34" charset="0"/>
              </a:rPr>
              <a:t>Allow participants to respond.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If you have two different groups, such as a morning group and an afternoon group, and you serve different meals to each group, you may serve juice to only one of the groups as part of a reimbursable meal. The reason being, the juice limit requirement applies to the facility—not the individual child or adult participant. Therefore, serving juice to both groups would not comply with the latest updated requirements.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5C29775-9311-42C2-A9A2-63C917151989}" type="slidenum">
              <a:rPr lang="en-US" smtClean="0"/>
              <a:t>85</a:t>
            </a:fld>
            <a:endParaRPr lang="en-US"/>
          </a:p>
        </p:txBody>
      </p:sp>
    </p:spTree>
    <p:extLst>
      <p:ext uri="{BB962C8B-B14F-4D97-AF65-F5344CB8AC3E}">
        <p14:creationId xmlns:p14="http://schemas.microsoft.com/office/powerpoint/2010/main" val="150582277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ASK: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How many of you serve one meal in two shifts, such as serving lunch to 3</a:t>
            </a:r>
            <a:r>
              <a:rPr lang="en-US" baseline="0"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 </a:t>
            </a: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year olds at 11:30 am and 4</a:t>
            </a:r>
            <a:r>
              <a:rPr lang="en-US" baseline="0"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 </a:t>
            </a: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year</a:t>
            </a:r>
            <a:r>
              <a:rPr lang="en-US" baseline="0"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 </a:t>
            </a: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olds at 12:30 pm?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SAY:</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Often times, spacing, licensing requirements, or other measures may call for operators to serve each meal or snack in shifts. For example, an operator serves snack to two years olds at 1:30 pm, three year olds at 2:00 pm, and four year olds at 2:30 pm. In this and similar situations, it is reimbursable to serve juice to all participants because juice is being used to meet the vegetable component or fruit component for a single meal or snack.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However as previously mentioned, juice may not be used to meet the vegetable component or fruit component at </a:t>
            </a:r>
            <a:r>
              <a:rPr lang="en-US" b="1" i="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two distinctly different meals or snacks</a:t>
            </a:r>
            <a:r>
              <a:rPr lang="en-US" b="0" i="0"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5C29775-9311-42C2-A9A2-63C917151989}" type="slidenum">
              <a:rPr lang="en-US" smtClean="0"/>
              <a:t>86</a:t>
            </a:fld>
            <a:endParaRPr lang="en-US"/>
          </a:p>
        </p:txBody>
      </p:sp>
    </p:spTree>
    <p:extLst>
      <p:ext uri="{BB962C8B-B14F-4D97-AF65-F5344CB8AC3E}">
        <p14:creationId xmlns:p14="http://schemas.microsoft.com/office/powerpoint/2010/main" val="75770711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DO:</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b="1" dirty="0">
                <a:solidFill>
                  <a:srgbClr val="FFFFFF"/>
                </a:solidFill>
                <a:latin typeface="Calibri Light" panose="020F0302020204030204" pitchFamily="34" charset="0"/>
                <a:ea typeface="Calibri" panose="020F0502020204030204" pitchFamily="34" charset="0"/>
                <a:cs typeface="Calibri" panose="020F0502020204030204" pitchFamily="34" charset="0"/>
              </a:rPr>
              <a:t>(Activity): Juice, Does It Comply?</a:t>
            </a:r>
            <a:endParaRPr lang="en-US" b="1" dirty="0">
              <a:solidFill>
                <a:srgbClr val="FFFFFF"/>
              </a:solidFill>
              <a:latin typeface="Verdana" panose="020B0604030504040204" pitchFamily="34" charset="0"/>
              <a:ea typeface="Calibri" panose="020F0502020204030204" pitchFamily="34" charset="0"/>
              <a:cs typeface="Calibri" panose="020F0502020204030204" pitchFamily="34"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The purpose of this activity is to ensure participants understand the changes for separating the vegetable and fruit component. </a:t>
            </a:r>
          </a:p>
          <a:p>
            <a:pPr algn="just">
              <a:lnSpc>
                <a:spcPts val="1821"/>
              </a:lnSpc>
            </a:pP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Materials Needed: Juice, Does It Comply? worksheet and pen or pencil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Time: 5–10 minutes</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Instructions:</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346843" indent="-346843" algn="just">
              <a:lnSpc>
                <a:spcPts val="1821"/>
              </a:lnSpc>
              <a:buClr>
                <a:srgbClr val="000000"/>
              </a:buClr>
              <a:buFont typeface="+mj-lt"/>
              <a:buAutoNum type="arabicPeriod"/>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SAY: </a:t>
            </a: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Now that we have explored the updated requirements for serving juice, let’s complete an activity. Turn to the </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Juice, Does It Comply? </a:t>
            </a: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worksheet in your Participant’s Workbook. Determine if the scenarios comply with the juice requirement. Once you have finished, stand up.</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endParaRPr lang="en-US" dirty="0">
              <a:solidFill>
                <a:srgbClr val="002060"/>
              </a:solidFill>
              <a:latin typeface="Arial" panose="020B0604020202020204" pitchFamily="34" charset="0"/>
              <a:ea typeface="Calibri" panose="020F0502020204030204" pitchFamily="34" charset="0"/>
              <a:cs typeface="Times New Roman" panose="02020603050405020304" pitchFamily="18" charset="0"/>
            </a:endParaRPr>
          </a:p>
          <a:p>
            <a:pPr marL="346843" indent="-346843" algn="just">
              <a:lnSpc>
                <a:spcPts val="1821"/>
              </a:lnSpc>
              <a:buClr>
                <a:srgbClr val="000000"/>
              </a:buClr>
              <a:buFont typeface="+mj-lt"/>
              <a:buAutoNum type="arabicPeriod"/>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DO:</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Allow 3–5 minutes for participants to complete this activity, and then review the sentences with the participants using the following </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Answer Key: Juice, Does It Comply? </a:t>
            </a:r>
            <a:endParaRPr lang="en-US" dirty="0">
              <a:solidFill>
                <a:srgbClr val="000000"/>
              </a:solidFill>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FEEDBACK:</a:t>
            </a:r>
            <a:endParaRPr lang="en-US" b="0" dirty="0">
              <a:solidFill>
                <a:schemeClr val="tx1"/>
              </a:solidFill>
              <a:latin typeface="Calibri Light" panose="020F030202020403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The menu for two vegetables should contain two different types of vegetables.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5C29775-9311-42C2-A9A2-63C917151989}" type="slidenum">
              <a:rPr lang="en-US" smtClean="0"/>
              <a:t>87</a:t>
            </a:fld>
            <a:endParaRPr lang="en-US"/>
          </a:p>
        </p:txBody>
      </p:sp>
    </p:spTree>
    <p:extLst>
      <p:ext uri="{BB962C8B-B14F-4D97-AF65-F5344CB8AC3E}">
        <p14:creationId xmlns:p14="http://schemas.microsoft.com/office/powerpoint/2010/main" val="208213013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821"/>
              </a:lnSpc>
            </a:pPr>
            <a:r>
              <a:rPr lang="en-US" sz="1400"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SAY:</a:t>
            </a:r>
            <a:r>
              <a:rPr lang="en-US" sz="1400"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 </a:t>
            </a:r>
            <a:br>
              <a:rPr lang="en-US" sz="1400"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br>
            <a:r>
              <a:rPr lang="en-US" sz="1400"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Throughout this lesson, we explored the requirements for the vegetables and fruits components. In particular, we explored the requirements for: </a:t>
            </a:r>
            <a:endParaRPr lang="en-US" sz="1400" dirty="0">
              <a:latin typeface="Arial" panose="020B0604020202020204" pitchFamily="34" charset="0"/>
              <a:ea typeface="Calibri" panose="020F0502020204030204" pitchFamily="34" charset="0"/>
              <a:cs typeface="Times New Roman" panose="02020603050405020304" pitchFamily="18" charset="0"/>
            </a:endParaRPr>
          </a:p>
          <a:p>
            <a:pPr marL="285750" indent="-285750" algn="just">
              <a:lnSpc>
                <a:spcPts val="1821"/>
              </a:lnSpc>
              <a:buClr>
                <a:srgbClr val="002060"/>
              </a:buClr>
              <a:buFont typeface="Arial" panose="020B0604020202020204" pitchFamily="34" charset="0"/>
              <a:buChar char="•"/>
            </a:pPr>
            <a:r>
              <a:rPr lang="en-US" sz="1400"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Separating the vegetables and fruits components at lunch, supper, and snack</a:t>
            </a:r>
            <a:endParaRPr lang="en-US" sz="1400"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marL="285750" indent="-285750" algn="just">
              <a:lnSpc>
                <a:spcPts val="1821"/>
              </a:lnSpc>
              <a:buClr>
                <a:srgbClr val="002060"/>
              </a:buClr>
              <a:buFont typeface="Arial" panose="020B0604020202020204" pitchFamily="34" charset="0"/>
              <a:buChar char="•"/>
            </a:pPr>
            <a:r>
              <a:rPr lang="en-US" sz="1400"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Limiting juice to once per day</a:t>
            </a:r>
            <a:endParaRPr lang="en-US" sz="1400"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algn="just">
              <a:lnSpc>
                <a:spcPts val="1821"/>
              </a:lnSpc>
            </a:pPr>
            <a:r>
              <a:rPr lang="en-US" sz="1400" b="1"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endParaRPr lang="en-US" sz="1400"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sz="1400" b="1" dirty="0">
                <a:solidFill>
                  <a:srgbClr val="002060"/>
                </a:solidFill>
                <a:latin typeface="Calibri Light" panose="020F0302020204030204" pitchFamily="34" charset="0"/>
                <a:ea typeface="Calibri" panose="020F0502020204030204" pitchFamily="34" charset="0"/>
                <a:cs typeface="Calibri" panose="020F0502020204030204" pitchFamily="34" charset="0"/>
              </a:rPr>
              <a:t>ASK:</a:t>
            </a:r>
            <a:endParaRPr lang="en-US" sz="1400"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sz="1400" dirty="0">
                <a:latin typeface="Calibri Light" panose="020F0302020204030204" pitchFamily="34" charset="0"/>
                <a:ea typeface="Calibri" panose="020F0502020204030204" pitchFamily="34" charset="0"/>
                <a:cs typeface="Times New Roman" panose="02020603050405020304" pitchFamily="18" charset="0"/>
              </a:rPr>
              <a:t>At this time, are there any questions before we complete the last activity in this lesson?</a:t>
            </a:r>
            <a:endParaRPr lang="en-US" sz="1400"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sz="1400" dirty="0">
                <a:latin typeface="Calibri Light" panose="020F0302020204030204" pitchFamily="34" charset="0"/>
                <a:ea typeface="Calibri" panose="020F0502020204030204" pitchFamily="34" charset="0"/>
                <a:cs typeface="Times New Roman" panose="02020603050405020304" pitchFamily="18" charset="0"/>
              </a:rPr>
              <a:t> </a:t>
            </a:r>
            <a:endParaRPr lang="en-US" sz="1400"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sz="1400" b="1" dirty="0">
                <a:solidFill>
                  <a:srgbClr val="002060"/>
                </a:solidFill>
                <a:latin typeface="Calibri Light" panose="020F0302020204030204" pitchFamily="34" charset="0"/>
                <a:ea typeface="Calibri" panose="020F0502020204030204" pitchFamily="34" charset="0"/>
                <a:cs typeface="Calibri" panose="020F0502020204030204" pitchFamily="34" charset="0"/>
              </a:rPr>
              <a:t>DO:</a:t>
            </a:r>
            <a:endParaRPr lang="en-US" sz="1400"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sz="1400" dirty="0">
                <a:latin typeface="Calibri Light" panose="020F0302020204030204" pitchFamily="34" charset="0"/>
                <a:ea typeface="Calibri" panose="020F0502020204030204" pitchFamily="34" charset="0"/>
                <a:cs typeface="Times New Roman" panose="02020603050405020304" pitchFamily="18" charset="0"/>
              </a:rPr>
              <a:t>Answer any questions, and then begin the next activity.</a:t>
            </a:r>
            <a:endParaRPr lang="en-US" sz="1400"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sz="1400" dirty="0">
                <a:latin typeface="Calibri Light" panose="020F0302020204030204" pitchFamily="34" charset="0"/>
                <a:ea typeface="Calibri" panose="020F0502020204030204" pitchFamily="34" charset="0"/>
                <a:cs typeface="Times New Roman" panose="02020603050405020304" pitchFamily="18" charset="0"/>
              </a:rPr>
              <a:t> </a:t>
            </a:r>
            <a:endParaRPr lang="en-US" sz="1400"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sz="1400"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NOTE TO INSTRUCTOR: </a:t>
            </a:r>
            <a:r>
              <a:rPr lang="en-US" sz="1400"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If there are questions that you are unable to answer, refer the participant(s) to their State agency or to the ICN Help Desk.</a:t>
            </a:r>
            <a:endParaRPr lang="en-US" sz="1400"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sz="1400" b="1"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endParaRPr lang="en-US" sz="14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0"/>
          </p:nvPr>
        </p:nvSpPr>
        <p:spPr/>
        <p:txBody>
          <a:bodyPr/>
          <a:lstStyle/>
          <a:p>
            <a:fld id="{C5C29775-9311-42C2-A9A2-63C917151989}" type="slidenum">
              <a:rPr lang="en-US" smtClean="0"/>
              <a:t>88</a:t>
            </a:fld>
            <a:endParaRPr lang="en-US"/>
          </a:p>
        </p:txBody>
      </p:sp>
    </p:spTree>
    <p:extLst>
      <p:ext uri="{BB962C8B-B14F-4D97-AF65-F5344CB8AC3E}">
        <p14:creationId xmlns:p14="http://schemas.microsoft.com/office/powerpoint/2010/main" val="408608718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DO:</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b="1" dirty="0">
                <a:solidFill>
                  <a:srgbClr val="FFFFFF"/>
                </a:solidFill>
                <a:latin typeface="Calibri Light" panose="020F0302020204030204" pitchFamily="34" charset="0"/>
                <a:ea typeface="Calibri" panose="020F0502020204030204" pitchFamily="34" charset="0"/>
                <a:cs typeface="Calibri" panose="020F0502020204030204" pitchFamily="34" charset="0"/>
              </a:rPr>
              <a:t>(Activity): Apply in Three  </a:t>
            </a:r>
            <a:endParaRPr lang="en-US" b="1" dirty="0">
              <a:solidFill>
                <a:srgbClr val="FFFFFF"/>
              </a:solidFill>
              <a:latin typeface="Verdana" panose="020B0604030504040204" pitchFamily="34" charset="0"/>
              <a:ea typeface="Calibri" panose="020F0502020204030204" pitchFamily="34" charset="0"/>
              <a:cs typeface="Calibri" panose="020F0502020204030204" pitchFamily="34"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The purpose of this activity is to ensure participants identify an action plan for implementing key vegetables and fruits components requirements. </a:t>
            </a:r>
          </a:p>
          <a:p>
            <a:pPr algn="just">
              <a:lnSpc>
                <a:spcPts val="1821"/>
              </a:lnSpc>
            </a:pP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Materials Needed: Apply in Three worksheet and pen or pencil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Time: 5–10 minutes</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Instructions: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346843" indent="-346843" algn="just">
              <a:lnSpc>
                <a:spcPts val="1821"/>
              </a:lnSpc>
              <a:buClr>
                <a:srgbClr val="000000"/>
              </a:buClr>
              <a:buFont typeface="+mj-lt"/>
              <a:buAutoNum type="arabicPeriod"/>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SAY:</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latin typeface="Calibri Light" panose="020F0302020204030204" pitchFamily="34" charset="0"/>
                <a:ea typeface="Calibri" panose="020F0502020204030204" pitchFamily="34" charset="0"/>
                <a:cs typeface="Times New Roman" panose="02020603050405020304" pitchFamily="18" charset="0"/>
              </a:rPr>
              <a:t>Turn to the </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Apply in Three</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latin typeface="Calibri Light" panose="020F0302020204030204" pitchFamily="34" charset="0"/>
                <a:ea typeface="Calibri" panose="020F0502020204030204" pitchFamily="34" charset="0"/>
                <a:cs typeface="Times New Roman" panose="02020603050405020304" pitchFamily="18" charset="0"/>
              </a:rPr>
              <a:t>worksheet in your Participant’s Workbook. Write at least three things you learned about the vegetables and fruits components, how you will apply this information, and the estimated date in which you would like to have completed each action item. Once you have finished, stand up and find someone from a different group, and share your responses.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346843" indent="-346843" algn="just">
              <a:lnSpc>
                <a:spcPts val="1821"/>
              </a:lnSpc>
              <a:buClr>
                <a:srgbClr val="000000"/>
              </a:buClr>
              <a:buFont typeface="+mj-lt"/>
              <a:buAutoNum type="arabicPeriod"/>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DO:</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latin typeface="Calibri Light" panose="020F0302020204030204" pitchFamily="34" charset="0"/>
                <a:ea typeface="Calibri" panose="020F0502020204030204" pitchFamily="34" charset="0"/>
                <a:cs typeface="Times New Roman" panose="02020603050405020304" pitchFamily="18" charset="0"/>
              </a:rPr>
              <a:t>Allow 3–5 minutes for participants to complete this activity. Then, request volunteers to share their responses.</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FEEDBACK:</a:t>
            </a: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There are no right or wrong answers for this activity. However, some potential responses might include those noted in the following </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Answer Key: Apply in Three</a:t>
            </a:r>
            <a:r>
              <a:rPr lang="en-US" dirty="0">
                <a:latin typeface="Calibri Light" panose="020F0302020204030204" pitchFamily="34" charset="0"/>
                <a:ea typeface="Calibri" panose="020F0502020204030204" pitchFamily="34" charset="0"/>
                <a:cs typeface="Times New Roman" panose="02020603050405020304" pitchFamily="18" charset="0"/>
              </a:rPr>
              <a:t>.</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5C29775-9311-42C2-A9A2-63C917151989}" type="slidenum">
              <a:rPr lang="en-US" smtClean="0"/>
              <a:t>89</a:t>
            </a:fld>
            <a:endParaRPr lang="en-US"/>
          </a:p>
        </p:txBody>
      </p:sp>
    </p:spTree>
    <p:extLst>
      <p:ext uri="{BB962C8B-B14F-4D97-AF65-F5344CB8AC3E}">
        <p14:creationId xmlns:p14="http://schemas.microsoft.com/office/powerpoint/2010/main" val="384132535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44800" y="352425"/>
            <a:ext cx="3690938" cy="2076450"/>
          </a:xfrm>
        </p:spPr>
      </p:sp>
      <p:sp>
        <p:nvSpPr>
          <p:cNvPr id="3" name="Notes Placeholder 2"/>
          <p:cNvSpPr>
            <a:spLocks noGrp="1"/>
          </p:cNvSpPr>
          <p:nvPr>
            <p:ph type="body" idx="1"/>
          </p:nvPr>
        </p:nvSpPr>
        <p:spPr>
          <a:xfrm>
            <a:off x="384838" y="2502026"/>
            <a:ext cx="8604943" cy="4165811"/>
          </a:xfrm>
        </p:spPr>
        <p:txBody>
          <a:bodyPr/>
          <a:lstStyle/>
          <a:p>
            <a:r>
              <a:rPr lang="en-US" sz="1200" b="1" kern="1200" dirty="0">
                <a:solidFill>
                  <a:schemeClr val="tx1"/>
                </a:solidFill>
                <a:effectLst/>
                <a:latin typeface="+mn-lt"/>
                <a:ea typeface="+mn-ea"/>
                <a:cs typeface="+mn-cs"/>
              </a:rPr>
              <a:t>DO:</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Post-Assessment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purpose of the Post-Assessment is to determine what the participants learned throughout the training. </a:t>
            </a:r>
          </a:p>
          <a:p>
            <a:r>
              <a:rPr lang="en-US" sz="1200" kern="1200" dirty="0">
                <a:solidFill>
                  <a:schemeClr val="tx1"/>
                </a:solidFill>
                <a:effectLst/>
                <a:latin typeface="+mn-lt"/>
                <a:ea typeface="+mn-ea"/>
                <a:cs typeface="+mn-cs"/>
              </a:rPr>
              <a:t>Materials Needed: Post-Assessment, Training Evaluation, and pen or pencil</a:t>
            </a:r>
          </a:p>
          <a:p>
            <a:r>
              <a:rPr lang="en-US" sz="1200" kern="1200" dirty="0">
                <a:solidFill>
                  <a:schemeClr val="tx1"/>
                </a:solidFill>
                <a:effectLst/>
                <a:latin typeface="+mn-lt"/>
                <a:ea typeface="+mn-ea"/>
                <a:cs typeface="+mn-cs"/>
              </a:rPr>
              <a:t>Time: 10 minutes </a:t>
            </a:r>
          </a:p>
          <a:p>
            <a:r>
              <a:rPr lang="en-US" sz="1200" b="1" kern="1200" dirty="0">
                <a:solidFill>
                  <a:schemeClr val="tx1"/>
                </a:solidFill>
                <a:effectLst/>
                <a:latin typeface="+mn-lt"/>
                <a:ea typeface="+mn-ea"/>
                <a:cs typeface="+mn-cs"/>
              </a:rPr>
              <a:t>Instructions:</a:t>
            </a:r>
            <a:endParaRPr lang="en-US"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DO:</a:t>
            </a:r>
            <a:r>
              <a:rPr lang="en-US" sz="1200" kern="1200" dirty="0">
                <a:solidFill>
                  <a:schemeClr val="tx1"/>
                </a:solidFill>
                <a:effectLst/>
                <a:latin typeface="+mn-lt"/>
                <a:ea typeface="+mn-ea"/>
                <a:cs typeface="+mn-cs"/>
              </a:rPr>
              <a:t> Distribute the </a:t>
            </a:r>
            <a:r>
              <a:rPr lang="en-US" sz="1200" b="1" kern="1200" dirty="0">
                <a:solidFill>
                  <a:schemeClr val="tx1"/>
                </a:solidFill>
                <a:effectLst/>
                <a:latin typeface="+mn-lt"/>
                <a:ea typeface="+mn-ea"/>
                <a:cs typeface="+mn-cs"/>
              </a:rPr>
              <a:t>Post-Assessment</a:t>
            </a:r>
            <a:r>
              <a:rPr lang="en-US" sz="1200" kern="1200" dirty="0">
                <a:solidFill>
                  <a:schemeClr val="tx1"/>
                </a:solidFill>
                <a:effectLst/>
                <a:latin typeface="+mn-lt"/>
                <a:ea typeface="+mn-ea"/>
                <a:cs typeface="+mn-cs"/>
              </a:rPr>
              <a:t> and the </a:t>
            </a:r>
            <a:r>
              <a:rPr lang="en-US" sz="1200" b="1" kern="1200" dirty="0">
                <a:solidFill>
                  <a:schemeClr val="tx1"/>
                </a:solidFill>
                <a:effectLst/>
                <a:latin typeface="+mn-lt"/>
                <a:ea typeface="+mn-ea"/>
                <a:cs typeface="+mn-cs"/>
              </a:rPr>
              <a:t>Training Evaluation.</a:t>
            </a:r>
            <a:r>
              <a:rPr lang="en-US" sz="1200" kern="1200" dirty="0">
                <a:solidFill>
                  <a:schemeClr val="tx1"/>
                </a:solidFill>
                <a:effectLst/>
                <a:latin typeface="+mn-lt"/>
                <a:ea typeface="+mn-ea"/>
                <a:cs typeface="+mn-cs"/>
              </a:rPr>
              <a:t> </a:t>
            </a:r>
          </a:p>
          <a:p>
            <a:pPr lvl="0"/>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The Post-Assessment is designed to assess what you have learned during this training. Begin by placing a four-digit number in the box at the top of your assessment. Then, complete the Post-Assessment by reading each question carefully and selecting the best answer. Upon completion, please complete the training evaluation. </a:t>
            </a:r>
          </a:p>
          <a:p>
            <a:pPr lvl="0"/>
            <a:r>
              <a:rPr lang="en-US" sz="1200" b="1" kern="1200" dirty="0">
                <a:solidFill>
                  <a:schemeClr val="tx1"/>
                </a:solidFill>
                <a:effectLst/>
                <a:latin typeface="+mn-lt"/>
                <a:ea typeface="+mn-ea"/>
                <a:cs typeface="+mn-cs"/>
              </a:rPr>
              <a:t>DO:</a:t>
            </a:r>
            <a:r>
              <a:rPr lang="en-US" sz="1200" kern="1200" dirty="0">
                <a:solidFill>
                  <a:schemeClr val="tx1"/>
                </a:solidFill>
                <a:effectLst/>
                <a:latin typeface="+mn-lt"/>
                <a:ea typeface="+mn-ea"/>
                <a:cs typeface="+mn-cs"/>
              </a:rPr>
              <a:t> Allow a minimum of 10 minutes for participants to complete the Post-Assessment. Remind them to list the identifier they used on the Pre-Assessment. Following, collect the Post-Assessments and the Training Evaluations, and return them to the ICN. Then, dismiss the participants from the training.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TO INSTRUCTOR: </a:t>
            </a:r>
            <a:r>
              <a:rPr lang="en-US" sz="1200" kern="1200" dirty="0">
                <a:solidFill>
                  <a:schemeClr val="tx1"/>
                </a:solidFill>
                <a:effectLst/>
                <a:latin typeface="+mn-lt"/>
                <a:ea typeface="+mn-ea"/>
                <a:cs typeface="+mn-cs"/>
              </a:rPr>
              <a:t>If this training is not sponsored by the ICN, allow the participants to keep their assessments. Review the answers with them using the Answer Key in the Appendix section. Then, dismiss the participants from the training.</a:t>
            </a:r>
          </a:p>
          <a:p>
            <a:pPr defTabSz="924916">
              <a:defRPr/>
            </a:pPr>
            <a:endParaRPr lang="en-US" dirty="0">
              <a:latin typeface="Calibri Light" panose="020F03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defTabSz="924916">
              <a:defRPr/>
            </a:pPr>
            <a:fld id="{7F12D865-8CAA-40FE-8C08-C7D45694731E}" type="slidenum">
              <a:rPr lang="en-US">
                <a:solidFill>
                  <a:prstClr val="black"/>
                </a:solidFill>
                <a:latin typeface="Calibri" panose="020F0502020204030204"/>
              </a:rPr>
              <a:pPr defTabSz="924916">
                <a:defRPr/>
              </a:pPr>
              <a:t>90</a:t>
            </a:fld>
            <a:endParaRPr lang="en-US">
              <a:solidFill>
                <a:prstClr val="black"/>
              </a:solidFill>
              <a:latin typeface="Calibri" panose="020F0502020204030204"/>
            </a:endParaRPr>
          </a:p>
        </p:txBody>
      </p:sp>
    </p:spTree>
    <p:extLst>
      <p:ext uri="{BB962C8B-B14F-4D97-AF65-F5344CB8AC3E}">
        <p14:creationId xmlns:p14="http://schemas.microsoft.com/office/powerpoint/2010/main" val="45870136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DO: </a:t>
            </a:r>
            <a:endParaRPr lang="en-US" dirty="0"/>
          </a:p>
          <a:p>
            <a:r>
              <a:rPr lang="en-US" dirty="0"/>
              <a:t>To begin this training, advance to the next slide.</a:t>
            </a:r>
          </a:p>
          <a:p>
            <a:endParaRPr lang="en-US" dirty="0"/>
          </a:p>
        </p:txBody>
      </p:sp>
      <p:sp>
        <p:nvSpPr>
          <p:cNvPr id="4" name="Slide Number Placeholder 3"/>
          <p:cNvSpPr>
            <a:spLocks noGrp="1"/>
          </p:cNvSpPr>
          <p:nvPr>
            <p:ph type="sldNum" sz="quarter" idx="10"/>
          </p:nvPr>
        </p:nvSpPr>
        <p:spPr/>
        <p:txBody>
          <a:bodyPr/>
          <a:lstStyle/>
          <a:p>
            <a:pPr defTabSz="924916">
              <a:defRPr/>
            </a:pPr>
            <a:fld id="{E39AF0DB-25CF-46B0-A521-15487DD1C764}" type="slidenum">
              <a:rPr lang="en-US">
                <a:solidFill>
                  <a:prstClr val="black"/>
                </a:solidFill>
                <a:latin typeface="Calibri" panose="020F0502020204030204"/>
              </a:rPr>
              <a:pPr defTabSz="924916">
                <a:defRPr/>
              </a:pPr>
              <a:t>91</a:t>
            </a:fld>
            <a:endParaRPr lang="en-US">
              <a:solidFill>
                <a:prstClr val="black"/>
              </a:solidFill>
              <a:latin typeface="Calibri" panose="020F0502020204030204"/>
            </a:endParaRPr>
          </a:p>
        </p:txBody>
      </p:sp>
    </p:spTree>
    <p:extLst>
      <p:ext uri="{BB962C8B-B14F-4D97-AF65-F5344CB8AC3E}">
        <p14:creationId xmlns:p14="http://schemas.microsoft.com/office/powerpoint/2010/main" val="268487182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SAY: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As we all know, a grain is a required component at breakfast, lunch, and supper, and is an optional component at snack. The updated requirements feature some key changes to enhance the overall variety and nutrient quality of meals and snacks. In particular, the four updates state: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At least one serving of grains per day must be whole grain-rich.</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Breakfast cereals must </a:t>
            </a:r>
            <a:r>
              <a:rPr lang="en-US" sz="1200" dirty="0"/>
              <a:t>meet the CACFP added sugars limit</a:t>
            </a: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Grain-based desserts </a:t>
            </a:r>
            <a:r>
              <a:rPr lang="en-US" b="0"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do not </a:t>
            </a: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count toward the grain component.</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Ounce equivalents (oz eq) </a:t>
            </a:r>
            <a:r>
              <a:rPr lang="en-US" b="0"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are</a:t>
            </a: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 used to determine the amount of creditable grains. </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fld id="{9D9D9E57-B194-4C8F-98E9-BCBF80C7A7EA}" type="slidenum">
              <a:rPr lang="en-US" smtClean="0"/>
              <a:t>92</a:t>
            </a:fld>
            <a:endParaRPr lang="en-US"/>
          </a:p>
        </p:txBody>
      </p:sp>
    </p:spTree>
    <p:extLst>
      <p:ext uri="{BB962C8B-B14F-4D97-AF65-F5344CB8AC3E}">
        <p14:creationId xmlns:p14="http://schemas.microsoft.com/office/powerpoint/2010/main" val="14307460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This training does not go into how to implement ounce equivalents.</a:t>
            </a:r>
          </a:p>
          <a:p>
            <a:r>
              <a:rPr lang="en-US" sz="1200" kern="1200" dirty="0">
                <a:solidFill>
                  <a:schemeClr val="tx1"/>
                </a:solidFill>
                <a:effectLst/>
                <a:latin typeface="+mn-lt"/>
                <a:ea typeface="+mn-ea"/>
                <a:cs typeface="+mn-cs"/>
              </a:rPr>
              <a:t>For additional information on meeting the ounce equivalents requirements, refer to</a:t>
            </a:r>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Your state agency or sponsoring organization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USDA’s Using Ounce Equivalents for Grains in the CACFP Training Worksheet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ICN’s Serving-Up Grains in the CACFP training </a:t>
            </a:r>
            <a:endParaRPr lang="en-US" sz="1200" kern="1200" dirty="0">
              <a:solidFill>
                <a:schemeClr val="tx1"/>
              </a:solidFill>
              <a:effectLst/>
              <a:latin typeface="+mn-lt"/>
              <a:cs typeface="Calibri"/>
            </a:endParaRPr>
          </a:p>
        </p:txBody>
      </p:sp>
      <p:sp>
        <p:nvSpPr>
          <p:cNvPr id="4" name="Slide Number Placeholder 3"/>
          <p:cNvSpPr>
            <a:spLocks noGrp="1"/>
          </p:cNvSpPr>
          <p:nvPr>
            <p:ph type="sldNum" sz="quarter" idx="10"/>
          </p:nvPr>
        </p:nvSpPr>
        <p:spPr/>
        <p:txBody>
          <a:bodyPr/>
          <a:lstStyle/>
          <a:p>
            <a:fld id="{ABE2EF3B-A657-46C2-BA12-AEAE61FF1A72}" type="slidenum">
              <a:rPr lang="en-US" smtClean="0"/>
              <a:t>93</a:t>
            </a:fld>
            <a:endParaRPr lang="en-US"/>
          </a:p>
        </p:txBody>
      </p:sp>
    </p:spTree>
    <p:extLst>
      <p:ext uri="{BB962C8B-B14F-4D97-AF65-F5344CB8AC3E}">
        <p14:creationId xmlns:p14="http://schemas.microsoft.com/office/powerpoint/2010/main" val="88620767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SAY:</a:t>
            </a:r>
            <a:r>
              <a:rPr lang="en-US"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 </a:t>
            </a:r>
            <a:b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b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Throughout this lesson, we will explore the updates through the following objectives:</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Describe the requirements for serving a whole grain-rich item as part of a reimbursable meal. </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Recall four ways to determine if a grain product meets the whole grain-rich criteria. </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Use two methods for selecting breakfast cereals that meet the CACFP added sugars limit. </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Recall at least five creditable alternatives to grain-based desserts. </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At the end of this lesson, you should know the latest updates, as well as some key strategies for implementation. For your reference, refer to the </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Grains Basics</a:t>
            </a:r>
            <a:r>
              <a:rPr lang="en-US" dirty="0">
                <a:latin typeface="Calibri Light" panose="020F0302020204030204" pitchFamily="34" charset="0"/>
                <a:ea typeface="Calibri" panose="020F0502020204030204" pitchFamily="34" charset="0"/>
                <a:cs typeface="Times New Roman" panose="02020603050405020304" pitchFamily="18" charset="0"/>
              </a:rPr>
              <a:t> </a:t>
            </a: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handout in your Participant’s Workbook.</a:t>
            </a:r>
          </a:p>
          <a:p>
            <a:pPr algn="just">
              <a:lnSpc>
                <a:spcPts val="1821"/>
              </a:lnSpc>
            </a:pPr>
            <a:endPar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endParaRPr>
          </a:p>
          <a:p>
            <a:pPr algn="just" defTabSz="924916">
              <a:lnSpc>
                <a:spcPts val="1821"/>
              </a:lnSpc>
              <a:defRPr/>
            </a:pPr>
            <a:r>
              <a:rPr lang="en-US" b="1" dirty="0"/>
              <a:t>NOTE TO INSTRUCTOR: </a:t>
            </a:r>
            <a:r>
              <a:rPr lang="en-US" dirty="0"/>
              <a:t>If this training is offered in the comprehensive 6-hour version, skip the lesson pre-assessment. However, if this training is offered in individual lesson form, follow the instructions below to complete the pre-assessment. </a:t>
            </a:r>
          </a:p>
          <a:p>
            <a:pPr algn="just">
              <a:lnSpc>
                <a:spcPts val="1821"/>
              </a:lnSpc>
            </a:pP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A842969-EB90-4F0F-94C9-7123EBE3CF65}" type="slidenum">
              <a:rPr lang="en-US" smtClean="0"/>
              <a:t>94</a:t>
            </a:fld>
            <a:endParaRPr lang="en-US"/>
          </a:p>
        </p:txBody>
      </p:sp>
    </p:spTree>
    <p:extLst>
      <p:ext uri="{BB962C8B-B14F-4D97-AF65-F5344CB8AC3E}">
        <p14:creationId xmlns:p14="http://schemas.microsoft.com/office/powerpoint/2010/main" val="23917582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DO:</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Pre-Assessment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purpose of this Pre-Assessment is to determine current knowledge of the updated meal pattern requirements. </a:t>
            </a:r>
          </a:p>
          <a:p>
            <a:r>
              <a:rPr lang="en-US" sz="1200" kern="1200" dirty="0">
                <a:solidFill>
                  <a:schemeClr val="tx1"/>
                </a:solidFill>
                <a:effectLst/>
                <a:latin typeface="+mn-lt"/>
                <a:ea typeface="+mn-ea"/>
                <a:cs typeface="+mn-cs"/>
              </a:rPr>
              <a:t>Materials Needed: Pre-Assessment, pen or pencil </a:t>
            </a:r>
          </a:p>
          <a:p>
            <a:r>
              <a:rPr lang="en-US" sz="1200" kern="1200" dirty="0">
                <a:solidFill>
                  <a:schemeClr val="tx1"/>
                </a:solidFill>
                <a:effectLst/>
                <a:latin typeface="+mn-lt"/>
                <a:ea typeface="+mn-ea"/>
                <a:cs typeface="+mn-cs"/>
              </a:rPr>
              <a:t>Time: 5–10 minutes</a:t>
            </a:r>
          </a:p>
          <a:p>
            <a:r>
              <a:rPr lang="en-US" sz="1200" b="1" kern="1200" dirty="0">
                <a:solidFill>
                  <a:schemeClr val="tx1"/>
                </a:solidFill>
                <a:effectLst/>
                <a:latin typeface="+mn-lt"/>
                <a:ea typeface="+mn-ea"/>
                <a:cs typeface="+mn-cs"/>
              </a:rPr>
              <a:t>Instructions:</a:t>
            </a:r>
            <a:endParaRPr lang="en-US"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Before we begin objective 1, let’s assess what you already know by completing a Pre-Assessment. </a:t>
            </a:r>
          </a:p>
          <a:p>
            <a:pPr lvl="0"/>
            <a:r>
              <a:rPr lang="en-US" sz="1200" b="1" kern="1200" dirty="0">
                <a:solidFill>
                  <a:schemeClr val="tx1"/>
                </a:solidFill>
                <a:effectLst/>
                <a:latin typeface="+mn-lt"/>
                <a:ea typeface="+mn-ea"/>
                <a:cs typeface="+mn-cs"/>
              </a:rPr>
              <a:t>DO:</a:t>
            </a:r>
            <a:r>
              <a:rPr lang="en-US" sz="1200" kern="1200" dirty="0">
                <a:solidFill>
                  <a:schemeClr val="tx1"/>
                </a:solidFill>
                <a:effectLst/>
                <a:latin typeface="+mn-lt"/>
                <a:ea typeface="+mn-ea"/>
                <a:cs typeface="+mn-cs"/>
              </a:rPr>
              <a:t> Distribute the Pre-Assessment. </a:t>
            </a:r>
          </a:p>
          <a:p>
            <a:pPr lvl="0"/>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Now that you have the Pre-Assessment, begin by placing a four-digit number in the box at the top of your assessment. Make a note of this number, as you will use it again when completing the Post-Assessment. Then, read each question carefully and select the best answer. When you have finished, place your assessment in the center of the table (or in a specified location). </a:t>
            </a:r>
          </a:p>
          <a:p>
            <a:pPr lvl="0"/>
            <a:r>
              <a:rPr lang="en-US" sz="1200" b="1" kern="1200" dirty="0">
                <a:solidFill>
                  <a:schemeClr val="tx1"/>
                </a:solidFill>
                <a:effectLst/>
                <a:latin typeface="+mn-lt"/>
                <a:ea typeface="+mn-ea"/>
                <a:cs typeface="+mn-cs"/>
              </a:rPr>
              <a:t>DO:</a:t>
            </a:r>
            <a:r>
              <a:rPr lang="en-US" sz="1200" kern="1200" dirty="0">
                <a:solidFill>
                  <a:schemeClr val="tx1"/>
                </a:solidFill>
                <a:effectLst/>
                <a:latin typeface="+mn-lt"/>
                <a:ea typeface="+mn-ea"/>
                <a:cs typeface="+mn-cs"/>
              </a:rPr>
              <a:t> Allow a minimum of 5–10 minutes for participants to complete the Pre-Assessment. Remind them to list a non-identifier and to make a note of it for the Post-Assessment. Then, collect each assessment and set them aside. </a:t>
            </a:r>
          </a:p>
          <a:p>
            <a:r>
              <a:rPr lang="en-US" sz="1200" kern="1200" dirty="0">
                <a:solidFill>
                  <a:schemeClr val="tx1"/>
                </a:solidFill>
                <a:effectLst/>
                <a:latin typeface="+mn-lt"/>
                <a:ea typeface="+mn-ea"/>
                <a:cs typeface="+mn-cs"/>
              </a:rPr>
              <a:t> </a:t>
            </a:r>
            <a:endParaRPr lang="en-US" dirty="0">
              <a:effectLst/>
            </a:endParaRPr>
          </a:p>
          <a:p>
            <a:r>
              <a:rPr lang="en-US" sz="1200" b="1" kern="1200" dirty="0">
                <a:solidFill>
                  <a:schemeClr val="tx1"/>
                </a:solidFill>
                <a:effectLst/>
                <a:latin typeface="+mn-lt"/>
                <a:ea typeface="+mn-ea"/>
                <a:cs typeface="+mn-cs"/>
              </a:rPr>
              <a:t>NOTE TO INSTRUCTOR: </a:t>
            </a:r>
            <a:r>
              <a:rPr lang="en-US" sz="1200" kern="1200" dirty="0">
                <a:solidFill>
                  <a:schemeClr val="tx1"/>
                </a:solidFill>
                <a:effectLst/>
                <a:latin typeface="+mn-lt"/>
                <a:ea typeface="+mn-ea"/>
                <a:cs typeface="+mn-cs"/>
              </a:rPr>
              <a:t>If the Institute of Child Nutrition (ICN) sponsors this training, collect the Pre-Assessments and return them along with the evaluations to ICN.</a:t>
            </a:r>
          </a:p>
          <a:p>
            <a:pPr>
              <a:lnSpc>
                <a:spcPts val="1821"/>
              </a:lnSpc>
            </a:pPr>
            <a:endParaRPr lang="en-US" dirty="0">
              <a:effectLst/>
            </a:endParaRPr>
          </a:p>
        </p:txBody>
      </p:sp>
      <p:sp>
        <p:nvSpPr>
          <p:cNvPr id="4" name="Slide Number Placeholder 3"/>
          <p:cNvSpPr>
            <a:spLocks noGrp="1"/>
          </p:cNvSpPr>
          <p:nvPr>
            <p:ph type="sldNum" sz="quarter" idx="10"/>
          </p:nvPr>
        </p:nvSpPr>
        <p:spPr/>
        <p:txBody>
          <a:bodyPr/>
          <a:lstStyle/>
          <a:p>
            <a:fld id="{E39AF0DB-25CF-46B0-A521-15487DD1C764}" type="slidenum">
              <a:rPr lang="en-US" smtClean="0"/>
              <a:t>95</a:t>
            </a:fld>
            <a:endParaRPr lang="en-US"/>
          </a:p>
        </p:txBody>
      </p:sp>
    </p:spTree>
    <p:extLst>
      <p:ext uri="{BB962C8B-B14F-4D97-AF65-F5344CB8AC3E}">
        <p14:creationId xmlns:p14="http://schemas.microsoft.com/office/powerpoint/2010/main" val="366052732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821"/>
              </a:lnSpc>
            </a:pPr>
            <a:r>
              <a:rPr lang="en-US" sz="1400" b="1" dirty="0">
                <a:solidFill>
                  <a:srgbClr val="FFFFFF"/>
                </a:solidFill>
                <a:latin typeface="Calibri Light" panose="020F0302020204030204" pitchFamily="34" charset="0"/>
                <a:ea typeface="Calibri" panose="020F0502020204030204" pitchFamily="34" charset="0"/>
                <a:cs typeface="Calibri Light" panose="020F0302020204030204" pitchFamily="34" charset="0"/>
              </a:rPr>
              <a:t>OBJECTIVE 1: Participants will be able to describe the requirements for serving a whole grain-rich item as part of a reimbursable meal. </a:t>
            </a:r>
          </a:p>
          <a:p>
            <a:pPr algn="just">
              <a:lnSpc>
                <a:spcPts val="1821"/>
              </a:lnSpc>
            </a:pPr>
            <a:endPar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SAY:</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The first update for the grain component focuses on whole grain-rich foods. At least one serving of grains per day must be whole grain-rich. </a:t>
            </a:r>
            <a:r>
              <a:rPr lang="en-US" sz="1800" dirty="0">
                <a:effectLst/>
                <a:latin typeface="Arial" panose="020B0604020202020204" pitchFamily="34" charset="0"/>
                <a:ea typeface="Calibri" panose="020F0502020204030204" pitchFamily="34" charset="0"/>
              </a:rPr>
              <a:t>These foods </a:t>
            </a:r>
            <a:r>
              <a:rPr lang="en-US" sz="1800" dirty="0">
                <a:solidFill>
                  <a:srgbClr val="FF0000"/>
                </a:solidFill>
                <a:effectLst/>
                <a:latin typeface="Arial" panose="020B0604020202020204" pitchFamily="34" charset="0"/>
                <a:ea typeface="Calibri" panose="020F0502020204030204" pitchFamily="34" charset="0"/>
              </a:rPr>
              <a:t>are those in which the grain content of a product is between 50 and 100 percent whole grain, with any remaining grains being enriched</a:t>
            </a:r>
            <a:r>
              <a:rPr lang="en-US" sz="1800" dirty="0">
                <a:effectLst/>
                <a:latin typeface="Arial" panose="020B0604020202020204" pitchFamily="34" charset="0"/>
                <a:ea typeface="Calibri" panose="020F05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It is important to note that this requirement only applies to meals served to children and adults; it does not apply to infant meals.</a:t>
            </a:r>
            <a:endParaRPr lang="en-US" dirty="0">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
        <p:nvSpPr>
          <p:cNvPr id="5" name="Slide Number Placeholder 4"/>
          <p:cNvSpPr>
            <a:spLocks noGrp="1"/>
          </p:cNvSpPr>
          <p:nvPr>
            <p:ph type="sldNum" sz="quarter" idx="10"/>
          </p:nvPr>
        </p:nvSpPr>
        <p:spPr/>
        <p:txBody>
          <a:bodyPr/>
          <a:lstStyle/>
          <a:p>
            <a:fld id="{9D9D9E57-B194-4C8F-98E9-BCBF80C7A7EA}" type="slidenum">
              <a:rPr lang="en-US" smtClean="0"/>
              <a:t>96</a:t>
            </a:fld>
            <a:endParaRPr lang="en-US"/>
          </a:p>
        </p:txBody>
      </p:sp>
    </p:spTree>
    <p:extLst>
      <p:ext uri="{BB962C8B-B14F-4D97-AF65-F5344CB8AC3E}">
        <p14:creationId xmlns:p14="http://schemas.microsoft.com/office/powerpoint/2010/main" val="401800181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SAY: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To meet the whole grain-rich requirement, there are few key terms to highlight. The first term is </a:t>
            </a:r>
            <a:r>
              <a:rPr lang="en-US" i="1"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whole grain</a:t>
            </a: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 Whole grains are the most nutritious when compared to other grains because they contain all three parts of the kernel: the bran, the germ, and the endosperm. This means they naturally contain the fiber, iron, and other essential nutrients for good health.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i="1"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i="1"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Refined grains</a:t>
            </a: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 are milled, which is a process that removes the bran and the germ. During processing, dietary essential nutrients found in whole grains are removed. When a grain is </a:t>
            </a:r>
            <a:r>
              <a:rPr lang="en-US" i="1"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enriched</a:t>
            </a: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 however, it means the nutrients were added back to the refined grain(s).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The last major term is </a:t>
            </a:r>
            <a:r>
              <a:rPr lang="en-US" i="1"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fortified</a:t>
            </a: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 and it is commonly associated with breakfast cereals or infant formula. Fortified simply means that vitamins and minerals were added to the product that weren’t originally in the food.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Cereal in particular will list the added vitamins and minerals near the bottom of the Nutrition Facts label. However, those that are not fortified will not list any added vitamins and minerals.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endParaRPr lang="en-US" dirty="0">
              <a:latin typeface="Calibri Light" panose="020F030202020403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This information can be found on the </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Grains Key Terms</a:t>
            </a:r>
            <a:r>
              <a:rPr lang="en-US" dirty="0">
                <a:latin typeface="Calibri Light" panose="020F0302020204030204" pitchFamily="34" charset="0"/>
                <a:ea typeface="Calibri" panose="020F0502020204030204" pitchFamily="34" charset="0"/>
                <a:cs typeface="Times New Roman" panose="02020603050405020304" pitchFamily="18" charset="0"/>
              </a:rPr>
              <a:t> handout in your Participant’s Workbook.</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fld id="{9D9D9E57-B194-4C8F-98E9-BCBF80C7A7EA}" type="slidenum">
              <a:rPr lang="en-US" smtClean="0"/>
              <a:t>97</a:t>
            </a:fld>
            <a:endParaRPr lang="en-US"/>
          </a:p>
        </p:txBody>
      </p:sp>
    </p:spTree>
    <p:extLst>
      <p:ext uri="{BB962C8B-B14F-4D97-AF65-F5344CB8AC3E}">
        <p14:creationId xmlns:p14="http://schemas.microsoft.com/office/powerpoint/2010/main" val="129701889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SAY: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As previously mentioned, one grain served per day must be whole grain-rich. As an operator, you can choose which meal or snack to serve the whole grain-rich food. For instance, operator served a whole grain-rich food at breakfast, a refined grain food at lunch, and did not serve a grain at snack. In this case, the menu complies with the requirement because at least one grain served was whole grain-rich. On the other hand, if the operator served lunch and no other meals or snacks, this meal must include a whole grain-rich food because a grain is required at lunch.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There are some variations on how to apply this requirement based on the meals or snacks served. Take those that only serve snack, such as in an at-risk afterschool program. As we all know, a reimbursable snack consists of two of the five components. If an at-risk afterschool program should serve a fruit and a vegetable or any other non-grain combination, it is not necessary to serve a whole grain-rich food. However, if they serve a grain as part of the snack, it must be a whole grain-rich item.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fld id="{9D9D9E57-B194-4C8F-98E9-BCBF80C7A7EA}" type="slidenum">
              <a:rPr lang="en-US" smtClean="0"/>
              <a:t>98</a:t>
            </a:fld>
            <a:endParaRPr lang="en-US"/>
          </a:p>
        </p:txBody>
      </p:sp>
    </p:spTree>
    <p:extLst>
      <p:ext uri="{BB962C8B-B14F-4D97-AF65-F5344CB8AC3E}">
        <p14:creationId xmlns:p14="http://schemas.microsoft.com/office/powerpoint/2010/main" val="211472533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SAY: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Another key factor to meeting the whole grain-rich requirement is documentation. There are several ways to demonstrate compliance with this requirement. For example, you can list which grain items are whole grain-rich directly on the menu by writing one of the following:</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“Whole wheat” in front of “bread” so that the menu item reads “whole wheat bread” </a:t>
            </a:r>
            <a:endParaRPr lang="en-US" dirty="0">
              <a:solidFill>
                <a:srgbClr val="000000"/>
              </a:solidFill>
              <a:latin typeface="Arial" panose="020B060402020202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“Whole grain-rich” in front of a food item, such as “whole grain-rich English muffins”</a:t>
            </a:r>
            <a:endParaRPr lang="en-US" dirty="0">
              <a:solidFill>
                <a:srgbClr val="000000"/>
              </a:solidFill>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It’s important to note that State agencies have the authority to determine other types of acceptable recordkeeping documents required to demonstrate compliance. For example, a State agency may require operators to keep meal production records in addition to their menus. Always check with your State agency or sponsoring organization to learn the best way to demonstrate compliance with the whole grain-rich requirement within your state.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fld id="{9D9D9E57-B194-4C8F-98E9-BCBF80C7A7EA}" type="slidenum">
              <a:rPr lang="en-US" smtClean="0"/>
              <a:t>99</a:t>
            </a:fld>
            <a:endParaRPr lang="en-US"/>
          </a:p>
        </p:txBody>
      </p:sp>
    </p:spTree>
    <p:extLst>
      <p:ext uri="{BB962C8B-B14F-4D97-AF65-F5344CB8AC3E}">
        <p14:creationId xmlns:p14="http://schemas.microsoft.com/office/powerpoint/2010/main" val="415188922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32063" y="0"/>
            <a:ext cx="4171950" cy="2346325"/>
          </a:xfrm>
        </p:spPr>
      </p:sp>
      <p:sp>
        <p:nvSpPr>
          <p:cNvPr id="3" name="Notes Placeholder 2"/>
          <p:cNvSpPr>
            <a:spLocks noGrp="1"/>
          </p:cNvSpPr>
          <p:nvPr>
            <p:ph type="body" idx="1"/>
          </p:nvPr>
        </p:nvSpPr>
        <p:spPr>
          <a:xfrm>
            <a:off x="923608" y="2411076"/>
            <a:ext cx="7388860" cy="4414520"/>
          </a:xfrm>
        </p:spPr>
        <p:txBody>
          <a:bodyPr/>
          <a:lstStyle/>
          <a:p>
            <a:pPr>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SAY: </a:t>
            </a:r>
            <a:b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b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When State agency or sponsoring organization staff conducts a review, they will need to check your menus, labels, and product information to ensure that the whole grain-rich items being served meets FNS whole grain-rich criteria.</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When these foods are not served, the meal with the lowest reimbursement from that day will be disallowed. For example, last Tuesday you served grains at breakfast, lunch, and snack; however, none of the items were whole grain-rich. In this case, the snack would be disallowed because it is the meal with the lowest reimbursement rate containing a grain.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On the other hand, if you only served grains during breakfast and lunch, and none of the grain items were whole grain-rich, the breakfast would be disallowed because it is the meal with the lowest reimbursement rate containing a grain.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For additional information, refer to the </a:t>
            </a: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Whole Grain-Rich Foods and Disallowed Meals</a:t>
            </a:r>
            <a:r>
              <a:rPr lang="en-US"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 </a:t>
            </a: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handout in the reference section of this course.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b="1" dirty="0">
                <a:solidFill>
                  <a:srgbClr val="1F3864"/>
                </a:solidFill>
                <a:latin typeface="Calibri Light" panose="020F0302020204030204" pitchFamily="34" charset="0"/>
                <a:ea typeface="Calibri" panose="020F0502020204030204" pitchFamily="34" charset="0"/>
                <a:cs typeface="Times New Roman" panose="02020603050405020304" pitchFamily="18" charset="0"/>
              </a:rPr>
              <a:t>NOTE TO INSTRUCTOR:</a:t>
            </a:r>
            <a:r>
              <a:rPr lang="en-US" dirty="0">
                <a:solidFill>
                  <a:srgbClr val="1F3864"/>
                </a:solidFill>
                <a:latin typeface="Calibri Light" panose="020F0302020204030204" pitchFamily="34" charset="0"/>
                <a:ea typeface="Calibri" panose="020F0502020204030204" pitchFamily="34" charset="0"/>
                <a:cs typeface="Times New Roman" panose="02020603050405020304" pitchFamily="18" charset="0"/>
              </a:rPr>
              <a:t> For spacing and graphic purposes, the following handout is slightly different from the handout in the Participant’s Workbook.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fld id="{9D9D9E57-B194-4C8F-98E9-BCBF80C7A7EA}" type="slidenum">
              <a:rPr lang="en-US" smtClean="0"/>
              <a:t>100</a:t>
            </a:fld>
            <a:endParaRPr lang="en-US"/>
          </a:p>
        </p:txBody>
      </p:sp>
    </p:spTree>
    <p:extLst>
      <p:ext uri="{BB962C8B-B14F-4D97-AF65-F5344CB8AC3E}">
        <p14:creationId xmlns:p14="http://schemas.microsoft.com/office/powerpoint/2010/main" val="180183127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sz="1000"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DO: </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sz="1000"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Review the key concepts for meeting the whole grain-rich requirement by asking the following questions: </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What is the whole grain-rich requirement? </a:t>
            </a:r>
            <a:r>
              <a:rPr lang="en-US" i="1" dirty="0">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One grain served per day must be whole grain-rich.</a:t>
            </a:r>
            <a:endParaRPr lang="en-US" dirty="0">
              <a:solidFill>
                <a:srgbClr val="000000"/>
              </a:solidFill>
              <a:effectLst/>
            </a:endParaRPr>
          </a:p>
          <a:p>
            <a:pPr marL="171450" indent="-171450" algn="just">
              <a:lnSpc>
                <a:spcPts val="1821"/>
              </a:lnSpc>
              <a:buClr>
                <a:srgbClr val="002060"/>
              </a:buClr>
              <a:buFont typeface="Arial" panose="020B0604020202020204" pitchFamily="34" charset="0"/>
              <a:buChar char="•"/>
            </a:pPr>
            <a:r>
              <a:rPr lang="en-US" dirty="0">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If you only serve snacks in your program, what is the requirement for serving whole grain-rich foods? </a:t>
            </a:r>
            <a:r>
              <a:rPr lang="en-US" i="1" dirty="0">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A whole grain-rich item is not required if you do not serve a grain. However, if you serve a grain, it must be whole grain-rich.</a:t>
            </a:r>
            <a:r>
              <a:rPr lang="en-US" dirty="0">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 </a:t>
            </a:r>
            <a:endParaRPr lang="en-US" dirty="0">
              <a:solidFill>
                <a:srgbClr val="000000"/>
              </a:solidFill>
              <a:effectLst/>
            </a:endParaRPr>
          </a:p>
          <a:p>
            <a:pPr marL="171450" indent="-171450" algn="just">
              <a:lnSpc>
                <a:spcPts val="1821"/>
              </a:lnSpc>
              <a:buClr>
                <a:srgbClr val="002060"/>
              </a:buClr>
              <a:buFont typeface="Arial" panose="020B0604020202020204" pitchFamily="34" charset="0"/>
              <a:buChar char="•"/>
            </a:pPr>
            <a:r>
              <a:rPr lang="en-US" dirty="0">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What happens if you do not serve a whole grain-rich food? </a:t>
            </a:r>
            <a:r>
              <a:rPr lang="en-US" i="1" dirty="0">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The meal with the lowest reimbursement will be disallowed.</a:t>
            </a:r>
            <a:r>
              <a:rPr lang="en-US" dirty="0">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 </a:t>
            </a:r>
            <a:endParaRPr lang="en-US" dirty="0">
              <a:solidFill>
                <a:srgbClr val="000000"/>
              </a:solidFill>
              <a:effectLst/>
            </a:endParaRPr>
          </a:p>
          <a:p>
            <a:pPr marL="171450" indent="-171450" algn="just">
              <a:lnSpc>
                <a:spcPts val="1821"/>
              </a:lnSpc>
              <a:buClr>
                <a:srgbClr val="002060"/>
              </a:buClr>
              <a:buFont typeface="Arial" panose="020B0604020202020204" pitchFamily="34" charset="0"/>
              <a:buChar char="•"/>
            </a:pPr>
            <a:r>
              <a:rPr lang="en-US" dirty="0">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What is one other requirement you learned in this portion of the lesson? </a:t>
            </a:r>
            <a:endParaRPr lang="en-US" dirty="0">
              <a:solidFill>
                <a:srgbClr val="000000"/>
              </a:solidFill>
              <a:effectLst/>
            </a:endParaRPr>
          </a:p>
        </p:txBody>
      </p:sp>
      <p:sp>
        <p:nvSpPr>
          <p:cNvPr id="4" name="Slide Number Placeholder 3"/>
          <p:cNvSpPr>
            <a:spLocks noGrp="1"/>
          </p:cNvSpPr>
          <p:nvPr>
            <p:ph type="sldNum" sz="quarter" idx="10"/>
          </p:nvPr>
        </p:nvSpPr>
        <p:spPr/>
        <p:txBody>
          <a:bodyPr/>
          <a:lstStyle/>
          <a:p>
            <a:fld id="{8A842969-EB90-4F0F-94C9-7123EBE3CF65}" type="slidenum">
              <a:rPr lang="en-US" smtClean="0"/>
              <a:t>101</a:t>
            </a:fld>
            <a:endParaRPr lang="en-US"/>
          </a:p>
        </p:txBody>
      </p:sp>
    </p:spTree>
    <p:extLst>
      <p:ext uri="{BB962C8B-B14F-4D97-AF65-F5344CB8AC3E}">
        <p14:creationId xmlns:p14="http://schemas.microsoft.com/office/powerpoint/2010/main" val="80178739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821"/>
              </a:lnSpc>
            </a:pPr>
            <a:r>
              <a:rPr lang="en-US" sz="1400" b="1" dirty="0">
                <a:solidFill>
                  <a:srgbClr val="FFFFFF"/>
                </a:solidFill>
                <a:latin typeface="Calibri Light" panose="020F0302020204030204" pitchFamily="34" charset="0"/>
                <a:ea typeface="Calibri" panose="020F0502020204030204" pitchFamily="34" charset="0"/>
                <a:cs typeface="Calibri Light" panose="020F0302020204030204" pitchFamily="34" charset="0"/>
              </a:rPr>
              <a:t>OBJECTIVE 2: Participants will be able to recall four ways to determine if a grain product meets the whole grain-rich criteria. </a:t>
            </a: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 </a:t>
            </a:r>
            <a:endParaRPr lang="en-US" dirty="0">
              <a:latin typeface="Calibri Light" panose="020F0302020204030204" pitchFamily="34" charset="0"/>
              <a:ea typeface="Calibri" panose="020F0502020204030204" pitchFamily="34" charset="0"/>
              <a:cs typeface="Times New Roman" panose="02020603050405020304" pitchFamily="18" charset="0"/>
            </a:endParaRPr>
          </a:p>
          <a:p>
            <a:pPr>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 </a:t>
            </a:r>
            <a:b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br>
            <a:r>
              <a:rPr lang="en-US" dirty="0">
                <a:solidFill>
                  <a:srgbClr val="000000"/>
                </a:solidFill>
                <a:latin typeface="Calibri Light" panose="020F0302020204030204" pitchFamily="34" charset="0"/>
                <a:ea typeface="Calibri" panose="020F0502020204030204" pitchFamily="34" charset="0"/>
                <a:cs typeface="Calibri" panose="020F0502020204030204" pitchFamily="34" charset="0"/>
              </a:rPr>
              <a:t>Now that we have explored the key requirements for serving whole grain-rich items, let’s explore some ways for determining items that meet the FNS whole grain-rich criteria. There are six ways to determine if a grain product is whole grain-rich: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Calibri" panose="020F0502020204030204" pitchFamily="34" charset="0"/>
              </a:rPr>
              <a:t>WIC-Approved Whole Grain Food </a:t>
            </a:r>
            <a:endParaRPr lang="en-US" dirty="0">
              <a:solidFill>
                <a:srgbClr val="000000"/>
              </a:solidFill>
              <a:latin typeface="Arial" panose="020B060402020202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Calibri" panose="020F0502020204030204" pitchFamily="34" charset="0"/>
              </a:rPr>
              <a:t>Bread and Pastas are labeled as “Whole Wheat” and has a </a:t>
            </a: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FDA Standard of Identity</a:t>
            </a:r>
            <a:endParaRPr lang="en-US" dirty="0">
              <a:solidFill>
                <a:srgbClr val="000000"/>
              </a:solidFill>
              <a:latin typeface="Arial" panose="020B060402020202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Calibri" panose="020F0502020204030204" pitchFamily="34" charset="0"/>
              </a:rPr>
              <a:t>FDA Whole Grain Health Claim </a:t>
            </a:r>
            <a:endParaRPr lang="en-US" dirty="0">
              <a:solidFill>
                <a:srgbClr val="000000"/>
              </a:solidFill>
              <a:latin typeface="Arial" panose="020B060402020202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Calibri" panose="020F0502020204030204" pitchFamily="34" charset="0"/>
              </a:rPr>
              <a:t>Meets the FNS Rule of Three </a:t>
            </a:r>
            <a:endParaRPr lang="en-US" dirty="0">
              <a:solidFill>
                <a:srgbClr val="000000"/>
              </a:solidFill>
              <a:latin typeface="Arial" panose="020B060402020202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Calibri" panose="020F0502020204030204" pitchFamily="34" charset="0"/>
              </a:rPr>
              <a:t>Meets the Whole Grain-rich criteria for the National School Lunch Program (NSLP)</a:t>
            </a:r>
            <a:endParaRPr lang="en-US" dirty="0">
              <a:solidFill>
                <a:srgbClr val="000000"/>
              </a:solidFill>
              <a:latin typeface="Arial" panose="020B060402020202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Calibri" panose="020F0502020204030204" pitchFamily="34" charset="0"/>
              </a:rPr>
              <a:t>Proper documentation from a manufacturer or a standardized recipe</a:t>
            </a:r>
            <a:endParaRPr lang="en-US" dirty="0">
              <a:solidFill>
                <a:srgbClr val="000000"/>
              </a:solidFill>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panose="020F05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i="1" dirty="0">
                <a:solidFill>
                  <a:srgbClr val="002060"/>
                </a:solidFill>
                <a:latin typeface="Calibri Light" panose="020F0302020204030204" pitchFamily="34" charset="0"/>
                <a:ea typeface="Calibri" panose="020F0502020204030204" pitchFamily="34" charset="0"/>
                <a:cs typeface="Calibri" panose="020F0502020204030204" pitchFamily="34" charset="0"/>
              </a:rPr>
              <a:t>Any of these six ways</a:t>
            </a:r>
            <a:r>
              <a:rPr lang="en-US"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r>
              <a:rPr lang="en-US" dirty="0">
                <a:solidFill>
                  <a:srgbClr val="000000"/>
                </a:solidFill>
                <a:latin typeface="Calibri Light" panose="020F0302020204030204" pitchFamily="34" charset="0"/>
                <a:ea typeface="Calibri" panose="020F0502020204030204" pitchFamily="34" charset="0"/>
                <a:cs typeface="Calibri" panose="020F0502020204030204" pitchFamily="34" charset="0"/>
              </a:rPr>
              <a:t>can be used to determine if a grain product meets the whole grain-rich criteria. </a:t>
            </a:r>
          </a:p>
          <a:p>
            <a:pPr algn="just">
              <a:lnSpc>
                <a:spcPts val="1821"/>
              </a:lnSpc>
            </a:pPr>
            <a:endPar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endParaRPr>
          </a:p>
          <a:p>
            <a:pPr algn="just" defTabSz="924916">
              <a:lnSpc>
                <a:spcPts val="1821"/>
              </a:lnSpc>
              <a:defRPr/>
            </a:pPr>
            <a:r>
              <a:rPr lang="en-US" dirty="0"/>
              <a:t>Let’s review four of these methods and how to apply them when identifying whole grain-rich foods. For additional ways to identify whole grains, refer to the </a:t>
            </a:r>
            <a:r>
              <a:rPr lang="en-US" b="1" dirty="0"/>
              <a:t>Methods for Identifying Whole Grain-Rich Foods</a:t>
            </a:r>
            <a:r>
              <a:rPr lang="en-US" dirty="0"/>
              <a:t> handout in your Participant’s Workbook.</a:t>
            </a:r>
          </a:p>
          <a:p>
            <a:pPr algn="just">
              <a:lnSpc>
                <a:spcPts val="1821"/>
              </a:lnSpc>
            </a:pP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A842969-EB90-4F0F-94C9-7123EBE3CF65}" type="slidenum">
              <a:rPr lang="en-US" smtClean="0"/>
              <a:t>102</a:t>
            </a:fld>
            <a:endParaRPr lang="en-US"/>
          </a:p>
        </p:txBody>
      </p:sp>
    </p:spTree>
    <p:extLst>
      <p:ext uri="{BB962C8B-B14F-4D97-AF65-F5344CB8AC3E}">
        <p14:creationId xmlns:p14="http://schemas.microsoft.com/office/powerpoint/2010/main" val="310040481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First, use any State agency’s Special Supplemental Nutrition Program for Women, Infants, and Children (WIC) approved whole grain food list. Each State’s WIC agency provides food lists for identifying nutritious foods for pregnant women, infants, and children. Therefore, any whole grain food featured on these lists will meet the whole grain-rich requirements.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To locate your state’s contact information, refer to the </a:t>
            </a:r>
            <a:r>
              <a:rPr lang="en-US" sz="1200" b="1" i="0" kern="1200" dirty="0">
                <a:solidFill>
                  <a:schemeClr val="tx1"/>
                </a:solidFill>
                <a:effectLst/>
                <a:latin typeface="+mn-lt"/>
                <a:ea typeface="+mn-ea"/>
                <a:cs typeface="+mn-cs"/>
              </a:rPr>
              <a:t>Methods for Identifying </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Whole Grain-Rich Foods </a:t>
            </a:r>
            <a:r>
              <a:rPr lang="en-US" dirty="0">
                <a:latin typeface="Calibri Light" panose="020F0302020204030204" pitchFamily="34" charset="0"/>
                <a:ea typeface="Calibri" panose="020F0502020204030204" pitchFamily="34" charset="0"/>
                <a:cs typeface="Times New Roman" panose="02020603050405020304" pitchFamily="18" charset="0"/>
              </a:rPr>
              <a:t>in your Participant’s Workbook. There you will find the </a:t>
            </a:r>
            <a:r>
              <a:rPr lang="en-US" b="0" i="0" dirty="0">
                <a:latin typeface="Calibri Light" panose="020F0302020204030204" pitchFamily="34" charset="0"/>
                <a:ea typeface="Calibri" panose="020F0502020204030204" pitchFamily="34" charset="0"/>
                <a:cs typeface="Times New Roman" panose="02020603050405020304" pitchFamily="18" charset="0"/>
              </a:rPr>
              <a:t>website that will take you to </a:t>
            </a:r>
            <a:r>
              <a:rPr lang="en-US" dirty="0">
                <a:latin typeface="Calibri Light" panose="020F0302020204030204" pitchFamily="34" charset="0"/>
                <a:ea typeface="Calibri" panose="020F0502020204030204" pitchFamily="34" charset="0"/>
                <a:cs typeface="Times New Roman" panose="02020603050405020304" pitchFamily="18" charset="0"/>
              </a:rPr>
              <a:t>each state’s website. Simply enter the web address as indicated on the page in the address bar. Likewise, you can check other States’ websites to identify a variety of other options.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fld id="{9D9D9E57-B194-4C8F-98E9-BCBF80C7A7EA}" type="slidenum">
              <a:rPr lang="en-US" smtClean="0"/>
              <a:t>103</a:t>
            </a:fld>
            <a:endParaRPr lang="en-US"/>
          </a:p>
        </p:txBody>
      </p:sp>
    </p:spTree>
    <p:extLst>
      <p:ext uri="{BB962C8B-B14F-4D97-AF65-F5344CB8AC3E}">
        <p14:creationId xmlns:p14="http://schemas.microsoft.com/office/powerpoint/2010/main" val="271516375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SAY: </a:t>
            </a:r>
            <a:b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b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The second method is designed specifically for breads and pastas only. The FDA established a Standard of Identify for whole wheat breads and pastas. These rules identify the grain ingredients manufacturers must include to legally label certain products as “whole wheat.”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Turn to the </a:t>
            </a: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FDA Standard of Identity and Whole Grain-Rich Breads and Pastas</a:t>
            </a:r>
            <a:r>
              <a:rPr lang="en-US"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 </a:t>
            </a: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handout in your Participant’s Workbook.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DO: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Allow participants to turn to the handout.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endPar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endParaRPr>
          </a:p>
          <a:p>
            <a:pPr>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SAY:</a:t>
            </a:r>
            <a:r>
              <a:rPr lang="en-US"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 </a:t>
            </a:r>
            <a:b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b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As you can see on this handout, there are specific products under both columns for breads and pastas. To be considered as whole grain-rich using this method, the product must list the exact product name as indicated in the chart.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ASK: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Looking at the list, are whole wheat buns whole grain-rich?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DO: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Allow participants to respond.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SAY: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[As you just mentioned,] Yes—whole wheat buns are whole grain-rich using this method.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However, if it were whole grain buns, it would not credit as whole grain-rich because “whole grain” is not a FDA Standard of Identity for breads and pastas. You may still be able to credit the whole grain buns as whole grain-rich. However, you would need to use one of the other methods.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A842969-EB90-4F0F-94C9-7123EBE3CF65}" type="slidenum">
              <a:rPr lang="en-US" smtClean="0"/>
              <a:t>104</a:t>
            </a:fld>
            <a:endParaRPr lang="en-US"/>
          </a:p>
        </p:txBody>
      </p:sp>
    </p:spTree>
    <p:extLst>
      <p:ext uri="{BB962C8B-B14F-4D97-AF65-F5344CB8AC3E}">
        <p14:creationId xmlns:p14="http://schemas.microsoft.com/office/powerpoint/2010/main" val="34108922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SAY: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There are two factors to keep in mind when using this method to identify whole grain-rich foods. First, this method may not be used on products without a Standard of Identity, regardless if they are labeled “whole wheat.” These items include crackers, tortillas, bagels, and biscuits; this method must be used for breads and pastas only.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Second, some product labels will have similar, yet tricky wording, such as: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“whole grain”</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“made with whole grains”</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“made with whole wheat”</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“contains whole grains”</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ASK: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How many have you seen these labels on packages?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DO: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Allow participants to respond.</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SAY: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These terms do not meet the FDA Standard of Identify requirements. Therefore, you must use one of the other methods to determine if items with these labels meet the whole grain-rich criteria.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A842969-EB90-4F0F-94C9-7123EBE3CF65}" type="slidenum">
              <a:rPr lang="en-US" smtClean="0"/>
              <a:t>105</a:t>
            </a:fld>
            <a:endParaRPr lang="en-US"/>
          </a:p>
        </p:txBody>
      </p:sp>
    </p:spTree>
    <p:extLst>
      <p:ext uri="{BB962C8B-B14F-4D97-AF65-F5344CB8AC3E}">
        <p14:creationId xmlns:p14="http://schemas.microsoft.com/office/powerpoint/2010/main" val="301401232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90800" y="0"/>
            <a:ext cx="4176713" cy="2349500"/>
          </a:xfrm>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SAY:</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The next way to determine if a product is whole grain-rich is to look for a whole grain health claim on the packaging. A food contains at least 51% whole grains if it has one of these two FDA-approved whole grain health claims on the package:</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“Diets rich in whole grain foods and other plant foods and low in total fat, saturated fat, and cholesterol may reduce the risk of heart disease and some cancers.”</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“Diets rich in whole grain foods and other plant foods, and low in saturated fat and cholesterol, may help reduce the risk of heart disease.”</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It is important to note that the health claims may not be used for documentation purposes in the school meal programs.</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fld id="{9D9D9E57-B194-4C8F-98E9-BCBF80C7A7EA}" type="slidenum">
              <a:rPr lang="en-US" smtClean="0"/>
              <a:t>106</a:t>
            </a:fld>
            <a:endParaRPr lang="en-US"/>
          </a:p>
        </p:txBody>
      </p:sp>
    </p:spTree>
    <p:extLst>
      <p:ext uri="{BB962C8B-B14F-4D97-AF65-F5344CB8AC3E}">
        <p14:creationId xmlns:p14="http://schemas.microsoft.com/office/powerpoint/2010/main" val="372876552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SAY:</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ts val="1821"/>
              </a:lnSpc>
              <a:spcBef>
                <a:spcPts val="0"/>
              </a:spcBef>
              <a:spcAft>
                <a:spcPts val="0"/>
              </a:spcAft>
              <a:buClrTx/>
              <a:buSzTx/>
              <a:buFontTx/>
              <a:buNone/>
              <a:tabLst/>
              <a:defRPr/>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The next method for identifying whole grain-rich items is called the Rule of Three. This method calls for a three-step process for identifying whole grain-rich foods using the product’s ingredients label. Using this method, a product is whole grain-rich if the first ingredient (or second after water) is a whole grain, and the next two grain ingredients (if any) are whole grains, enriched grains, brans, or germs.</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To be successful in using this method, it is important to know the following three categories: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Creditable </a:t>
            </a:r>
            <a:r>
              <a:rPr lang="en-US" b="0" i="0"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grains or flours</a:t>
            </a:r>
            <a:endParaRPr lang="en-US" b="0" i="0"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Ingredients to disregard</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Non-creditable grains or flours</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Let’s take a minute to review these items. Please turn to the </a:t>
            </a: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Rule of Three: Choosing Creditable Grains</a:t>
            </a:r>
            <a:r>
              <a:rPr lang="en-US"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 </a:t>
            </a: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handout in your Participant’s Workbook.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DO: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Explain that this handout is ideal for determining food items that meet the Rule of Three criteria. Then, review the components of the handout with the participants. Pay special attention to the following two types of grains they should disregard when reviewing a product using this method: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Those that follow the wording “contains 2% or less” because they are only small amounts in the package</a:t>
            </a:r>
            <a:endParaRPr lang="en-US" dirty="0">
              <a:solidFill>
                <a:srgbClr val="000000"/>
              </a:solidFill>
              <a:effectLst/>
            </a:endParaRPr>
          </a:p>
          <a:p>
            <a:pPr marL="171450" indent="-171450" algn="just">
              <a:lnSpc>
                <a:spcPts val="1821"/>
              </a:lnSpc>
              <a:buClr>
                <a:srgbClr val="002060"/>
              </a:buClr>
              <a:buFont typeface="Arial" panose="020B0604020202020204" pitchFamily="34" charset="0"/>
              <a:buChar char="•"/>
            </a:pPr>
            <a:r>
              <a:rPr lang="en-US" dirty="0">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Grain derivatives because they are often small or trace amounts of by-products of grains </a:t>
            </a:r>
            <a:endParaRPr lang="en-US" dirty="0">
              <a:solidFill>
                <a:srgbClr val="000000"/>
              </a:solidFill>
              <a:effectLst/>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Also, explain that if the product has any of the non-creditable grains or flours from the list </a:t>
            </a:r>
            <a:r>
              <a:rPr lang="en-US" b="0"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as one of the first three grain ingredients</a:t>
            </a: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 the product does not meet the whole grain-rich criteria.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Lastly, explain that this handout is not an exhaustive list of grains. Therefore, if they have additional questions about other grains, they should refer to their sponsoring organization or State agency.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A842969-EB90-4F0F-94C9-7123EBE3CF65}" type="slidenum">
              <a:rPr lang="en-US" smtClean="0"/>
              <a:t>107</a:t>
            </a:fld>
            <a:endParaRPr lang="en-US"/>
          </a:p>
        </p:txBody>
      </p:sp>
    </p:spTree>
    <p:extLst>
      <p:ext uri="{BB962C8B-B14F-4D97-AF65-F5344CB8AC3E}">
        <p14:creationId xmlns:p14="http://schemas.microsoft.com/office/powerpoint/2010/main" val="322268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SAY:</a:t>
            </a:r>
            <a:r>
              <a:rPr lang="en-US"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 </a:t>
            </a:r>
            <a:b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b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Using the</a:t>
            </a: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 Applying the Rule of Three</a:t>
            </a:r>
            <a:r>
              <a:rPr lang="en-US" b="1" baseline="0"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 </a:t>
            </a: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worksheet in your Participant’s Workbook, let’s review three examples for applying this method.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The first example is an English muffin. The ingredients label lists “whole wheat flour, water, enriched wheat flour, wheat starch, yeast, sugar, and salt.”</a:t>
            </a:r>
            <a:r>
              <a:rPr lang="en-US" dirty="0">
                <a:latin typeface="Calibri Light" panose="020F0302020204030204" pitchFamily="34" charset="0"/>
                <a:ea typeface="Calibri" panose="020F0502020204030204" pitchFamily="34" charset="0"/>
                <a:cs typeface="Times New Roman" panose="02020603050405020304" pitchFamily="18" charset="0"/>
              </a:rPr>
              <a:t> T</a:t>
            </a: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he first ingredient (whole wheat flour) is a whole grain, and the second grain ingredient (enriched wheat flour) is an enriched grain. The only other grain is wheat starch, and it is a grain derivative; therefore, it does not count as a grain ingredient in CACFP.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As a result, this product meets the Rule of Three criteria for whole grain-rich, based on the first two-grain ingredients.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A842969-EB90-4F0F-94C9-7123EBE3CF65}" type="slidenum">
              <a:rPr lang="en-US" smtClean="0"/>
              <a:t>108</a:t>
            </a:fld>
            <a:endParaRPr lang="en-US"/>
          </a:p>
        </p:txBody>
      </p:sp>
    </p:spTree>
    <p:extLst>
      <p:ext uri="{BB962C8B-B14F-4D97-AF65-F5344CB8AC3E}">
        <p14:creationId xmlns:p14="http://schemas.microsoft.com/office/powerpoint/2010/main" val="3320519117"/>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SAY: </a:t>
            </a:r>
            <a:br>
              <a:rPr lang="en-US" b="1"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b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Let’s try another one together. A corn chip’s ingredient list reads: “whole corn, vegetable oil, salt, cheddar cheese, </a:t>
            </a:r>
            <a:r>
              <a:rPr lang="en-US" dirty="0" err="1">
                <a:solidFill>
                  <a:srgbClr val="000000"/>
                </a:solidFill>
                <a:latin typeface="Calibri Light" panose="020F0302020204030204" pitchFamily="34" charset="0"/>
                <a:ea typeface="Calibri" panose="020F0502020204030204" pitchFamily="34" charset="0"/>
                <a:cs typeface="Calibri Light" panose="020F0302020204030204" pitchFamily="34" charset="0"/>
              </a:rPr>
              <a:t>maltodextrin</a:t>
            </a: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 wheat flour, Romano cheese, whey protein concentrate.”</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ASK: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Looking at this ingredient’s list, Is It Whole Grain-Rich based on the Rule of Three</a:t>
            </a:r>
            <a:r>
              <a:rPr lang="en-US" dirty="0">
                <a:latin typeface="Calibri Light" panose="020F0302020204030204" pitchFamily="34" charset="0"/>
                <a:ea typeface="Calibri" panose="020F0502020204030204" pitchFamily="34" charset="0"/>
                <a:cs typeface="Times New Roman" panose="02020603050405020304" pitchFamily="18" charset="0"/>
              </a:rPr>
              <a:t> </a:t>
            </a: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criteria?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DO: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Allow time for participants to review the ingredients and respond if it is whole grain-rich. Click</a:t>
            </a:r>
            <a:r>
              <a:rPr lang="en-US" baseline="0"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 through to show answers on the slide.</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SAY: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[As you just mentioned,] this item is not whole grain-rich</a:t>
            </a:r>
            <a:r>
              <a:rPr lang="en-US" dirty="0">
                <a:latin typeface="Calibri Light" panose="020F0302020204030204" pitchFamily="34" charset="0"/>
                <a:ea typeface="Calibri" panose="020F0502020204030204" pitchFamily="34" charset="0"/>
                <a:cs typeface="Times New Roman" panose="02020603050405020304" pitchFamily="18" charset="0"/>
              </a:rPr>
              <a:t> </a:t>
            </a: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based on the Rule of Three criteria. Although the first ingredient is a whole grain (whole corn), the next grain ingredient (wheat flour) is unenriched wheat flour. You may still serve this item to meet the grain component; however, it would not credit for the whole grain-rich requirement.</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A842969-EB90-4F0F-94C9-7123EBE3CF65}" type="slidenum">
              <a:rPr lang="en-US" smtClean="0"/>
              <a:t>109</a:t>
            </a:fld>
            <a:endParaRPr lang="en-US"/>
          </a:p>
        </p:txBody>
      </p:sp>
    </p:spTree>
    <p:extLst>
      <p:ext uri="{BB962C8B-B14F-4D97-AF65-F5344CB8AC3E}">
        <p14:creationId xmlns:p14="http://schemas.microsoft.com/office/powerpoint/2010/main" val="1568526552"/>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SAY:</a:t>
            </a:r>
            <a:r>
              <a:rPr lang="en-US"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When working with mixed dishes, such as pizza crusts or tortillas for burritos, there is a slightly different approach to identifying if the item is whole grain-rich. In this case, the </a:t>
            </a:r>
            <a:r>
              <a:rPr lang="en-US" i="1"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first grain ingredient </a:t>
            </a: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must be a whole grain, and the next two grain ingredients (if any) must be whole grain, enriched grain, bran, or germ.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For example, this cheese pizza’s ingredients list</a:t>
            </a:r>
            <a:r>
              <a:rPr lang="en-US" dirty="0">
                <a:latin typeface="Calibri Light" panose="020F0302020204030204" pitchFamily="34" charset="0"/>
                <a:ea typeface="Calibri" panose="020F0502020204030204" pitchFamily="34" charset="0"/>
                <a:cs typeface="Times New Roman" panose="02020603050405020304" pitchFamily="18" charset="0"/>
              </a:rPr>
              <a:t> </a:t>
            </a: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reads “mozzarella cheese, parmesan cheese, white whole wheat flour, brown rice flour, enriched flour, non-fat milk, water, tomato paste, yeast.”</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ASK:</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Can you identify the grain ingredients, as well as if this product is whole grain-rich based on the Rule of Three criteria?</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DO: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Allow time for participants to review the ingredients and respond if it is whole grain-rich.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SAY:</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The grain ingredients are white whole wheat flour, brown rice flour, and enriched flour. This product is whole grain-rich based on the Rule of Three criteria because the first and second grain ingredients are whole grains and the third grain ingredient is enriched.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A842969-EB90-4F0F-94C9-7123EBE3CF65}" type="slidenum">
              <a:rPr lang="en-US" smtClean="0"/>
              <a:t>110</a:t>
            </a:fld>
            <a:endParaRPr lang="en-US"/>
          </a:p>
        </p:txBody>
      </p:sp>
    </p:spTree>
    <p:extLst>
      <p:ext uri="{BB962C8B-B14F-4D97-AF65-F5344CB8AC3E}">
        <p14:creationId xmlns:p14="http://schemas.microsoft.com/office/powerpoint/2010/main" val="402945762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SAY:</a:t>
            </a:r>
            <a:r>
              <a:rPr lang="en-US"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r>
              <a:rPr lang="en-US" strike="noStrike" dirty="0"/>
              <a:t>You may see an ingredient list that includes a flour blend as an ingredient. Flour blends</a:t>
            </a:r>
            <a:r>
              <a:rPr lang="en-US" strike="noStrike" baseline="0" dirty="0"/>
              <a:t> have </a:t>
            </a:r>
            <a:r>
              <a:rPr lang="en-US" strike="noStrike" dirty="0"/>
              <a:t>a list of sub-ingredients </a:t>
            </a:r>
            <a:r>
              <a:rPr lang="en-US" sz="1800" b="0" dirty="0">
                <a:solidFill>
                  <a:srgbClr val="000000"/>
                </a:solidFill>
                <a:effectLst/>
                <a:latin typeface="Lato" panose="020F0502020204030203" pitchFamily="34" charset="0"/>
                <a:ea typeface="Calibri" panose="020F0502020204030204" pitchFamily="34" charset="0"/>
                <a:cs typeface="Calibri" panose="020F0502020204030204" pitchFamily="34" charset="0"/>
              </a:rPr>
              <a:t>of grains or flours</a:t>
            </a:r>
            <a:r>
              <a:rPr lang="en-US" sz="1800" dirty="0">
                <a:solidFill>
                  <a:srgbClr val="000000"/>
                </a:solidFill>
                <a:effectLst/>
                <a:latin typeface="Lato" panose="020F0502020204030203" pitchFamily="34" charset="0"/>
                <a:ea typeface="Calibri" panose="020F0502020204030204" pitchFamily="34" charset="0"/>
                <a:cs typeface="Calibri" panose="020F0502020204030204" pitchFamily="34" charset="0"/>
              </a:rPr>
              <a:t> </a:t>
            </a:r>
            <a:r>
              <a:rPr lang="en-US" strike="noStrike" dirty="0"/>
              <a:t>in parentheses after the name. </a:t>
            </a:r>
            <a:r>
              <a:rPr lang="en-US" b="0" strike="noStrike" dirty="0"/>
              <a:t>Treat flour blends as one grain ingredient when applying the Rule of Three.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trike="noStrike" dirty="0"/>
              <a:t>If the flour blend is the </a:t>
            </a:r>
            <a:r>
              <a:rPr lang="en-US" b="0" strike="noStrike" dirty="0"/>
              <a:t>first ingredient, it must be a</a:t>
            </a:r>
            <a:r>
              <a:rPr lang="en-US" b="0" strike="noStrike" baseline="0" dirty="0"/>
              <a:t> whole grain and consist of only whole grains</a:t>
            </a:r>
            <a:r>
              <a:rPr lang="en-US" strike="noStrike" dirty="0"/>
              <a:t>. If any grains in the flour blend are not whole grains, then the flour blend is not considered a whole grain. If the flour blend is the </a:t>
            </a:r>
            <a:r>
              <a:rPr lang="en-US" b="0" strike="noStrike" dirty="0"/>
              <a:t>second or third </a:t>
            </a:r>
            <a:r>
              <a:rPr lang="en-US" b="0" u="none" strike="noStrike" dirty="0"/>
              <a:t>grain</a:t>
            </a:r>
            <a:r>
              <a:rPr lang="en-US" b="0" strike="noStrike" dirty="0"/>
              <a:t> ingredient</a:t>
            </a:r>
            <a:r>
              <a:rPr lang="en-US" strike="noStrike" dirty="0"/>
              <a:t>, then it must be made up of </a:t>
            </a:r>
            <a:r>
              <a:rPr lang="en-US" b="0" strike="noStrike" dirty="0"/>
              <a:t>whole grains, enriched grains, brans, or germs.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strike="noStrike"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For example, this bread’s ingredients list</a:t>
            </a:r>
            <a:r>
              <a:rPr lang="en-US" dirty="0">
                <a:latin typeface="Calibri Light" panose="020F0302020204030204" pitchFamily="34" charset="0"/>
                <a:ea typeface="Calibri" panose="020F0502020204030204" pitchFamily="34" charset="0"/>
                <a:cs typeface="Times New Roman" panose="02020603050405020304" pitchFamily="18" charset="0"/>
              </a:rPr>
              <a:t> </a:t>
            </a: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reads “</a:t>
            </a:r>
            <a:r>
              <a:rPr lang="en-US" sz="1200" kern="1200" dirty="0">
                <a:solidFill>
                  <a:schemeClr val="tx1"/>
                </a:solidFill>
                <a:effectLst/>
                <a:latin typeface="+mn-lt"/>
                <a:ea typeface="+mn-ea"/>
                <a:cs typeface="+mn-cs"/>
              </a:rPr>
              <a:t>flour blend (whole wheat flour, brown rice flour, whole grain oat flour), water, flour blend (whole rye flour, enriched wheat flour, wheat bran), yeast, salt</a:t>
            </a: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endPar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ASK:</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ts val="1821"/>
              </a:lnSpc>
              <a:spcBef>
                <a:spcPts val="0"/>
              </a:spcBef>
              <a:spcAft>
                <a:spcPts val="0"/>
              </a:spcAft>
              <a:buClrTx/>
              <a:buSzTx/>
              <a:buFontTx/>
              <a:buNone/>
              <a:tabLst/>
              <a:defRPr/>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Can you identify if the flour blends are </a:t>
            </a:r>
            <a:r>
              <a:rPr lang="en-US" sz="1200" dirty="0">
                <a:solidFill>
                  <a:sysClr val="window" lastClr="FFFFFF"/>
                </a:solidFill>
                <a:latin typeface="+mn-lt"/>
                <a:ea typeface="+mn-ea"/>
                <a:cs typeface="+mn-cs"/>
              </a:rPr>
              <a:t>whole grains, enriched grains, brans, or germs?</a:t>
            </a:r>
            <a:r>
              <a:rPr lang="en-US" sz="1200" baseline="0" dirty="0">
                <a:solidFill>
                  <a:sysClr val="window" lastClr="FFFFFF"/>
                </a:solidFill>
                <a:latin typeface="+mn-lt"/>
                <a:ea typeface="+mn-ea"/>
                <a:cs typeface="+mn-cs"/>
              </a:rPr>
              <a:t> Is </a:t>
            </a: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this product whole grain-rich based on the Rule of Three criteria?</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DO: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Allow time for participants to review the ingredients and respond if it is whole grain-rich.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SAY:</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ts val="1821"/>
              </a:lnSpc>
              <a:spcBef>
                <a:spcPts val="0"/>
              </a:spcBef>
              <a:spcAft>
                <a:spcPts val="0"/>
              </a:spcAft>
              <a:buClrTx/>
              <a:buSzTx/>
              <a:buFontTx/>
              <a:buNone/>
              <a:tabLst/>
              <a:defRPr/>
            </a:pPr>
            <a:r>
              <a:rPr lang="en-US" b="0" strike="noStrike" dirty="0"/>
              <a:t>The first ingredient is a flour blend consisting of whole wheat flour, brown rice flour, and whole grain oat flour which are all whole grains,</a:t>
            </a:r>
            <a:r>
              <a:rPr lang="en-US" b="0" strike="noStrike" baseline="0" dirty="0"/>
              <a:t> therefore, this </a:t>
            </a:r>
            <a:r>
              <a:rPr lang="en-US" b="0" strike="noStrike" dirty="0"/>
              <a:t>flour </a:t>
            </a:r>
            <a:r>
              <a:rPr lang="en-US" b="0" i="0" strike="noStrike" dirty="0"/>
              <a:t>blend</a:t>
            </a:r>
            <a:r>
              <a:rPr lang="en-US" b="1" i="1" strike="noStrike" dirty="0"/>
              <a:t> </a:t>
            </a:r>
            <a:r>
              <a:rPr lang="en-US" b="0" strike="noStrike" dirty="0"/>
              <a:t>is a whole grain ingredient. </a:t>
            </a: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The second grain ingredient is a flour blend</a:t>
            </a:r>
            <a:r>
              <a:rPr lang="en-US" baseline="0"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 consisting of whole rye flour (whole grain), enriched wheat flour (enriched grain) and wheat bran (bran) making it a creditable second grain ingredient</a:t>
            </a: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 Therefore, this product is whole grain-rich based on the Rule of Three criteria because the first ingredient is a whole grain and second grain ingredient consists of a whole grain, enriched grain and bran.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A842969-EB90-4F0F-94C9-7123EBE3CF65}" type="slidenum">
              <a:rPr lang="en-US" smtClean="0"/>
              <a:t>111</a:t>
            </a:fld>
            <a:endParaRPr lang="en-US"/>
          </a:p>
        </p:txBody>
      </p:sp>
    </p:spTree>
    <p:extLst>
      <p:ext uri="{BB962C8B-B14F-4D97-AF65-F5344CB8AC3E}">
        <p14:creationId xmlns:p14="http://schemas.microsoft.com/office/powerpoint/2010/main" val="4236456245"/>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SAY:</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Similar to mixed dishes, there is a slightly different approach for identifying whole grain-rich breakfast cereals. In this case, if the </a:t>
            </a:r>
            <a:r>
              <a:rPr lang="en-US" i="1"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first grain ingredient is a whole grain and the</a:t>
            </a: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 </a:t>
            </a:r>
            <a:r>
              <a:rPr lang="en-US" i="1"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cereal is fortified</a:t>
            </a: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 the product meets the whole grain-rich criteria.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ASK: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How do you identify fortified breakfast cereals?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DO: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Allow participants to respond.</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SAY: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[As you just mentioned], fortified cereals are those that have added vitamins and minerals not originally in the product. You can determine if a product is fortified if it has a list of vitamins and minerals on the back of the Nutrition Facts label.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A842969-EB90-4F0F-94C9-7123EBE3CF65}" type="slidenum">
              <a:rPr lang="en-US" smtClean="0"/>
              <a:t>112</a:t>
            </a:fld>
            <a:endParaRPr lang="en-US"/>
          </a:p>
        </p:txBody>
      </p:sp>
    </p:spTree>
    <p:extLst>
      <p:ext uri="{BB962C8B-B14F-4D97-AF65-F5344CB8AC3E}">
        <p14:creationId xmlns:p14="http://schemas.microsoft.com/office/powerpoint/2010/main" val="2386254435"/>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DO:</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FFFFFF"/>
                </a:solidFill>
                <a:latin typeface="Calibri Light" panose="020F0302020204030204" pitchFamily="34" charset="0"/>
                <a:ea typeface="Calibri" panose="020F0502020204030204" pitchFamily="34" charset="0"/>
                <a:cs typeface="Calibri" panose="020F0502020204030204" pitchFamily="34" charset="0"/>
              </a:rPr>
              <a:t>(Activity): Rule of Three – Is It Whole Grain-Rich?</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The purpose of this activity is to ensure participants are able to read an ingredients list to determine if an item is whole grain-rich based on the Rule of Three criteria. </a:t>
            </a:r>
          </a:p>
          <a:p>
            <a:pPr algn="just">
              <a:lnSpc>
                <a:spcPts val="1821"/>
              </a:lnSpc>
            </a:pP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Materials Needed: Rule of Three – Is It Whole Grain-Rich? worksheet, pen or pencil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Time: 5–10 minutes</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Instructions:</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346843" indent="-346843" algn="just">
              <a:lnSpc>
                <a:spcPts val="1821"/>
              </a:lnSpc>
              <a:buClr>
                <a:srgbClr val="000000"/>
              </a:buClr>
              <a:buFont typeface="+mj-lt"/>
              <a:buAutoNum type="arabicPeriod"/>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SAY:</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latin typeface="Calibri Light" panose="020F0302020204030204" pitchFamily="34" charset="0"/>
                <a:ea typeface="Calibri" panose="020F0502020204030204" pitchFamily="34" charset="0"/>
                <a:cs typeface="Times New Roman" panose="02020603050405020304" pitchFamily="18" charset="0"/>
              </a:rPr>
              <a:t>Now that we have reviewed a few examples for determining whole grain-rich foods based on the Rule of Three criteria, let’s complete an activity to practice what you learned. Turn to the </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Rule of Three – Is It Whole Grain-Rich? </a:t>
            </a:r>
            <a:r>
              <a:rPr lang="en-US" dirty="0">
                <a:latin typeface="Calibri Light" panose="020F0302020204030204" pitchFamily="34" charset="0"/>
                <a:ea typeface="Calibri" panose="020F0502020204030204" pitchFamily="34" charset="0"/>
                <a:cs typeface="Times New Roman" panose="02020603050405020304" pitchFamily="18" charset="0"/>
              </a:rPr>
              <a:t>worksheet in your Participant’s Workbook. Read each ingredients list to determine if the food item is whole grain-rich based on the Rule of Three criteria.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346843" indent="-346843" algn="just">
              <a:lnSpc>
                <a:spcPts val="1821"/>
              </a:lnSpc>
              <a:buClr>
                <a:srgbClr val="000000"/>
              </a:buClr>
              <a:buFont typeface="+mj-lt"/>
              <a:buAutoNum type="arabicPeriod"/>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DO:</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latin typeface="Calibri Light" panose="020F0302020204030204" pitchFamily="34" charset="0"/>
                <a:ea typeface="Calibri" panose="020F0502020204030204" pitchFamily="34" charset="0"/>
                <a:cs typeface="Times New Roman" panose="02020603050405020304" pitchFamily="18" charset="0"/>
              </a:rPr>
              <a:t>Allow 5–10 minutes for participants to complete this activity. Then review the answers using the following answer key with the participants.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A842969-EB90-4F0F-94C9-7123EBE3CF65}" type="slidenum">
              <a:rPr lang="en-US" smtClean="0"/>
              <a:t>113</a:t>
            </a:fld>
            <a:endParaRPr lang="en-US"/>
          </a:p>
        </p:txBody>
      </p:sp>
    </p:spTree>
    <p:extLst>
      <p:ext uri="{BB962C8B-B14F-4D97-AF65-F5344CB8AC3E}">
        <p14:creationId xmlns:p14="http://schemas.microsoft.com/office/powerpoint/2010/main" val="1136105140"/>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4763" y="0"/>
            <a:ext cx="4171950" cy="2346325"/>
          </a:xfrm>
        </p:spPr>
      </p:sp>
      <p:sp>
        <p:nvSpPr>
          <p:cNvPr id="3" name="Notes Placeholder 2"/>
          <p:cNvSpPr>
            <a:spLocks noGrp="1"/>
          </p:cNvSpPr>
          <p:nvPr>
            <p:ph type="body" idx="1"/>
          </p:nvPr>
        </p:nvSpPr>
        <p:spPr>
          <a:xfrm>
            <a:off x="936009" y="2419656"/>
            <a:ext cx="7488062" cy="4248181"/>
          </a:xfrm>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ts val="1821"/>
              </a:lnSpc>
              <a:spcBef>
                <a:spcPts val="0"/>
              </a:spcBef>
              <a:spcAft>
                <a:spcPts val="0"/>
              </a:spcAft>
              <a:buClrTx/>
              <a:buSzTx/>
              <a:buFontTx/>
              <a:buNone/>
              <a:tabLst/>
              <a:defRPr/>
            </a:pPr>
            <a:r>
              <a:rPr lang="en-US" dirty="0">
                <a:latin typeface="Calibri Light" panose="020F0302020204030204" pitchFamily="34" charset="0"/>
                <a:ea typeface="Calibri" panose="020F0502020204030204" pitchFamily="34" charset="0"/>
                <a:cs typeface="Times New Roman" panose="02020603050405020304" pitchFamily="18" charset="0"/>
              </a:rPr>
              <a:t>Often you will find Whole Grain Stamps on packages to indicate the total amount of whole grains in a product. Although this is great information, </a:t>
            </a:r>
            <a:r>
              <a:rPr lang="en-US" sz="1200" b="0" i="0" kern="1200" dirty="0">
                <a:solidFill>
                  <a:srgbClr val="FF0000"/>
                </a:solidFill>
                <a:effectLst/>
                <a:latin typeface="+mn-lt"/>
                <a:ea typeface="+mn-ea"/>
                <a:cs typeface="+mn-cs"/>
              </a:rPr>
              <a:t>they are not sufficient documentation to determine if a food</a:t>
            </a:r>
            <a:r>
              <a:rPr lang="en-US" sz="1200" b="0" i="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meets FNS whole grain-rich criteria</a:t>
            </a:r>
            <a:r>
              <a:rPr lang="en-US" sz="1200" b="1" i="1" kern="1200" dirty="0">
                <a:solidFill>
                  <a:srgbClr val="FF0000"/>
                </a:solidFill>
                <a:effectLst/>
                <a:latin typeface="+mn-lt"/>
                <a:ea typeface="+mn-ea"/>
                <a:cs typeface="+mn-cs"/>
              </a:rPr>
              <a:t>. </a:t>
            </a:r>
            <a:r>
              <a:rPr lang="en-US" dirty="0">
                <a:latin typeface="Calibri Light" panose="020F0302020204030204" pitchFamily="34" charset="0"/>
                <a:ea typeface="Calibri" panose="020F0502020204030204" pitchFamily="34" charset="0"/>
                <a:cs typeface="Times New Roman" panose="02020603050405020304" pitchFamily="18" charset="0"/>
              </a:rPr>
              <a:t>To ensure you are purchasing products that meet FNS whole grain-rich criteria, </a:t>
            </a:r>
            <a:r>
              <a:rPr lang="en-US" sz="1200" b="0" i="0" kern="1200" dirty="0">
                <a:solidFill>
                  <a:schemeClr val="tx1"/>
                </a:solidFill>
                <a:effectLst/>
                <a:latin typeface="+mn-lt"/>
                <a:ea typeface="+mn-ea"/>
                <a:cs typeface="+mn-cs"/>
              </a:rPr>
              <a:t>you must use any one of the six methods presented in this training.</a:t>
            </a:r>
            <a:endParaRPr lang="en-US" b="0" i="0" strike="sngStrike" dirty="0">
              <a:latin typeface="Arial" panose="020B060402020202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fld id="{9D9D9E57-B194-4C8F-98E9-BCBF80C7A7EA}" type="slidenum">
              <a:rPr lang="en-US" smtClean="0"/>
              <a:t>114</a:t>
            </a:fld>
            <a:endParaRPr lang="en-US"/>
          </a:p>
        </p:txBody>
      </p:sp>
    </p:spTree>
    <p:extLst>
      <p:ext uri="{BB962C8B-B14F-4D97-AF65-F5344CB8AC3E}">
        <p14:creationId xmlns:p14="http://schemas.microsoft.com/office/powerpoint/2010/main" val="99488108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821"/>
              </a:lnSpc>
            </a:pPr>
            <a:r>
              <a:rPr lang="en-US" sz="1400" b="1" dirty="0">
                <a:solidFill>
                  <a:srgbClr val="FFFFFF"/>
                </a:solidFill>
                <a:latin typeface="Calibri Light" panose="020F0302020204030204" pitchFamily="34" charset="0"/>
                <a:ea typeface="Calibri" panose="020F0502020204030204" pitchFamily="34" charset="0"/>
                <a:cs typeface="Calibri Light" panose="020F0302020204030204" pitchFamily="34" charset="0"/>
              </a:rPr>
              <a:t>OBJECTIVE 3: Participants will be able to use two methods for selecting breakfast cereals that </a:t>
            </a:r>
            <a:r>
              <a:rPr lang="en-US" sz="1800" b="1" u="none" dirty="0">
                <a:solidFill>
                  <a:srgbClr val="008080"/>
                </a:solidFill>
                <a:effectLst/>
                <a:latin typeface="Arial" panose="020B0604020202020204" pitchFamily="34" charset="0"/>
                <a:ea typeface="Calibri" panose="020F0502020204030204" pitchFamily="34" charset="0"/>
              </a:rPr>
              <a:t>meet the CACFP added sugars limit</a:t>
            </a:r>
            <a:r>
              <a:rPr lang="en-US" sz="1400" b="1" dirty="0">
                <a:solidFill>
                  <a:srgbClr val="FFFFFF"/>
                </a:solidFill>
                <a:latin typeface="Calibri Light" panose="020F0302020204030204" pitchFamily="34" charset="0"/>
                <a:ea typeface="Calibri" panose="020F0502020204030204" pitchFamily="34" charset="0"/>
                <a:cs typeface="Calibri Light" panose="020F0302020204030204" pitchFamily="34" charset="0"/>
              </a:rPr>
              <a:t>.</a:t>
            </a:r>
          </a:p>
          <a:p>
            <a:pPr>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 </a:t>
            </a:r>
            <a:b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br>
            <a:r>
              <a:rPr lang="en-US" dirty="0">
                <a:solidFill>
                  <a:srgbClr val="000000"/>
                </a:solidFill>
                <a:latin typeface="Calibri Light" panose="020F0302020204030204" pitchFamily="34" charset="0"/>
                <a:ea typeface="Calibri" panose="020F0502020204030204" pitchFamily="34" charset="0"/>
                <a:cs typeface="Calibri" panose="020F0502020204030204" pitchFamily="34" charset="0"/>
              </a:rPr>
              <a:t>The next major update to the grains component focuses on breakfast cereals. Both children and adults commonly enjoy breakfast cereal. Yet, some cereals are filled with added sugars, and as we’ve already learned, too much sugar can cause a number of health challenges.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panose="020F05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panose="020F0502020204030204" pitchFamily="34" charset="0"/>
              </a:rPr>
              <a:t>Therefore, to help reduce the amount of added sugars consumed by children and adults, all breakfast cereals, including ready-to-eat, instant, and regular hot cereal; must </a:t>
            </a:r>
            <a:r>
              <a:rPr lang="en-US" sz="1800" u="none" dirty="0">
                <a:solidFill>
                  <a:srgbClr val="008080"/>
                </a:solidFill>
                <a:effectLst/>
                <a:latin typeface="Arial" panose="020B0604020202020204" pitchFamily="34" charset="0"/>
                <a:ea typeface="Calibri" panose="020F0502020204030204" pitchFamily="34" charset="0"/>
              </a:rPr>
              <a:t>meet the CACFP added sugars limit. Through September 30, 2025, breakfast cereals must contain no more than 6 grams of total sugars per dry ounce. By October 1, 2025, breakfast cereals must contain no more than 6 grams of added sugars per dry ounce</a:t>
            </a:r>
            <a:r>
              <a:rPr lang="en-US" dirty="0">
                <a:solidFill>
                  <a:srgbClr val="000000"/>
                </a:solidFill>
                <a:latin typeface="Calibri Light" panose="020F0302020204030204" pitchFamily="34" charset="0"/>
                <a:ea typeface="Calibri" panose="020F0502020204030204" pitchFamily="34" charset="0"/>
                <a:cs typeface="Calibri" panose="020F05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fld id="{9D9D9E57-B194-4C8F-98E9-BCBF80C7A7EA}" type="slidenum">
              <a:rPr lang="en-US" smtClean="0"/>
              <a:t>115</a:t>
            </a:fld>
            <a:endParaRPr lang="en-US"/>
          </a:p>
        </p:txBody>
      </p:sp>
    </p:spTree>
    <p:extLst>
      <p:ext uri="{BB962C8B-B14F-4D97-AF65-F5344CB8AC3E}">
        <p14:creationId xmlns:p14="http://schemas.microsoft.com/office/powerpoint/2010/main" val="2939572245"/>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The great news is there are two easy ways to identify creditable breakfast cereals: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SzPts val="1200"/>
              <a:buFont typeface="Arial" panose="020B0604020202020204" pitchFamily="34" charset="0"/>
              <a:buChar char="•"/>
            </a:pPr>
            <a:r>
              <a:rPr lang="en-US" dirty="0">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WIC-Approved Breakfast Cereals List </a:t>
            </a:r>
            <a:endParaRPr lang="en-US" dirty="0">
              <a:solidFill>
                <a:srgbClr val="000000"/>
              </a:solidFill>
              <a:effectLst/>
            </a:endParaRPr>
          </a:p>
          <a:p>
            <a:pPr marL="171450" indent="-171450" algn="just">
              <a:lnSpc>
                <a:spcPts val="1821"/>
              </a:lnSpc>
              <a:buClr>
                <a:srgbClr val="002060"/>
              </a:buClr>
              <a:buSzPts val="1200"/>
              <a:buFont typeface="Arial" panose="020B0604020202020204" pitchFamily="34" charset="0"/>
              <a:buChar char="•"/>
            </a:pPr>
            <a:r>
              <a:rPr lang="en-US" dirty="0">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Table Method</a:t>
            </a:r>
            <a:endParaRPr lang="en-US" dirty="0">
              <a:solidFill>
                <a:srgbClr val="000000"/>
              </a:solidFill>
              <a:effectLst/>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Each of these methods are valid ways of determining if a cereal meets the added sugars limit. Therefore, if a cereal falls within the added sugars limit using at least one of these methods, it is within the added sugars limit and is creditable.</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Let’s review both methods to identify which one is best for you and your program. Turn to the </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Breakfast Cereal and Added Sugars Guide</a:t>
            </a:r>
            <a:r>
              <a:rPr lang="en-US" dirty="0">
                <a:latin typeface="Calibri Light" panose="020F0302020204030204" pitchFamily="34" charset="0"/>
                <a:ea typeface="Calibri" panose="020F0502020204030204" pitchFamily="34" charset="0"/>
                <a:cs typeface="Times New Roman" panose="02020603050405020304" pitchFamily="18" charset="0"/>
              </a:rPr>
              <a:t> handout in your Participant’s Workbook.</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NOTE TO INSTRUCTOR:</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latin typeface="Calibri Light" panose="020F0302020204030204" pitchFamily="34" charset="0"/>
                <a:ea typeface="Calibri" panose="020F0502020204030204" pitchFamily="34" charset="0"/>
                <a:cs typeface="Times New Roman" panose="02020603050405020304" pitchFamily="18" charset="0"/>
              </a:rPr>
              <a:t>The handout was separated into two sections to align with the script.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fld id="{9D9D9E57-B194-4C8F-98E9-BCBF80C7A7EA}" type="slidenum">
              <a:rPr lang="en-US" smtClean="0"/>
              <a:t>116</a:t>
            </a:fld>
            <a:endParaRPr lang="en-US"/>
          </a:p>
        </p:txBody>
      </p:sp>
    </p:spTree>
    <p:extLst>
      <p:ext uri="{BB962C8B-B14F-4D97-AF65-F5344CB8AC3E}">
        <p14:creationId xmlns:p14="http://schemas.microsoft.com/office/powerpoint/2010/main" val="2509868713"/>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44800" y="352425"/>
            <a:ext cx="3690938" cy="2076450"/>
          </a:xfrm>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The first method calls for you to use WIC-Approved breakfast cereal list. Similar to the CACFP, all WIC-approved breakfast cereals must </a:t>
            </a:r>
            <a:r>
              <a:rPr lang="en-US" sz="1800" u="none" dirty="0">
                <a:solidFill>
                  <a:srgbClr val="008080"/>
                </a:solidFill>
                <a:effectLst/>
                <a:latin typeface="Arial" panose="020B0604020202020204" pitchFamily="34" charset="0"/>
                <a:ea typeface="Calibri" panose="020F0502020204030204" pitchFamily="34" charset="0"/>
              </a:rPr>
              <a:t>meet the added sugars limit</a:t>
            </a:r>
            <a:r>
              <a:rPr lang="en-US" dirty="0">
                <a:latin typeface="Calibri Light" panose="020F0302020204030204" pitchFamily="34" charset="0"/>
                <a:ea typeface="Calibri" panose="020F0502020204030204" pitchFamily="34" charset="0"/>
                <a:cs typeface="Times New Roman" panose="02020603050405020304" pitchFamily="18" charset="0"/>
              </a:rPr>
              <a:t>. Therefore, if you choose a breakfast cereal from any approved WIC cereal list, it will meet the added sugars limit requirements for breakfast cereals. To locate WIC-approved food lists for each state, visit the following website: www.fns.usda.gov/wic/wic-contacts.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fld id="{9D9D9E57-B194-4C8F-98E9-BCBF80C7A7EA}" type="slidenum">
              <a:rPr lang="en-US" smtClean="0">
                <a:solidFill>
                  <a:prstClr val="black"/>
                </a:solidFill>
              </a:rPr>
              <a:pPr/>
              <a:t>117</a:t>
            </a:fld>
            <a:endParaRPr lang="en-US">
              <a:solidFill>
                <a:prstClr val="black"/>
              </a:solidFill>
            </a:endParaRPr>
          </a:p>
        </p:txBody>
      </p:sp>
    </p:spTree>
    <p:extLst>
      <p:ext uri="{BB962C8B-B14F-4D97-AF65-F5344CB8AC3E}">
        <p14:creationId xmlns:p14="http://schemas.microsoft.com/office/powerpoint/2010/main" val="2147729856"/>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44800" y="352425"/>
            <a:ext cx="3690938" cy="2076450"/>
          </a:xfrm>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panose="020F0502020204030204" pitchFamily="34" charset="0"/>
              </a:rPr>
              <a:t>The next way for determining if a breakfast cereal meets the </a:t>
            </a:r>
            <a:r>
              <a:rPr lang="en-US" sz="1800" dirty="0">
                <a:solidFill>
                  <a:srgbClr val="FF0000"/>
                </a:solidFill>
                <a:effectLst/>
                <a:latin typeface="Arial" panose="020B0604020202020204" pitchFamily="34" charset="0"/>
                <a:ea typeface="Calibri" panose="020F0502020204030204" pitchFamily="34" charset="0"/>
              </a:rPr>
              <a:t>added sugars</a:t>
            </a:r>
            <a:r>
              <a:rPr lang="en-US" sz="1800" dirty="0">
                <a:effectLst/>
                <a:latin typeface="Arial" panose="020B0604020202020204" pitchFamily="34" charset="0"/>
                <a:ea typeface="Calibri" panose="020F0502020204030204" pitchFamily="34" charset="0"/>
              </a:rPr>
              <a:t> </a:t>
            </a:r>
            <a:r>
              <a:rPr lang="en-US" dirty="0">
                <a:solidFill>
                  <a:srgbClr val="000000"/>
                </a:solidFill>
                <a:latin typeface="Calibri Light" panose="020F0302020204030204" pitchFamily="34" charset="0"/>
                <a:ea typeface="Calibri" panose="020F0502020204030204" pitchFamily="34" charset="0"/>
                <a:cs typeface="Calibri" panose="020F0502020204030204" pitchFamily="34" charset="0"/>
              </a:rPr>
              <a:t>limit is to use the table method. Very similar to determining yogurt products that meet the </a:t>
            </a:r>
            <a:r>
              <a:rPr lang="en-US" sz="1800" dirty="0">
                <a:solidFill>
                  <a:srgbClr val="FF0000"/>
                </a:solidFill>
                <a:effectLst/>
                <a:latin typeface="Arial" panose="020B0604020202020204" pitchFamily="34" charset="0"/>
                <a:ea typeface="Calibri" panose="020F0502020204030204" pitchFamily="34" charset="0"/>
              </a:rPr>
              <a:t>added sugars</a:t>
            </a:r>
            <a:r>
              <a:rPr lang="en-US" sz="1800" dirty="0">
                <a:effectLst/>
                <a:latin typeface="Arial" panose="020B0604020202020204" pitchFamily="34" charset="0"/>
                <a:ea typeface="Calibri" panose="020F0502020204030204" pitchFamily="34" charset="0"/>
              </a:rPr>
              <a:t> </a:t>
            </a:r>
            <a:r>
              <a:rPr lang="en-US" dirty="0">
                <a:solidFill>
                  <a:srgbClr val="000000"/>
                </a:solidFill>
                <a:latin typeface="Calibri Light" panose="020F0302020204030204" pitchFamily="34" charset="0"/>
                <a:ea typeface="Calibri" panose="020F0502020204030204" pitchFamily="34" charset="0"/>
                <a:cs typeface="Calibri" panose="020F0502020204030204" pitchFamily="34" charset="0"/>
              </a:rPr>
              <a:t>limit, this method uses a table to help identify breakfast cereals that meet the </a:t>
            </a:r>
            <a:r>
              <a:rPr lang="en-US" sz="1800" dirty="0">
                <a:solidFill>
                  <a:srgbClr val="FF0000"/>
                </a:solidFill>
                <a:effectLst/>
                <a:latin typeface="Arial" panose="020B0604020202020204" pitchFamily="34" charset="0"/>
                <a:ea typeface="Calibri" panose="020F0502020204030204" pitchFamily="34" charset="0"/>
              </a:rPr>
              <a:t>added sugars</a:t>
            </a:r>
            <a:r>
              <a:rPr lang="en-US" sz="1800" dirty="0">
                <a:effectLst/>
                <a:latin typeface="Arial" panose="020B0604020202020204" pitchFamily="34" charset="0"/>
                <a:ea typeface="Calibri" panose="020F0502020204030204" pitchFamily="34" charset="0"/>
              </a:rPr>
              <a:t> </a:t>
            </a:r>
            <a:r>
              <a:rPr lang="en-US" dirty="0">
                <a:solidFill>
                  <a:srgbClr val="000000"/>
                </a:solidFill>
                <a:latin typeface="Calibri Light" panose="020F0302020204030204" pitchFamily="34" charset="0"/>
                <a:ea typeface="Calibri" panose="020F0502020204030204" pitchFamily="34" charset="0"/>
                <a:cs typeface="Calibri" panose="020F0502020204030204" pitchFamily="34" charset="0"/>
              </a:rPr>
              <a:t>limit.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panose="020F05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panose="020F0502020204030204" pitchFamily="34" charset="0"/>
              </a:rPr>
              <a:t>It features pre-calculated </a:t>
            </a:r>
            <a:r>
              <a:rPr lang="en-US" sz="1200" dirty="0">
                <a:solidFill>
                  <a:srgbClr val="FF0000"/>
                </a:solidFill>
                <a:effectLst/>
                <a:latin typeface="Arial" panose="020B0604020202020204" pitchFamily="34" charset="0"/>
                <a:ea typeface="Calibri" panose="020F0502020204030204" pitchFamily="34" charset="0"/>
              </a:rPr>
              <a:t>added sugars</a:t>
            </a:r>
            <a:r>
              <a:rPr lang="en-US" sz="1200" dirty="0">
                <a:effectLst/>
                <a:latin typeface="Arial" panose="020B0604020202020204" pitchFamily="34" charset="0"/>
                <a:ea typeface="Calibri" panose="020F0502020204030204" pitchFamily="34" charset="0"/>
              </a:rPr>
              <a:t> </a:t>
            </a:r>
            <a:r>
              <a:rPr lang="en-US" dirty="0">
                <a:solidFill>
                  <a:srgbClr val="000000"/>
                </a:solidFill>
                <a:latin typeface="Calibri Light" panose="020F0302020204030204" pitchFamily="34" charset="0"/>
                <a:ea typeface="Calibri" panose="020F0502020204030204" pitchFamily="34" charset="0"/>
                <a:cs typeface="Calibri" panose="020F0502020204030204" pitchFamily="34" charset="0"/>
              </a:rPr>
              <a:t>limits for common serving sizes for breakfast cereals. In addition to finding this method on the </a:t>
            </a: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Breakfast Cereal and Added Sugars Guide</a:t>
            </a:r>
            <a:r>
              <a:rPr lang="en-US"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r>
              <a:rPr lang="en-US" dirty="0">
                <a:solidFill>
                  <a:srgbClr val="000000"/>
                </a:solidFill>
                <a:latin typeface="Calibri Light" panose="020F0302020204030204" pitchFamily="34" charset="0"/>
                <a:ea typeface="Calibri" panose="020F0502020204030204" pitchFamily="34" charset="0"/>
                <a:cs typeface="Calibri" panose="020F0502020204030204" pitchFamily="34" charset="0"/>
              </a:rPr>
              <a:t>handout, you can also find it on the USDA Team Nutrition’s training worksheet “Choose Breakfast Cereals That Are Low in Added Sugars.” </a:t>
            </a:r>
            <a:r>
              <a:rPr lang="en-US" dirty="0">
                <a:latin typeface="Calibri Light" panose="020F0302020204030204" pitchFamily="34" charset="0"/>
                <a:ea typeface="Calibri" panose="020F0502020204030204" pitchFamily="34" charset="0"/>
                <a:cs typeface="Times New Roman" panose="02020603050405020304" pitchFamily="18" charset="0"/>
              </a:rPr>
              <a:t>The link to this memo is listed on the </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Training Resources</a:t>
            </a:r>
            <a:r>
              <a:rPr lang="en-US" dirty="0">
                <a:latin typeface="Calibri Light" panose="020F0302020204030204" pitchFamily="34" charset="0"/>
                <a:ea typeface="Calibri" panose="020F0502020204030204" pitchFamily="34" charset="0"/>
                <a:cs typeface="Times New Roman" panose="02020603050405020304" pitchFamily="18" charset="0"/>
              </a:rPr>
              <a:t> handout in the Appendix of your Participant’s Workbook.</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panose="020F05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panose="020F0502020204030204" pitchFamily="34" charset="0"/>
              </a:rPr>
              <a:t>Take 1–2 minutes to review the </a:t>
            </a: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Breakfast Cereal and Added Sugars Guide</a:t>
            </a:r>
            <a:r>
              <a:rPr lang="en-US"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r>
              <a:rPr lang="en-US" dirty="0">
                <a:solidFill>
                  <a:srgbClr val="000000"/>
                </a:solidFill>
                <a:latin typeface="Calibri Light" panose="020F0302020204030204" pitchFamily="34" charset="0"/>
                <a:ea typeface="Calibri" panose="020F0502020204030204" pitchFamily="34" charset="0"/>
                <a:cs typeface="Calibri" panose="020F0502020204030204" pitchFamily="34" charset="0"/>
              </a:rPr>
              <a:t>handout.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DO: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panose="020F0502020204030204" pitchFamily="34" charset="0"/>
              </a:rPr>
              <a:t>Allow 1–2 minutes for participants to review the handout, and then review the steps with the participants. After you have completed this task, ask if there are any questions before advancing to the next slide. </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dirty="0">
                <a:solidFill>
                  <a:srgbClr val="000000"/>
                </a:solidFill>
                <a:latin typeface="Calibri Light" panose="020F0302020204030204" pitchFamily="34" charset="0"/>
                <a:ea typeface="Calibri" panose="020F0502020204030204" pitchFamily="34" charset="0"/>
                <a:cs typeface="Calibri" panose="020F05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F12D865-8CAA-40FE-8C08-C7D45694731E}" type="slidenum">
              <a:rPr lang="en-US" smtClean="0"/>
              <a:t>118</a:t>
            </a:fld>
            <a:endParaRPr lang="en-US"/>
          </a:p>
        </p:txBody>
      </p:sp>
    </p:spTree>
    <p:extLst>
      <p:ext uri="{BB962C8B-B14F-4D97-AF65-F5344CB8AC3E}">
        <p14:creationId xmlns:p14="http://schemas.microsoft.com/office/powerpoint/2010/main" val="380379252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44800" y="352425"/>
            <a:ext cx="3690938" cy="2076450"/>
          </a:xfrm>
        </p:spPr>
      </p:sp>
      <p:sp>
        <p:nvSpPr>
          <p:cNvPr id="3" name="Notes Placeholder 2"/>
          <p:cNvSpPr>
            <a:spLocks noGrp="1"/>
          </p:cNvSpPr>
          <p:nvPr>
            <p:ph type="body" idx="1"/>
          </p:nvPr>
        </p:nvSpPr>
        <p:spPr/>
        <p:txBody>
          <a:bodyPr/>
          <a:lstStyle/>
          <a:p>
            <a:pPr>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DO:</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FFFFFF"/>
                </a:solidFill>
                <a:latin typeface="Calibri Light" panose="020F0302020204030204" pitchFamily="34" charset="0"/>
                <a:ea typeface="Calibri" panose="020F0502020204030204" pitchFamily="34" charset="0"/>
                <a:cs typeface="Calibri" panose="020F0502020204030204" pitchFamily="34" charset="0"/>
              </a:rPr>
              <a:t>(Activity): Breakfast Cereal, Is It Creditable?</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The purpose of this activity is to determine if each cereal meets the breakfast cereal guidelines for the CACFP meal pattern requirements.</a:t>
            </a:r>
          </a:p>
          <a:p>
            <a:pPr algn="just">
              <a:lnSpc>
                <a:spcPts val="1821"/>
              </a:lnSpc>
            </a:pP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Materials Needed: Breakfast Cereal, Is It Creditable? worksheet, pen or pencil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Time: 5–10 minutes</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Instructions:</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346843" indent="-346843" algn="just">
              <a:lnSpc>
                <a:spcPts val="1821"/>
              </a:lnSpc>
              <a:buClr>
                <a:srgbClr val="000000"/>
              </a:buClr>
              <a:buSzPts val="1200"/>
              <a:buFont typeface="Times New Roman" panose="02020603050405020304" pitchFamily="18" charset="0"/>
              <a:buAutoNum type="arabicPeriod"/>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SAY:</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latin typeface="Calibri Light" panose="020F0302020204030204" pitchFamily="34" charset="0"/>
                <a:ea typeface="Calibri" panose="020F0502020204030204" pitchFamily="34" charset="0"/>
                <a:cs typeface="Times New Roman" panose="02020603050405020304" pitchFamily="18" charset="0"/>
              </a:rPr>
              <a:t>Please turn to the </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Breakfast Cereal, Is It Creditable?</a:t>
            </a:r>
            <a:r>
              <a:rPr lang="en-US" dirty="0">
                <a:latin typeface="Calibri Light" panose="020F0302020204030204" pitchFamily="34" charset="0"/>
                <a:ea typeface="Calibri" panose="020F0502020204030204" pitchFamily="34" charset="0"/>
                <a:cs typeface="Times New Roman" panose="02020603050405020304" pitchFamily="18" charset="0"/>
              </a:rPr>
              <a:t> worksheet in your Participant’s Workbook. Review each label. Then, use the table method (</a:t>
            </a:r>
            <a:r>
              <a:rPr lang="en-US" sz="1200" dirty="0">
                <a:solidFill>
                  <a:srgbClr val="FF0000"/>
                </a:solidFill>
                <a:effectLst/>
                <a:latin typeface="Arial" panose="020B0604020202020204" pitchFamily="34" charset="0"/>
                <a:ea typeface="Calibri" panose="020F0502020204030204" pitchFamily="34" charset="0"/>
              </a:rPr>
              <a:t>added sugars</a:t>
            </a:r>
            <a:r>
              <a:rPr lang="en-US" sz="1200" dirty="0">
                <a:effectLst/>
                <a:latin typeface="Arial" panose="020B0604020202020204" pitchFamily="34" charset="0"/>
                <a:ea typeface="Calibri" panose="020F0502020204030204" pitchFamily="34" charset="0"/>
              </a:rPr>
              <a:t> </a:t>
            </a:r>
            <a:r>
              <a:rPr lang="en-US" dirty="0">
                <a:latin typeface="Calibri Light" panose="020F0302020204030204" pitchFamily="34" charset="0"/>
                <a:ea typeface="Calibri" panose="020F0502020204030204" pitchFamily="34" charset="0"/>
                <a:cs typeface="Times New Roman" panose="02020603050405020304" pitchFamily="18" charset="0"/>
              </a:rPr>
              <a:t>limits table) to determine if the breakfast cereal </a:t>
            </a:r>
            <a:r>
              <a:rPr lang="en-US" sz="1800" kern="0" dirty="0">
                <a:effectLst/>
                <a:latin typeface="Calibri Light" panose="020F0302020204030204" pitchFamily="34" charset="0"/>
                <a:ea typeface="Calibri" panose="020F0502020204030204" pitchFamily="34" charset="0"/>
                <a:cs typeface="Times New Roman" panose="02020603050405020304" pitchFamily="18" charset="0"/>
              </a:rPr>
              <a:t>meets the CACFP added sugars limit</a:t>
            </a:r>
            <a:r>
              <a:rPr lang="en-US" dirty="0">
                <a:latin typeface="Calibri Light" panose="020F0302020204030204" pitchFamily="34" charset="0"/>
                <a:ea typeface="Calibri" panose="020F0502020204030204" pitchFamily="34" charset="0"/>
                <a:cs typeface="Times New Roman" panose="02020603050405020304" pitchFamily="18" charset="0"/>
              </a:rPr>
              <a:t>.</a:t>
            </a:r>
          </a:p>
          <a:p>
            <a:pPr marL="346843" indent="-346843" algn="just">
              <a:lnSpc>
                <a:spcPts val="1821"/>
              </a:lnSpc>
              <a:buClr>
                <a:srgbClr val="000000"/>
              </a:buClr>
              <a:buSzPts val="1200"/>
              <a:buFont typeface="Times New Roman" panose="02020603050405020304" pitchFamily="18" charset="0"/>
              <a:buAutoNum type="arabicPeriod"/>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DO:</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latin typeface="Calibri Light" panose="020F0302020204030204" pitchFamily="34" charset="0"/>
                <a:ea typeface="Calibri" panose="020F0502020204030204" pitchFamily="34" charset="0"/>
                <a:cs typeface="Times New Roman" panose="02020603050405020304" pitchFamily="18" charset="0"/>
              </a:rPr>
              <a:t>Allow 5–10 minutes for the participants to complete the assignment. Then, review the answers with the participants using the following answer key.</a:t>
            </a:r>
          </a:p>
        </p:txBody>
      </p:sp>
      <p:sp>
        <p:nvSpPr>
          <p:cNvPr id="4" name="Slide Number Placeholder 3"/>
          <p:cNvSpPr>
            <a:spLocks noGrp="1"/>
          </p:cNvSpPr>
          <p:nvPr>
            <p:ph type="sldNum" sz="quarter" idx="10"/>
          </p:nvPr>
        </p:nvSpPr>
        <p:spPr/>
        <p:txBody>
          <a:bodyPr/>
          <a:lstStyle/>
          <a:p>
            <a:fld id="{7F12D865-8CAA-40FE-8C08-C7D45694731E}" type="slidenum">
              <a:rPr lang="en-US" smtClean="0"/>
              <a:t>119</a:t>
            </a:fld>
            <a:endParaRPr lang="en-US"/>
          </a:p>
        </p:txBody>
      </p:sp>
    </p:spTree>
    <p:extLst>
      <p:ext uri="{BB962C8B-B14F-4D97-AF65-F5344CB8AC3E}">
        <p14:creationId xmlns:p14="http://schemas.microsoft.com/office/powerpoint/2010/main" val="4010844167"/>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821"/>
              </a:lnSpc>
            </a:pPr>
            <a:r>
              <a:rPr lang="en-US" sz="1400" b="1" dirty="0">
                <a:solidFill>
                  <a:srgbClr val="FFFFFF"/>
                </a:solidFill>
                <a:latin typeface="Calibri Light" panose="020F0302020204030204" pitchFamily="34" charset="0"/>
                <a:ea typeface="Calibri" panose="020F0502020204030204" pitchFamily="34" charset="0"/>
                <a:cs typeface="Calibri Light" panose="020F0302020204030204" pitchFamily="34" charset="0"/>
              </a:rPr>
              <a:t>OBJECTIVE 4: Participants will be able to recall at least five creditable alternatives to grain-based desserts. </a:t>
            </a:r>
          </a:p>
          <a:p>
            <a:pPr>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 </a:t>
            </a:r>
            <a:endParaRPr lang="en-US" dirty="0">
              <a:latin typeface="Calibri Light" panose="020F0302020204030204" pitchFamily="34" charset="0"/>
              <a:ea typeface="Calibri" panose="020F0502020204030204" pitchFamily="34" charset="0"/>
              <a:cs typeface="Times New Roman" panose="02020603050405020304" pitchFamily="18" charset="0"/>
            </a:endParaRPr>
          </a:p>
          <a:p>
            <a:pPr>
              <a:lnSpc>
                <a:spcPts val="1618"/>
              </a:lnSpc>
            </a:pPr>
            <a:r>
              <a:rPr lang="en-US" b="1" dirty="0">
                <a:solidFill>
                  <a:srgbClr val="001E5E"/>
                </a:solidFill>
                <a:latin typeface="Calibri Light" panose="020F0302020204030204" pitchFamily="34" charset="0"/>
                <a:ea typeface="Calibri" panose="020F0502020204030204" pitchFamily="34" charset="0"/>
                <a:cs typeface="Verdana" panose="020B0604030504040204" pitchFamily="34" charset="0"/>
              </a:rPr>
              <a:t>SAY: </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dirty="0">
                <a:solidFill>
                  <a:srgbClr val="000000"/>
                </a:solidFill>
                <a:latin typeface="Calibri Light" panose="020F0302020204030204" pitchFamily="34" charset="0"/>
                <a:ea typeface="Calibri" panose="020F0502020204030204" pitchFamily="34" charset="0"/>
                <a:cs typeface="Calibri" panose="020F0502020204030204" pitchFamily="34" charset="0"/>
              </a:rPr>
              <a:t>The next major update to the grains component focuses on grain-based desserts. According to the </a:t>
            </a:r>
            <a:r>
              <a:rPr lang="en-US" i="1" dirty="0">
                <a:solidFill>
                  <a:srgbClr val="000000"/>
                </a:solidFill>
                <a:latin typeface="Calibri Light" panose="020F0302020204030204" pitchFamily="34" charset="0"/>
                <a:ea typeface="Calibri" panose="020F0502020204030204" pitchFamily="34" charset="0"/>
                <a:cs typeface="Calibri" panose="020F0502020204030204" pitchFamily="34" charset="0"/>
              </a:rPr>
              <a:t>Dietary Guidelines for Americans </a:t>
            </a:r>
            <a:r>
              <a:rPr lang="en-US" dirty="0">
                <a:solidFill>
                  <a:srgbClr val="000000"/>
                </a:solidFill>
                <a:latin typeface="Calibri Light" panose="020F0302020204030204" pitchFamily="34" charset="0"/>
                <a:ea typeface="Calibri" panose="020F0502020204030204" pitchFamily="34" charset="0"/>
                <a:cs typeface="Calibri" panose="020F0502020204030204" pitchFamily="34" charset="0"/>
              </a:rPr>
              <a:t>(DGA), grain-based desserts are sources of added sugars and saturated fats. Eating too much sugar and saturated fat may increase the risk of heart disease, stroke, and other chronic illnesses. Because of these findings, grain-based desserts are not creditable toward the grains component in the CACFP.</a:t>
            </a:r>
            <a:endParaRPr lang="en-US" dirty="0">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
        <p:nvSpPr>
          <p:cNvPr id="5" name="Slide Number Placeholder 4"/>
          <p:cNvSpPr>
            <a:spLocks noGrp="1"/>
          </p:cNvSpPr>
          <p:nvPr>
            <p:ph type="sldNum" sz="quarter" idx="10"/>
          </p:nvPr>
        </p:nvSpPr>
        <p:spPr/>
        <p:txBody>
          <a:bodyPr/>
          <a:lstStyle/>
          <a:p>
            <a:fld id="{9D9D9E57-B194-4C8F-98E9-BCBF80C7A7EA}" type="slidenum">
              <a:rPr lang="en-US" smtClean="0"/>
              <a:t>120</a:t>
            </a:fld>
            <a:endParaRPr lang="en-US"/>
          </a:p>
        </p:txBody>
      </p:sp>
    </p:spTree>
    <p:extLst>
      <p:ext uri="{BB962C8B-B14F-4D97-AF65-F5344CB8AC3E}">
        <p14:creationId xmlns:p14="http://schemas.microsoft.com/office/powerpoint/2010/main" val="3951872890"/>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821"/>
              </a:lnSpc>
            </a:pPr>
            <a:r>
              <a:rPr lang="en-US" b="1" dirty="0">
                <a:solidFill>
                  <a:srgbClr val="001E5E"/>
                </a:solidFill>
                <a:latin typeface="Calibri Light" panose="020F0302020204030204" pitchFamily="34" charset="0"/>
                <a:ea typeface="Calibri" panose="020F0502020204030204" pitchFamily="34" charset="0"/>
                <a:cs typeface="Verdana" panose="020B0604030504040204" pitchFamily="34" charset="0"/>
              </a:rPr>
              <a:t>SAY: </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dirty="0">
                <a:solidFill>
                  <a:srgbClr val="000000"/>
                </a:solidFill>
                <a:latin typeface="Calibri Light" panose="020F0302020204030204" pitchFamily="34" charset="0"/>
                <a:ea typeface="Calibri" panose="020F0502020204030204" pitchFamily="34" charset="0"/>
                <a:cs typeface="Verdana" panose="020B0604030504040204" pitchFamily="34" charset="0"/>
              </a:rPr>
              <a:t>Turn to the </a:t>
            </a:r>
            <a:r>
              <a:rPr lang="en-US" b="1" dirty="0">
                <a:solidFill>
                  <a:srgbClr val="001E5E"/>
                </a:solidFill>
                <a:latin typeface="Calibri Light" panose="020F0302020204030204" pitchFamily="34" charset="0"/>
                <a:ea typeface="Calibri" panose="020F0502020204030204" pitchFamily="34" charset="0"/>
                <a:cs typeface="Verdana" panose="020B0604030504040204" pitchFamily="34" charset="0"/>
              </a:rPr>
              <a:t>Exhibit A: Grain Requirements for Child Nutrition Programs </a:t>
            </a:r>
            <a:r>
              <a:rPr lang="en-US" dirty="0">
                <a:solidFill>
                  <a:srgbClr val="000000"/>
                </a:solidFill>
                <a:latin typeface="Calibri Light" panose="020F0302020204030204" pitchFamily="34" charset="0"/>
                <a:ea typeface="Calibri" panose="020F0502020204030204" pitchFamily="34" charset="0"/>
                <a:cs typeface="Verdana" panose="020B0604030504040204" pitchFamily="34" charset="0"/>
              </a:rPr>
              <a:t>handout in your Participant’s Workbook. USDA revised this chart to be consistent with other child nutrition programs and to provide an easy identifier for grain-based desserts. </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dirty="0">
                <a:solidFill>
                  <a:srgbClr val="000000"/>
                </a:solidFill>
                <a:latin typeface="Calibri Light" panose="020F0302020204030204" pitchFamily="34" charset="0"/>
                <a:ea typeface="Calibri" panose="020F0502020204030204" pitchFamily="34" charset="0"/>
                <a:cs typeface="Verdana" panose="020B060403050404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dirty="0">
                <a:solidFill>
                  <a:srgbClr val="000000"/>
                </a:solidFill>
                <a:latin typeface="Calibri Light" panose="020F0302020204030204" pitchFamily="34" charset="0"/>
                <a:ea typeface="Calibri" panose="020F0502020204030204" pitchFamily="34" charset="0"/>
                <a:cs typeface="Verdana" panose="020B0604030504040204" pitchFamily="34" charset="0"/>
              </a:rPr>
              <a:t>Grain-based desserts are those food items found in the Food Buying Guide for Child Nutrition Professional’s Exhibit A with a superscript 3 or 4. These items include: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171450" indent="-171450">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Breakfast bars </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marL="171450" indent="-171450">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Brownies</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marL="171450" indent="-171450">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Cakes</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marL="171450" indent="-171450">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Cereal bars</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marL="171450" indent="-171450">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Cookies</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marL="171450" indent="-171450">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Doughnuts</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marL="171450" indent="-171450">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Granola bars</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marL="171450" indent="-171450">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Sweet pie crusts</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marL="171450" indent="-171450">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Sweet rolls</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marL="171450" indent="-171450">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Toaster pastries</a:t>
            </a:r>
          </a:p>
          <a:p>
            <a:pPr defTabSz="924916">
              <a:lnSpc>
                <a:spcPts val="1821"/>
              </a:lnSpc>
              <a:buClr>
                <a:srgbClr val="002060"/>
              </a:buClr>
            </a:pPr>
            <a:endParaRPr lang="en-US" dirty="0"/>
          </a:p>
          <a:p>
            <a:pPr defTabSz="924916">
              <a:lnSpc>
                <a:spcPts val="1821"/>
              </a:lnSpc>
              <a:buClr>
                <a:srgbClr val="002060"/>
              </a:buClr>
            </a:pPr>
            <a:r>
              <a:rPr lang="en-US" dirty="0"/>
              <a:t>There is one exception for cookies, and it is indicated with a superscript 5. Sweet crackers, consisting of graham crackers in all shapes and animal crackers are creditable as part of a reimbursable meal or snack.</a:t>
            </a:r>
          </a:p>
          <a:p>
            <a:pPr>
              <a:lnSpc>
                <a:spcPts val="1821"/>
              </a:lnSpc>
              <a:buClr>
                <a:srgbClr val="002060"/>
              </a:buClr>
            </a:pP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fld id="{9D9D9E57-B194-4C8F-98E9-BCBF80C7A7EA}" type="slidenum">
              <a:rPr lang="en-US" smtClean="0"/>
              <a:t>121</a:t>
            </a:fld>
            <a:endParaRPr lang="en-US"/>
          </a:p>
        </p:txBody>
      </p:sp>
    </p:spTree>
    <p:extLst>
      <p:ext uri="{BB962C8B-B14F-4D97-AF65-F5344CB8AC3E}">
        <p14:creationId xmlns:p14="http://schemas.microsoft.com/office/powerpoint/2010/main" val="282177545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a:solidFill>
                  <a:srgbClr val="001E5E"/>
                </a:solidFill>
                <a:latin typeface="Calibri Light" panose="020F0302020204030204" pitchFamily="34" charset="0"/>
                <a:ea typeface="Calibri" panose="020F0502020204030204" pitchFamily="34" charset="0"/>
                <a:cs typeface="Verdana" panose="020B0604030504040204" pitchFamily="34" charset="0"/>
              </a:rPr>
              <a:t>SAY: </a:t>
            </a:r>
            <a:endParaRPr lang="en-US">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a:solidFill>
                  <a:srgbClr val="000000"/>
                </a:solidFill>
                <a:latin typeface="Calibri Light" panose="020F0302020204030204" pitchFamily="34" charset="0"/>
                <a:ea typeface="Calibri" panose="020F0502020204030204" pitchFamily="34" charset="0"/>
                <a:cs typeface="Verdana" panose="020B0604030504040204" pitchFamily="34" charset="0"/>
              </a:rPr>
              <a:t>It is important to note that although the Exhibit A chart lists specific grain-based desserts, it is not an exhaustive list. For example, sweet scones, sweet bread pudding, and rice pudding are grain-based desserts, while savory scones and savory bread pudding are not. </a:t>
            </a:r>
            <a:endParaRPr lang="en-US">
              <a:latin typeface="Arial" panose="020B060402020202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fld id="{9D9D9E57-B194-4C8F-98E9-BCBF80C7A7EA}" type="slidenum">
              <a:rPr lang="en-US" smtClean="0"/>
              <a:t>122</a:t>
            </a:fld>
            <a:endParaRPr lang="en-US"/>
          </a:p>
        </p:txBody>
      </p:sp>
    </p:spTree>
    <p:extLst>
      <p:ext uri="{BB962C8B-B14F-4D97-AF65-F5344CB8AC3E}">
        <p14:creationId xmlns:p14="http://schemas.microsoft.com/office/powerpoint/2010/main" val="3523442843"/>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a:solidFill>
                  <a:srgbClr val="001E5E"/>
                </a:solidFill>
                <a:latin typeface="Calibri Light" panose="020F0302020204030204" pitchFamily="34" charset="0"/>
                <a:ea typeface="Calibri" panose="020F0502020204030204" pitchFamily="34" charset="0"/>
                <a:cs typeface="Verdana" panose="020B0604030504040204" pitchFamily="34" charset="0"/>
              </a:rPr>
              <a:t>SAY: </a:t>
            </a:r>
            <a:endParaRPr lang="en-US">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a:solidFill>
                  <a:srgbClr val="000000"/>
                </a:solidFill>
                <a:latin typeface="Calibri Light" panose="020F0302020204030204" pitchFamily="34" charset="0"/>
                <a:ea typeface="Calibri" panose="020F0502020204030204" pitchFamily="34" charset="0"/>
                <a:cs typeface="Calibri" panose="020F0502020204030204" pitchFamily="34" charset="0"/>
              </a:rPr>
              <a:t>Also, some foods are advertised in a way that may not be easily identified as a grain-based dessert. For example, a cookie may be labeled a “breakfast round.” </a:t>
            </a:r>
            <a:endParaRPr lang="en-US">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a:solidFill>
                  <a:srgbClr val="000000"/>
                </a:solidFill>
                <a:latin typeface="Calibri Light" panose="020F0302020204030204" pitchFamily="34" charset="0"/>
                <a:ea typeface="Calibri" panose="020F0502020204030204" pitchFamily="34" charset="0"/>
                <a:cs typeface="Calibri" panose="020F0502020204030204" pitchFamily="34" charset="0"/>
              </a:rPr>
              <a:t> </a:t>
            </a:r>
            <a:endParaRPr lang="en-US">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a:solidFill>
                  <a:srgbClr val="000000"/>
                </a:solidFill>
                <a:latin typeface="Calibri Light" panose="020F0302020204030204" pitchFamily="34" charset="0"/>
                <a:ea typeface="Calibri" panose="020F0502020204030204" pitchFamily="34" charset="0"/>
                <a:cs typeface="Calibri" panose="020F0502020204030204" pitchFamily="34" charset="0"/>
              </a:rPr>
              <a:t>When planning menus and searching for creditable grains, always ask the question, “Is this food thought of as a dessert?” If so, then it is likely a grain-based dessert. If you are unsure about a food item, always work with your sponsoring organization or State agency to determine if a food item is a grain-based dessert.</a:t>
            </a:r>
            <a:endParaRPr lang="en-US">
              <a:latin typeface="Arial" panose="020B060402020202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fld id="{9D9D9E57-B194-4C8F-98E9-BCBF80C7A7EA}" type="slidenum">
              <a:rPr lang="en-US" smtClean="0"/>
              <a:t>123</a:t>
            </a:fld>
            <a:endParaRPr lang="en-US"/>
          </a:p>
        </p:txBody>
      </p:sp>
    </p:spTree>
    <p:extLst>
      <p:ext uri="{BB962C8B-B14F-4D97-AF65-F5344CB8AC3E}">
        <p14:creationId xmlns:p14="http://schemas.microsoft.com/office/powerpoint/2010/main" val="760836206"/>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618"/>
              </a:lnSpc>
            </a:pPr>
            <a:r>
              <a:rPr lang="en-US" b="1" dirty="0">
                <a:solidFill>
                  <a:srgbClr val="001E5E"/>
                </a:solidFill>
                <a:latin typeface="Calibri Light" panose="020F0302020204030204" pitchFamily="34" charset="0"/>
                <a:ea typeface="Calibri" panose="020F0502020204030204" pitchFamily="34" charset="0"/>
                <a:cs typeface="Verdana" panose="020B0604030504040204" pitchFamily="34" charset="0"/>
              </a:rPr>
              <a:t>SAY: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panose="020F0502020204030204" pitchFamily="34" charset="0"/>
              </a:rPr>
              <a:t>Often, grain-based desserts are served during special occasions, such as an annual festival, birthday celebrations, end-of-year bash, or other special events. Therefore, you have the flexibility to serve grain-based desserts as additional items; however, these items are not reimbursable.</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fld id="{9D9D9E57-B194-4C8F-98E9-BCBF80C7A7EA}" type="slidenum">
              <a:rPr lang="en-US" smtClean="0"/>
              <a:t>124</a:t>
            </a:fld>
            <a:endParaRPr lang="en-US"/>
          </a:p>
        </p:txBody>
      </p:sp>
    </p:spTree>
    <p:extLst>
      <p:ext uri="{BB962C8B-B14F-4D97-AF65-F5344CB8AC3E}">
        <p14:creationId xmlns:p14="http://schemas.microsoft.com/office/powerpoint/2010/main" val="4039703841"/>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DO:</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FFFFFF"/>
                </a:solidFill>
                <a:latin typeface="Calibri Light" panose="020F0302020204030204" pitchFamily="34" charset="0"/>
                <a:ea typeface="Calibri" panose="020F0502020204030204" pitchFamily="34" charset="0"/>
                <a:cs typeface="Calibri" panose="020F0502020204030204" pitchFamily="34" charset="0"/>
              </a:rPr>
              <a:t>(Activity): Speed Grains</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The purpose of this activity is to identify at least five creditable alternatives to grain-based desserts. </a:t>
            </a:r>
          </a:p>
          <a:p>
            <a:pPr algn="just">
              <a:lnSpc>
                <a:spcPts val="1821"/>
              </a:lnSpc>
            </a:pP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Materials Needed: Grain-Based Dessert posters (Cakes, Cookies, Sweet pie crusts, Doughnuts, Granola bars, and Sweet rolls), Grain-Based Dessert Alternatives worksheet, painter’s tape, bell, timer/watch, pen or pencil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Time: 15 minutes</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Instructions:</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346843" indent="-346843" algn="just">
              <a:lnSpc>
                <a:spcPts val="1821"/>
              </a:lnSpc>
              <a:buClr>
                <a:srgbClr val="000000"/>
              </a:buClr>
              <a:buFont typeface="+mj-lt"/>
              <a:buAutoNum type="arabicPeriod"/>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DO:</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Post the Grain-Based Dessert posters throughout the room. </a:t>
            </a:r>
            <a:r>
              <a:rPr lang="en-US" dirty="0">
                <a:latin typeface="Calibri Light" panose="020F0302020204030204" pitchFamily="34" charset="0"/>
                <a:ea typeface="Calibri" panose="020F0502020204030204" pitchFamily="34" charset="0"/>
                <a:cs typeface="Times New Roman" panose="02020603050405020304" pitchFamily="18" charset="0"/>
              </a:rPr>
              <a:t>Ask the participants to turn to the</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Grain-Based Dessert Alternatives </a:t>
            </a:r>
            <a:r>
              <a:rPr lang="en-US" dirty="0">
                <a:latin typeface="Calibri Light" panose="020F0302020204030204" pitchFamily="34" charset="0"/>
                <a:ea typeface="Calibri" panose="020F0502020204030204" pitchFamily="34" charset="0"/>
                <a:cs typeface="Times New Roman" panose="02020603050405020304" pitchFamily="18" charset="0"/>
              </a:rPr>
              <a:t>worksheet in their Participant’s Workbook.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346843" indent="-346843" algn="just">
              <a:lnSpc>
                <a:spcPts val="1821"/>
              </a:lnSpc>
              <a:buClr>
                <a:srgbClr val="000000"/>
              </a:buClr>
              <a:buFont typeface="+mj-lt"/>
              <a:buAutoNum type="arabicPeriod"/>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SAY:</a:t>
            </a:r>
            <a:r>
              <a:rPr lang="en-US" dirty="0">
                <a:latin typeface="Calibri Light" panose="020F0302020204030204" pitchFamily="34" charset="0"/>
                <a:ea typeface="Calibri" panose="020F0502020204030204" pitchFamily="34" charset="0"/>
                <a:cs typeface="Times New Roman" panose="02020603050405020304" pitchFamily="18" charset="0"/>
              </a:rPr>
              <a:t> We are going to complete an activity identifying alternatives to grain-based desserts, called Speed Grains. Around the room, you will find six posters with grain-based desserts. In your groups, identify a minimum of three options to serve in place of each grain-dessert. These items can be other grains or non-grain items. You will have exactly 1 minute to identify alternatives for each poster. I will ring the bell when you are to start and stop. Please stand up, and find your first poster.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346843" indent="-346843" algn="just">
              <a:lnSpc>
                <a:spcPts val="1821"/>
              </a:lnSpc>
              <a:buClr>
                <a:srgbClr val="000000"/>
              </a:buClr>
              <a:buFont typeface="+mj-lt"/>
              <a:buAutoNum type="arabicPeriod"/>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DO:</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Announce when to start. Then, every minute ask each group to switch. </a:t>
            </a:r>
            <a:r>
              <a:rPr lang="en-US" dirty="0">
                <a:latin typeface="Calibri Light" panose="020F0302020204030204" pitchFamily="34" charset="0"/>
                <a:ea typeface="Calibri" panose="020F0502020204030204" pitchFamily="34" charset="0"/>
                <a:cs typeface="Times New Roman" panose="02020603050405020304" pitchFamily="18" charset="0"/>
              </a:rPr>
              <a:t>After everyone has finished, ask if there are any questions.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buClr>
                <a:srgbClr val="000000"/>
              </a:buClr>
            </a:pPr>
            <a:endParaRPr lang="en-US" b="1" dirty="0"/>
          </a:p>
          <a:p>
            <a:pPr algn="just">
              <a:lnSpc>
                <a:spcPts val="1821"/>
              </a:lnSpc>
              <a:buClr>
                <a:srgbClr val="000000"/>
              </a:buClr>
            </a:pPr>
            <a:r>
              <a:rPr lang="en-US" b="1" dirty="0"/>
              <a:t>FEEDBACK:</a:t>
            </a:r>
          </a:p>
          <a:p>
            <a:pPr algn="just">
              <a:lnSpc>
                <a:spcPts val="1821"/>
              </a:lnSpc>
              <a:buClr>
                <a:srgbClr val="000000"/>
              </a:buClr>
            </a:pPr>
            <a:r>
              <a:rPr lang="en-US" dirty="0"/>
              <a:t>There are no right or wrong answers for this activity, with the exception that all alternatives should not be a grain-based dessert. For some example for each grain-based dessert, refer to the </a:t>
            </a:r>
            <a:r>
              <a:rPr lang="en-US" b="1" dirty="0"/>
              <a:t>Answer Key: Grain-Based Dessert Alternatives</a:t>
            </a:r>
            <a:r>
              <a:rPr lang="en-US" dirty="0"/>
              <a:t>. </a:t>
            </a:r>
          </a:p>
          <a:p>
            <a:pPr marL="231229" algn="just">
              <a:lnSpc>
                <a:spcPts val="1821"/>
              </a:lnSpc>
            </a:pP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A842969-EB90-4F0F-94C9-7123EBE3CF65}" type="slidenum">
              <a:rPr lang="en-US" smtClean="0"/>
              <a:t>125</a:t>
            </a:fld>
            <a:endParaRPr lang="en-US"/>
          </a:p>
        </p:txBody>
      </p:sp>
    </p:spTree>
    <p:extLst>
      <p:ext uri="{BB962C8B-B14F-4D97-AF65-F5344CB8AC3E}">
        <p14:creationId xmlns:p14="http://schemas.microsoft.com/office/powerpoint/2010/main" val="540488863"/>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821"/>
              </a:lnSpc>
            </a:pPr>
            <a:r>
              <a:rPr lang="en-US" sz="1400" b="1" dirty="0">
                <a:solidFill>
                  <a:srgbClr val="FFFFFF"/>
                </a:solidFill>
                <a:latin typeface="Calibri Light" panose="020F0302020204030204" pitchFamily="34" charset="0"/>
                <a:ea typeface="Calibri" panose="020F0502020204030204" pitchFamily="34" charset="0"/>
                <a:cs typeface="Calibri Light" panose="020F0302020204030204" pitchFamily="34" charset="0"/>
              </a:rPr>
              <a:t>CONCLUSION </a:t>
            </a:r>
          </a:p>
          <a:p>
            <a:pPr>
              <a:lnSpc>
                <a:spcPts val="1821"/>
              </a:lnSpc>
            </a:pPr>
            <a:endPar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endParaRPr>
          </a:p>
          <a:p>
            <a:pPr>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SAY:</a:t>
            </a:r>
            <a:r>
              <a:rPr lang="en-US"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 </a:t>
            </a:r>
            <a:b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b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Throughout this lesson, we explored three key topics for meeting the updated meal pattern requirements. In particular, we explored these four updates: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171450" indent="-171450">
              <a:lnSpc>
                <a:spcPts val="1821"/>
              </a:lnSpc>
              <a:buClr>
                <a:srgbClr val="002060"/>
              </a:buClr>
              <a:buFont typeface="Arial" panose="020B0604020202020204" pitchFamily="34" charset="0"/>
              <a:buChar char="•"/>
              <a:tabLst>
                <a:tab pos="231229" algn="l"/>
                <a:tab pos="404651" algn="l"/>
              </a:tabLst>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At least 1 serving of grains per day must be whole grain-rich</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marL="171450" indent="-171450">
              <a:lnSpc>
                <a:spcPts val="1821"/>
              </a:lnSpc>
              <a:buClr>
                <a:srgbClr val="002060"/>
              </a:buClr>
              <a:buFont typeface="Arial" panose="020B0604020202020204" pitchFamily="34" charset="0"/>
              <a:buChar char="•"/>
              <a:tabLst>
                <a:tab pos="231229" algn="l"/>
                <a:tab pos="404651" algn="l"/>
              </a:tabLst>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Breakfast cereals must </a:t>
            </a:r>
            <a:r>
              <a:rPr lang="en-US" sz="1800" u="none" dirty="0">
                <a:solidFill>
                  <a:srgbClr val="008080"/>
                </a:solidFill>
                <a:effectLst/>
                <a:latin typeface="Arial" panose="020B0604020202020204" pitchFamily="34" charset="0"/>
                <a:ea typeface="Calibri" panose="020F0502020204030204" pitchFamily="34" charset="0"/>
              </a:rPr>
              <a:t>meet the CACFP added sugars limit</a:t>
            </a:r>
            <a:r>
              <a:rPr lang="en-US" sz="1800" u="sng" dirty="0">
                <a:solidFill>
                  <a:srgbClr val="008080"/>
                </a:solidFill>
                <a:effectLst/>
                <a:latin typeface="Arial" panose="020B0604020202020204" pitchFamily="34" charset="0"/>
                <a:ea typeface="Calibri" panose="020F0502020204030204" pitchFamily="34" charset="0"/>
              </a:rPr>
              <a:t>.</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marL="171450" indent="-171450">
              <a:lnSpc>
                <a:spcPts val="1821"/>
              </a:lnSpc>
              <a:buClr>
                <a:srgbClr val="002060"/>
              </a:buClr>
              <a:buFont typeface="Arial" panose="020B0604020202020204" pitchFamily="34" charset="0"/>
              <a:buChar char="•"/>
              <a:tabLst>
                <a:tab pos="231229" algn="l"/>
                <a:tab pos="404651" algn="l"/>
              </a:tabLst>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Grain-based desserts </a:t>
            </a:r>
            <a:r>
              <a:rPr lang="en-US" b="0"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do not </a:t>
            </a: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credit toward the grain component</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marL="171450" indent="-171450">
              <a:lnSpc>
                <a:spcPts val="1821"/>
              </a:lnSpc>
              <a:buClr>
                <a:srgbClr val="002060"/>
              </a:buClr>
              <a:buFont typeface="Arial" panose="020B0604020202020204" pitchFamily="34" charset="0"/>
              <a:buChar char="•"/>
              <a:tabLst>
                <a:tab pos="231229" algn="l"/>
                <a:tab pos="404651" algn="l"/>
              </a:tabLst>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Use ounce equivalents (oz eq) to determine the amount of creditable grains</a:t>
            </a:r>
            <a:endParaRPr lang="en-US" strike="sngStrike"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ASK: </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At this time, are there any questions before we move to the last activity in this lesson?</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DO:</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Answer any questions, and then begin the next activity.</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NOTE TO INSTRUCTOR: </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If there are questions that you are unable to answer, refer the participant(s) to their State agency or to the ICN Help Desk.</a:t>
            </a:r>
            <a:endParaRPr lang="en-US" dirty="0">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8A842969-EB90-4F0F-94C9-7123EBE3CF65}" type="slidenum">
              <a:rPr lang="en-US" smtClean="0"/>
              <a:t>126</a:t>
            </a:fld>
            <a:endParaRPr lang="en-US"/>
          </a:p>
        </p:txBody>
      </p:sp>
    </p:spTree>
    <p:extLst>
      <p:ext uri="{BB962C8B-B14F-4D97-AF65-F5344CB8AC3E}">
        <p14:creationId xmlns:p14="http://schemas.microsoft.com/office/powerpoint/2010/main" val="2242362518"/>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DO:</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b="1" dirty="0">
                <a:solidFill>
                  <a:srgbClr val="FFFFFF"/>
                </a:solidFill>
                <a:latin typeface="Calibri Light" panose="020F0302020204030204" pitchFamily="34" charset="0"/>
                <a:ea typeface="Calibri" panose="020F0502020204030204" pitchFamily="34" charset="0"/>
                <a:cs typeface="Calibri" panose="020F0502020204030204" pitchFamily="34" charset="0"/>
              </a:rPr>
              <a:t>(Activity): Apply in Three  </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The purpose of this activity is to ensure participants identify an action plan for implementing the </a:t>
            </a:r>
            <a:r>
              <a:rPr lang="en-US" b="0" i="0" dirty="0">
                <a:latin typeface="Calibri Light" panose="020F0302020204030204" pitchFamily="34" charset="0"/>
                <a:ea typeface="Calibri" panose="020F0502020204030204" pitchFamily="34" charset="0"/>
                <a:cs typeface="Times New Roman" panose="02020603050405020304" pitchFamily="18" charset="0"/>
              </a:rPr>
              <a:t>Grains</a:t>
            </a:r>
            <a:r>
              <a:rPr lang="en-US" dirty="0">
                <a:latin typeface="Calibri Light" panose="020F0302020204030204" pitchFamily="34" charset="0"/>
                <a:ea typeface="Calibri" panose="020F0502020204030204" pitchFamily="34" charset="0"/>
                <a:cs typeface="Times New Roman" panose="02020603050405020304" pitchFamily="18" charset="0"/>
              </a:rPr>
              <a:t> component requirements. </a:t>
            </a:r>
          </a:p>
          <a:p>
            <a:pPr>
              <a:lnSpc>
                <a:spcPts val="1821"/>
              </a:lnSpc>
            </a:pP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Materials Needed: Apply in Three worksheet, pen or pencil </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Time: 5–10 minutes</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Instructions: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346843" indent="-346843">
              <a:lnSpc>
                <a:spcPts val="1821"/>
              </a:lnSpc>
              <a:buClr>
                <a:srgbClr val="000000"/>
              </a:buClr>
              <a:buFont typeface="+mj-lt"/>
              <a:buAutoNum type="arabicPeriod"/>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SAY:</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latin typeface="Calibri Light" panose="020F0302020204030204" pitchFamily="34" charset="0"/>
                <a:ea typeface="Calibri" panose="020F0502020204030204" pitchFamily="34" charset="0"/>
                <a:cs typeface="Times New Roman" panose="02020603050405020304" pitchFamily="18" charset="0"/>
              </a:rPr>
              <a:t>Turn to the </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Apply in Three</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latin typeface="Calibri Light" panose="020F0302020204030204" pitchFamily="34" charset="0"/>
                <a:ea typeface="Calibri" panose="020F0502020204030204" pitchFamily="34" charset="0"/>
                <a:cs typeface="Times New Roman" panose="02020603050405020304" pitchFamily="18" charset="0"/>
              </a:rPr>
              <a:t>worksheet in your Participant’s Workbook. Write at least three things you learned about the </a:t>
            </a:r>
            <a:r>
              <a:rPr lang="en-US" b="0" i="0" dirty="0">
                <a:latin typeface="Calibri Light" panose="020F0302020204030204" pitchFamily="34" charset="0"/>
                <a:ea typeface="Calibri" panose="020F0502020204030204" pitchFamily="34" charset="0"/>
                <a:cs typeface="Times New Roman" panose="02020603050405020304" pitchFamily="18" charset="0"/>
              </a:rPr>
              <a:t>Grains</a:t>
            </a:r>
            <a:r>
              <a:rPr lang="en-US" dirty="0">
                <a:latin typeface="Calibri Light" panose="020F0302020204030204" pitchFamily="34" charset="0"/>
                <a:ea typeface="Calibri" panose="020F0502020204030204" pitchFamily="34" charset="0"/>
                <a:cs typeface="Times New Roman" panose="02020603050405020304" pitchFamily="18" charset="0"/>
              </a:rPr>
              <a:t> component, how you will apply this information, and the estimated date in which you would like to have completed each action item. Once you have finished, stand up, find someone from a different group, and share your responses.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346843" indent="-346843">
              <a:lnSpc>
                <a:spcPts val="1821"/>
              </a:lnSpc>
              <a:buClr>
                <a:srgbClr val="000000"/>
              </a:buClr>
              <a:buFont typeface="+mj-lt"/>
              <a:buAutoNum type="arabicPeriod"/>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DO:</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latin typeface="Calibri Light" panose="020F0302020204030204" pitchFamily="34" charset="0"/>
                <a:ea typeface="Calibri" panose="020F0502020204030204" pitchFamily="34" charset="0"/>
                <a:cs typeface="Times New Roman" panose="02020603050405020304" pitchFamily="18" charset="0"/>
              </a:rPr>
              <a:t>Allow 3–5 minutes for participants to complete this activity. Then, request volunteers to share their responses.</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FEEDBACK:</a:t>
            </a:r>
            <a:endParaRPr lang="en-US" b="0" dirty="0">
              <a:solidFill>
                <a:schemeClr val="tx1"/>
              </a:solidFill>
              <a:latin typeface="Calibri Light" panose="020F0302020204030204" pitchFamily="34" charset="0"/>
              <a:ea typeface="Calibri" panose="020F0502020204030204" pitchFamily="34" charset="0"/>
              <a:cs typeface="Times New Roman" panose="02020603050405020304" pitchFamily="18" charset="0"/>
            </a:endParaRPr>
          </a:p>
          <a:p>
            <a:pPr>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There are no right or wrong answers for this activity. However, some potential responses might include those noted in the following </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Answer Key: Apply in Three</a:t>
            </a:r>
            <a:r>
              <a:rPr lang="en-US" dirty="0">
                <a:latin typeface="Calibri Light" panose="020F0302020204030204" pitchFamily="34" charset="0"/>
                <a:ea typeface="Calibri" panose="020F0502020204030204" pitchFamily="34" charset="0"/>
                <a:cs typeface="Times New Roman" panose="02020603050405020304" pitchFamily="18" charset="0"/>
              </a:rPr>
              <a:t>.</a:t>
            </a:r>
          </a:p>
          <a:p>
            <a:pPr defTabSz="924916">
              <a:lnSpc>
                <a:spcPts val="1821"/>
              </a:lnSpc>
              <a:defRPr/>
            </a:pPr>
            <a:endParaRPr lang="en-US" b="1" dirty="0"/>
          </a:p>
          <a:p>
            <a:pPr defTabSz="924916">
              <a:lnSpc>
                <a:spcPts val="1821"/>
              </a:lnSpc>
              <a:defRPr/>
            </a:pPr>
            <a:r>
              <a:rPr lang="en-US" b="1" dirty="0"/>
              <a:t>NOTE TO INSTRUCTOR: </a:t>
            </a:r>
            <a:r>
              <a:rPr lang="en-US" dirty="0"/>
              <a:t>If this training is offered in the comprehensive 6-hour version, skip the lesson post-assessment. However, if this training is offered in individual lesson form, follow the instructions below to complete the post-assessment. </a:t>
            </a:r>
            <a:endParaRPr lang="en-US" b="1" dirty="0"/>
          </a:p>
          <a:p>
            <a:pPr>
              <a:lnSpc>
                <a:spcPts val="1821"/>
              </a:lnSpc>
            </a:pP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A842969-EB90-4F0F-94C9-7123EBE3CF65}" type="slidenum">
              <a:rPr lang="en-US" smtClean="0"/>
              <a:t>127</a:t>
            </a:fld>
            <a:endParaRPr lang="en-US"/>
          </a:p>
        </p:txBody>
      </p:sp>
    </p:spTree>
    <p:extLst>
      <p:ext uri="{BB962C8B-B14F-4D97-AF65-F5344CB8AC3E}">
        <p14:creationId xmlns:p14="http://schemas.microsoft.com/office/powerpoint/2010/main" val="572350845"/>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44800" y="352425"/>
            <a:ext cx="3690938" cy="2076450"/>
          </a:xfrm>
        </p:spPr>
      </p:sp>
      <p:sp>
        <p:nvSpPr>
          <p:cNvPr id="3" name="Notes Placeholder 2"/>
          <p:cNvSpPr>
            <a:spLocks noGrp="1"/>
          </p:cNvSpPr>
          <p:nvPr>
            <p:ph type="body" idx="1"/>
          </p:nvPr>
        </p:nvSpPr>
        <p:spPr>
          <a:xfrm>
            <a:off x="384838" y="2502026"/>
            <a:ext cx="8604943" cy="4165811"/>
          </a:xfrm>
        </p:spPr>
        <p:txBody>
          <a:bodyPr/>
          <a:lstStyle/>
          <a:p>
            <a:r>
              <a:rPr lang="en-US" sz="1200" b="1" kern="1200" dirty="0">
                <a:solidFill>
                  <a:schemeClr val="tx1"/>
                </a:solidFill>
                <a:effectLst/>
                <a:latin typeface="+mn-lt"/>
                <a:ea typeface="+mn-ea"/>
                <a:cs typeface="+mn-cs"/>
              </a:rPr>
              <a:t>DO:</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Post-Assessment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purpose of the Post-Assessment is to determine what the participants learned throughout the training. </a:t>
            </a:r>
          </a:p>
          <a:p>
            <a:r>
              <a:rPr lang="en-US" sz="1200" kern="1200" dirty="0">
                <a:solidFill>
                  <a:schemeClr val="tx1"/>
                </a:solidFill>
                <a:effectLst/>
                <a:latin typeface="+mn-lt"/>
                <a:ea typeface="+mn-ea"/>
                <a:cs typeface="+mn-cs"/>
              </a:rPr>
              <a:t>Materials Needed: Post-Assessment, Training Evaluation, and pen or pencil</a:t>
            </a:r>
          </a:p>
          <a:p>
            <a:r>
              <a:rPr lang="en-US" sz="1200" kern="1200" dirty="0">
                <a:solidFill>
                  <a:schemeClr val="tx1"/>
                </a:solidFill>
                <a:effectLst/>
                <a:latin typeface="+mn-lt"/>
                <a:ea typeface="+mn-ea"/>
                <a:cs typeface="+mn-cs"/>
              </a:rPr>
              <a:t>Time: 5–10 minutes </a:t>
            </a:r>
          </a:p>
          <a:p>
            <a:r>
              <a:rPr lang="en-US" sz="1200" b="1" kern="1200" dirty="0">
                <a:solidFill>
                  <a:schemeClr val="tx1"/>
                </a:solidFill>
                <a:effectLst/>
                <a:latin typeface="+mn-lt"/>
                <a:ea typeface="+mn-ea"/>
                <a:cs typeface="+mn-cs"/>
              </a:rPr>
              <a:t>Instructions:</a:t>
            </a:r>
            <a:endParaRPr lang="en-US"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DO:</a:t>
            </a:r>
            <a:r>
              <a:rPr lang="en-US" sz="1200" kern="1200" dirty="0">
                <a:solidFill>
                  <a:schemeClr val="tx1"/>
                </a:solidFill>
                <a:effectLst/>
                <a:latin typeface="+mn-lt"/>
                <a:ea typeface="+mn-ea"/>
                <a:cs typeface="+mn-cs"/>
              </a:rPr>
              <a:t> Distribute the </a:t>
            </a:r>
            <a:r>
              <a:rPr lang="en-US" sz="1200" b="1" kern="1200" dirty="0">
                <a:solidFill>
                  <a:schemeClr val="tx1"/>
                </a:solidFill>
                <a:effectLst/>
                <a:latin typeface="+mn-lt"/>
                <a:ea typeface="+mn-ea"/>
                <a:cs typeface="+mn-cs"/>
              </a:rPr>
              <a:t>Post-Assessment</a:t>
            </a:r>
            <a:r>
              <a:rPr lang="en-US" sz="1200" kern="1200" dirty="0">
                <a:solidFill>
                  <a:schemeClr val="tx1"/>
                </a:solidFill>
                <a:effectLst/>
                <a:latin typeface="+mn-lt"/>
                <a:ea typeface="+mn-ea"/>
                <a:cs typeface="+mn-cs"/>
              </a:rPr>
              <a:t> and the </a:t>
            </a:r>
            <a:r>
              <a:rPr lang="en-US" sz="1200" b="1" kern="1200" dirty="0">
                <a:solidFill>
                  <a:schemeClr val="tx1"/>
                </a:solidFill>
                <a:effectLst/>
                <a:latin typeface="+mn-lt"/>
                <a:ea typeface="+mn-ea"/>
                <a:cs typeface="+mn-cs"/>
              </a:rPr>
              <a:t>Training Evaluation.</a:t>
            </a:r>
            <a:r>
              <a:rPr lang="en-US" sz="1200" kern="1200" dirty="0">
                <a:solidFill>
                  <a:schemeClr val="tx1"/>
                </a:solidFill>
                <a:effectLst/>
                <a:latin typeface="+mn-lt"/>
                <a:ea typeface="+mn-ea"/>
                <a:cs typeface="+mn-cs"/>
              </a:rPr>
              <a:t> </a:t>
            </a:r>
          </a:p>
          <a:p>
            <a:pPr lvl="0"/>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The Post-Assessment is designed to assess what you have learned during this training. Begin by placing a four-digit number in the box at the top of your assessment. Then, complete the Post-Assessment by reading each question carefully and selecting the best answer. Upon completion, please complete the training evaluation. </a:t>
            </a:r>
          </a:p>
          <a:p>
            <a:pPr lvl="0"/>
            <a:r>
              <a:rPr lang="en-US" sz="1200" b="1" kern="1200" dirty="0">
                <a:solidFill>
                  <a:schemeClr val="tx1"/>
                </a:solidFill>
                <a:effectLst/>
                <a:latin typeface="+mn-lt"/>
                <a:ea typeface="+mn-ea"/>
                <a:cs typeface="+mn-cs"/>
              </a:rPr>
              <a:t>DO:</a:t>
            </a:r>
            <a:r>
              <a:rPr lang="en-US" sz="1200" kern="1200" dirty="0">
                <a:solidFill>
                  <a:schemeClr val="tx1"/>
                </a:solidFill>
                <a:effectLst/>
                <a:latin typeface="+mn-lt"/>
                <a:ea typeface="+mn-ea"/>
                <a:cs typeface="+mn-cs"/>
              </a:rPr>
              <a:t> Allow a minimum of 5–10 minutes for participants to complete the Post-Assessment. Remind them to list the identifier they used on the Pre-Assessment. Following, collect the Post-Assessments and the Training Evaluations, and return them to the ICN. Then, dismiss the participants from the training.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TO INSTRUCTOR: </a:t>
            </a:r>
            <a:r>
              <a:rPr lang="en-US" sz="1200" kern="1200" dirty="0">
                <a:solidFill>
                  <a:schemeClr val="tx1"/>
                </a:solidFill>
                <a:effectLst/>
                <a:latin typeface="+mn-lt"/>
                <a:ea typeface="+mn-ea"/>
                <a:cs typeface="+mn-cs"/>
              </a:rPr>
              <a:t>If this training is not sponsored by the ICN, allow the participants to keep their assessments. Review the answers with them using the Answer Key in the Appendix section. Then, dismiss the participants from the training.</a:t>
            </a:r>
          </a:p>
          <a:p>
            <a:r>
              <a:rPr lang="en-US" sz="1200" kern="1200" dirty="0">
                <a:solidFill>
                  <a:schemeClr val="tx1"/>
                </a:solidFill>
                <a:effectLst/>
                <a:latin typeface="+mn-lt"/>
                <a:ea typeface="+mn-ea"/>
                <a:cs typeface="+mn-cs"/>
              </a:rPr>
              <a:t> </a:t>
            </a:r>
            <a:endParaRPr lang="en-US" dirty="0">
              <a:latin typeface="Calibri Light" panose="020F03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defTabSz="924916">
              <a:defRPr/>
            </a:pPr>
            <a:fld id="{7F12D865-8CAA-40FE-8C08-C7D45694731E}" type="slidenum">
              <a:rPr lang="en-US">
                <a:solidFill>
                  <a:prstClr val="black"/>
                </a:solidFill>
                <a:latin typeface="Calibri" panose="020F0502020204030204"/>
              </a:rPr>
              <a:pPr defTabSz="924916">
                <a:defRPr/>
              </a:pPr>
              <a:t>128</a:t>
            </a:fld>
            <a:endParaRPr lang="en-US">
              <a:solidFill>
                <a:prstClr val="black"/>
              </a:solidFill>
              <a:latin typeface="Calibri" panose="020F0502020204030204"/>
            </a:endParaRPr>
          </a:p>
        </p:txBody>
      </p:sp>
    </p:spTree>
    <p:extLst>
      <p:ext uri="{BB962C8B-B14F-4D97-AF65-F5344CB8AC3E}">
        <p14:creationId xmlns:p14="http://schemas.microsoft.com/office/powerpoint/2010/main" val="24756639"/>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solidFill>
                  <a:srgbClr val="002060"/>
                </a:solidFill>
                <a:latin typeface="Verdana" panose="020B0604030504040204" pitchFamily="34" charset="0"/>
                <a:ea typeface="Calibri" panose="020F0502020204030204" pitchFamily="34" charset="0"/>
                <a:cs typeface="Calibri" panose="020F0502020204030204" pitchFamily="34" charset="0"/>
              </a:rPr>
              <a:t>DO:</a:t>
            </a:r>
            <a:endParaRPr lang="en-US" b="1">
              <a:solidFill>
                <a:srgbClr val="002060"/>
              </a:solidFill>
              <a:latin typeface="Arial" panose="020B0604020202020204" pitchFamily="34" charset="0"/>
              <a:ea typeface="Calibri" panose="020F0502020204030204" pitchFamily="34" charset="0"/>
              <a:cs typeface="Calibri" panose="020F0502020204030204" pitchFamily="34" charset="0"/>
            </a:endParaRPr>
          </a:p>
          <a:p>
            <a:r>
              <a:rPr lang="en-US">
                <a:latin typeface="Verdana" panose="020B0604030504040204" pitchFamily="34" charset="0"/>
                <a:ea typeface="Calibri" panose="020F0502020204030204" pitchFamily="34" charset="0"/>
                <a:cs typeface="Times New Roman" panose="02020603050405020304" pitchFamily="18" charset="0"/>
              </a:rPr>
              <a:t>To begin this lesson, advance to the next slide.</a:t>
            </a:r>
            <a:endParaRPr lang="en-US">
              <a:latin typeface="Arial" panose="020B0604020202020204" pitchFamily="34" charset="0"/>
              <a:ea typeface="Calibri" panose="020F050202020403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10"/>
          </p:nvPr>
        </p:nvSpPr>
        <p:spPr/>
        <p:txBody>
          <a:bodyPr/>
          <a:lstStyle/>
          <a:p>
            <a:fld id="{A392DAC4-C209-44FA-9647-152F9DB2807D}" type="slidenum">
              <a:rPr lang="en-US" smtClean="0"/>
              <a:t>129</a:t>
            </a:fld>
            <a:endParaRPr lang="en-US"/>
          </a:p>
        </p:txBody>
      </p:sp>
    </p:spTree>
    <p:extLst>
      <p:ext uri="{BB962C8B-B14F-4D97-AF65-F5344CB8AC3E}">
        <p14:creationId xmlns:p14="http://schemas.microsoft.com/office/powerpoint/2010/main" val="3904671538"/>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The updated requirements feature three key major updates preparing and serving nutritious meals and snacks: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Deep-fat frying is not allowed as a way of preparing foods on-site.</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The guidelines for serving meals family style. </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Offer versus serve (a type of meal service) is extended to at-risk afterschool programs.</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A392DAC4-C209-44FA-9647-152F9DB2807D}" type="slidenum">
              <a:rPr lang="en-US" smtClean="0"/>
              <a:t>130</a:t>
            </a:fld>
            <a:endParaRPr lang="en-US"/>
          </a:p>
        </p:txBody>
      </p:sp>
    </p:spTree>
    <p:extLst>
      <p:ext uri="{BB962C8B-B14F-4D97-AF65-F5344CB8AC3E}">
        <p14:creationId xmlns:p14="http://schemas.microsoft.com/office/powerpoint/2010/main" val="1164825788"/>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Throughout this lesson, we will explore the major updates through the following objectives:</a:t>
            </a: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List at least four cooking methods for preparing nutritious meals</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a:ea typeface="Calibri" panose="020F0502020204030204" pitchFamily="34" charset="0"/>
                <a:cs typeface="Calibri Light"/>
              </a:rPr>
              <a:t>Summarize two types of meal services for serving meals in the CACFP</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a:ea typeface="Calibri" panose="020F0502020204030204" pitchFamily="34" charset="0"/>
                <a:cs typeface="Calibri Light"/>
              </a:rPr>
              <a:t>Identify at least three strategies for avoiding rewards and punishment during mealtimes</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At the end of this lesson, you should know the latest updates, as well as some key strategies for implementation.</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NOTE TO INSTRUCTOR: </a:t>
            </a:r>
            <a:r>
              <a:rPr lang="en-US"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If this training is offered in the comprehensive 6-hour version, skip the lesson pre-assessment. However, if this training is offered in individual lesson form, follow the instructions below to complete the pre-assessment.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16DE756-6821-4E26-993E-10099CCD54F0}" type="slidenum">
              <a:rPr lang="en-US" smtClean="0"/>
              <a:t>131</a:t>
            </a:fld>
            <a:endParaRPr lang="en-US"/>
          </a:p>
        </p:txBody>
      </p:sp>
    </p:spTree>
    <p:extLst>
      <p:ext uri="{BB962C8B-B14F-4D97-AF65-F5344CB8AC3E}">
        <p14:creationId xmlns:p14="http://schemas.microsoft.com/office/powerpoint/2010/main" val="4124846436"/>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DO:</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Pre-Assessment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purpose of this Pre-Assessment is to determine current knowledge of the updated meal pattern requirements. </a:t>
            </a:r>
          </a:p>
          <a:p>
            <a:r>
              <a:rPr lang="en-US" sz="1200" kern="1200" dirty="0">
                <a:solidFill>
                  <a:schemeClr val="tx1"/>
                </a:solidFill>
                <a:effectLst/>
                <a:latin typeface="+mn-lt"/>
                <a:ea typeface="+mn-ea"/>
                <a:cs typeface="+mn-cs"/>
              </a:rPr>
              <a:t>Materials Needed: Pre-Assessment and pen or pencil </a:t>
            </a:r>
          </a:p>
          <a:p>
            <a:r>
              <a:rPr lang="en-US" sz="1200" kern="1200" dirty="0">
                <a:solidFill>
                  <a:schemeClr val="tx1"/>
                </a:solidFill>
                <a:effectLst/>
                <a:latin typeface="+mn-lt"/>
                <a:ea typeface="+mn-ea"/>
                <a:cs typeface="+mn-cs"/>
              </a:rPr>
              <a:t>Time: 5–10 minutes</a:t>
            </a:r>
          </a:p>
          <a:p>
            <a:r>
              <a:rPr lang="en-US" sz="1200" b="1" kern="1200" dirty="0">
                <a:solidFill>
                  <a:schemeClr val="tx1"/>
                </a:solidFill>
                <a:effectLst/>
                <a:latin typeface="+mn-lt"/>
                <a:ea typeface="+mn-ea"/>
                <a:cs typeface="+mn-cs"/>
              </a:rPr>
              <a:t>Instructions:</a:t>
            </a:r>
            <a:endParaRPr lang="en-US"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Before we begin objective 1, let’s assess what you already know by completing a Pre-Assessment. </a:t>
            </a:r>
          </a:p>
          <a:p>
            <a:pPr lvl="0"/>
            <a:r>
              <a:rPr lang="en-US" sz="1200" b="1" kern="1200" dirty="0">
                <a:solidFill>
                  <a:schemeClr val="tx1"/>
                </a:solidFill>
                <a:effectLst/>
                <a:latin typeface="+mn-lt"/>
                <a:ea typeface="+mn-ea"/>
                <a:cs typeface="+mn-cs"/>
              </a:rPr>
              <a:t>DO:</a:t>
            </a:r>
            <a:r>
              <a:rPr lang="en-US" sz="1200" kern="1200" dirty="0">
                <a:solidFill>
                  <a:schemeClr val="tx1"/>
                </a:solidFill>
                <a:effectLst/>
                <a:latin typeface="+mn-lt"/>
                <a:ea typeface="+mn-ea"/>
                <a:cs typeface="+mn-cs"/>
              </a:rPr>
              <a:t> Distribute the Pre-Assessment. </a:t>
            </a:r>
          </a:p>
          <a:p>
            <a:pPr lvl="0"/>
            <a:r>
              <a:rPr lang="en-US" sz="1200" b="1" kern="1200" dirty="0">
                <a:solidFill>
                  <a:schemeClr val="tx1"/>
                </a:solidFill>
                <a:effectLst/>
                <a:latin typeface="+mn-lt"/>
                <a:ea typeface="+mn-ea"/>
                <a:cs typeface="+mn-cs"/>
              </a:rPr>
              <a:t>SAY:</a:t>
            </a:r>
            <a:r>
              <a:rPr lang="en-US" sz="1200" kern="1200" dirty="0">
                <a:solidFill>
                  <a:schemeClr val="tx1"/>
                </a:solidFill>
                <a:effectLst/>
                <a:latin typeface="+mn-lt"/>
                <a:ea typeface="+mn-ea"/>
                <a:cs typeface="+mn-cs"/>
              </a:rPr>
              <a:t> Now that you have the Pre-Assessment, begin by placing a four-digit number in the box at the top of your assessment. Make a note of this number, as you will use it again when completing the Post-Assessment. Then, read each question carefully and select the best answer. When you have finished, place your assessment in the center of the table (or in a specified location). </a:t>
            </a:r>
          </a:p>
          <a:p>
            <a:pPr lvl="0"/>
            <a:r>
              <a:rPr lang="en-US" sz="1200" b="1" kern="1200" dirty="0">
                <a:solidFill>
                  <a:schemeClr val="tx1"/>
                </a:solidFill>
                <a:effectLst/>
                <a:latin typeface="+mn-lt"/>
                <a:ea typeface="+mn-ea"/>
                <a:cs typeface="+mn-cs"/>
              </a:rPr>
              <a:t>DO:</a:t>
            </a:r>
            <a:r>
              <a:rPr lang="en-US" sz="1200" kern="1200" dirty="0">
                <a:solidFill>
                  <a:schemeClr val="tx1"/>
                </a:solidFill>
                <a:effectLst/>
                <a:latin typeface="+mn-lt"/>
                <a:ea typeface="+mn-ea"/>
                <a:cs typeface="+mn-cs"/>
              </a:rPr>
              <a:t> Allow a minimum of 5–10 minutes for participants to complete the Pre-Assessment. Remind them to list a non-identifier and to make a note of it for the Post-Assessment. Then, collect each assessment and set them aside. </a:t>
            </a:r>
          </a:p>
          <a:p>
            <a:r>
              <a:rPr lang="en-US" sz="1200" kern="1200" dirty="0">
                <a:solidFill>
                  <a:schemeClr val="tx1"/>
                </a:solidFill>
                <a:effectLst/>
                <a:latin typeface="+mn-lt"/>
                <a:ea typeface="+mn-ea"/>
                <a:cs typeface="+mn-cs"/>
              </a:rPr>
              <a:t> </a:t>
            </a:r>
            <a:endParaRPr lang="en-US" dirty="0">
              <a:effectLst/>
            </a:endParaRPr>
          </a:p>
          <a:p>
            <a:r>
              <a:rPr lang="en-US" sz="1200" b="1" kern="1200" dirty="0">
                <a:solidFill>
                  <a:schemeClr val="tx1"/>
                </a:solidFill>
                <a:effectLst/>
                <a:latin typeface="+mn-lt"/>
                <a:ea typeface="+mn-ea"/>
                <a:cs typeface="+mn-cs"/>
              </a:rPr>
              <a:t>NOTE TO INSTRUCTOR: </a:t>
            </a:r>
            <a:r>
              <a:rPr lang="en-US" sz="1200" kern="1200" dirty="0">
                <a:solidFill>
                  <a:schemeClr val="tx1"/>
                </a:solidFill>
                <a:effectLst/>
                <a:latin typeface="+mn-lt"/>
                <a:ea typeface="+mn-ea"/>
                <a:cs typeface="+mn-cs"/>
              </a:rPr>
              <a:t>If the Institute of Child Nutrition (ICN) sponsors this training, collect the Pre-Assessments and return them along with the evaluations to ICN.</a:t>
            </a:r>
          </a:p>
        </p:txBody>
      </p:sp>
      <p:sp>
        <p:nvSpPr>
          <p:cNvPr id="4" name="Slide Number Placeholder 3"/>
          <p:cNvSpPr>
            <a:spLocks noGrp="1"/>
          </p:cNvSpPr>
          <p:nvPr>
            <p:ph type="sldNum" sz="quarter" idx="10"/>
          </p:nvPr>
        </p:nvSpPr>
        <p:spPr/>
        <p:txBody>
          <a:bodyPr/>
          <a:lstStyle/>
          <a:p>
            <a:fld id="{E39AF0DB-25CF-46B0-A521-15487DD1C764}" type="slidenum">
              <a:rPr lang="en-US" smtClean="0"/>
              <a:t>132</a:t>
            </a:fld>
            <a:endParaRPr lang="en-US"/>
          </a:p>
        </p:txBody>
      </p:sp>
    </p:spTree>
    <p:extLst>
      <p:ext uri="{BB962C8B-B14F-4D97-AF65-F5344CB8AC3E}">
        <p14:creationId xmlns:p14="http://schemas.microsoft.com/office/powerpoint/2010/main" val="3470582372"/>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73338" y="484188"/>
            <a:ext cx="4214812" cy="2370137"/>
          </a:xfrm>
        </p:spPr>
      </p:sp>
      <p:sp>
        <p:nvSpPr>
          <p:cNvPr id="3" name="Notes Placeholder 2"/>
          <p:cNvSpPr>
            <a:spLocks noGrp="1"/>
          </p:cNvSpPr>
          <p:nvPr>
            <p:ph type="body" idx="1"/>
          </p:nvPr>
        </p:nvSpPr>
        <p:spPr>
          <a:xfrm>
            <a:off x="936009" y="2987607"/>
            <a:ext cx="7488062" cy="3154945"/>
          </a:xfrm>
        </p:spPr>
        <p:txBody>
          <a:bodyPr/>
          <a:lstStyle/>
          <a:p>
            <a:pPr>
              <a:lnSpc>
                <a:spcPts val="1821"/>
              </a:lnSpc>
            </a:pPr>
            <a:r>
              <a:rPr lang="en-US" sz="1400" b="1" dirty="0">
                <a:solidFill>
                  <a:srgbClr val="FFFFFF"/>
                </a:solidFill>
                <a:latin typeface="Calibri Light" panose="020F0302020204030204" pitchFamily="34" charset="0"/>
                <a:ea typeface="Calibri" panose="020F0502020204030204" pitchFamily="34" charset="0"/>
                <a:cs typeface="Calibri Light" panose="020F0302020204030204" pitchFamily="34" charset="0"/>
              </a:rPr>
              <a:t>OBJECTIVE 1: Participants will be able to list at least four cooking methods for preparing nutritious meals.</a:t>
            </a:r>
          </a:p>
          <a:p>
            <a:pPr>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Let’s begin by discussing approved cooking methods.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ASK: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How many of you are aware of the cooking method deep-fat frying?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DO:</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Allow participants to respond.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SAY: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a:ea typeface="Calibri" panose="020F0502020204030204" pitchFamily="34" charset="0"/>
                <a:cs typeface="Calibri Light"/>
              </a:rPr>
              <a:t>Deep-fat frying simply means to cook a food by submerging it in hot oil or other fat. Often this method is used when cooking foods such as fried chicken, French fries, and even potato chips. Not only can it be dangerous, eating too many deep-fat fried foods can contribute to chronic illnesses, such as heart disease, stroke, and even some forms of cancer because of the large amounts of calories and saturated fat.</a:t>
            </a: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As a result, the updated requirements no longer allow deep-fat frying as a way to prepare foods on-site. This update also applies to central, satellite kitchens, in which they may not deep-fat fry foods and then deliver them to a center or home to be claimed for reimbursement.</a:t>
            </a:r>
            <a:r>
              <a:rPr lang="en-US" dirty="0">
                <a:latin typeface="Arial" panose="020B0604020202020204" pitchFamily="34" charset="0"/>
                <a:ea typeface="Calibri" panose="020F0502020204030204" pitchFamily="34" charset="0"/>
                <a:cs typeface="Times New Roman" panose="02020603050405020304" pitchFamily="18" charset="0"/>
              </a:rPr>
              <a:t> </a:t>
            </a: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A392DAC4-C209-44FA-9647-152F9DB2807D}" type="slidenum">
              <a:rPr lang="en-US" smtClean="0"/>
              <a:t>133</a:t>
            </a:fld>
            <a:endParaRPr lang="en-US"/>
          </a:p>
        </p:txBody>
      </p:sp>
    </p:spTree>
    <p:extLst>
      <p:ext uri="{BB962C8B-B14F-4D97-AF65-F5344CB8AC3E}">
        <p14:creationId xmlns:p14="http://schemas.microsoft.com/office/powerpoint/2010/main" val="550140678"/>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Foods that are pre-fried, flash-fried, par-fried, or deep-fat fried by a commercial manufacturer may be purchased and served in a reimbursable meal. Similarly, CACFP facilities that vend meals may claim vended meals that contain deep-fat fried foods as long as the food was prepared by the vendor offsite. These pre-fried items must be reheated by a method other than deep-fat frying.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Refer to the </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Cooking Methods</a:t>
            </a:r>
            <a:r>
              <a:rPr lang="en-US" dirty="0">
                <a:latin typeface="Calibri Light" panose="020F0302020204030204" pitchFamily="34" charset="0"/>
                <a:ea typeface="Calibri" panose="020F0502020204030204" pitchFamily="34" charset="0"/>
                <a:cs typeface="Times New Roman" panose="02020603050405020304" pitchFamily="18" charset="0"/>
              </a:rPr>
              <a:t> handout in your Participant’s Workbook for some alternative ways to deep-fat frying.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A392DAC4-C209-44FA-9647-152F9DB2807D}" type="slidenum">
              <a:rPr lang="en-US" smtClean="0"/>
              <a:t>134</a:t>
            </a:fld>
            <a:endParaRPr lang="en-US"/>
          </a:p>
        </p:txBody>
      </p:sp>
    </p:spTree>
    <p:extLst>
      <p:ext uri="{BB962C8B-B14F-4D97-AF65-F5344CB8AC3E}">
        <p14:creationId xmlns:p14="http://schemas.microsoft.com/office/powerpoint/2010/main" val="2764055043"/>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sz="1000"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DO:</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sz="1000" b="1" dirty="0">
                <a:solidFill>
                  <a:srgbClr val="FFFFFF"/>
                </a:solidFill>
                <a:latin typeface="Calibri Light" panose="020F0302020204030204" pitchFamily="34" charset="0"/>
                <a:ea typeface="Calibri" panose="020F0502020204030204" pitchFamily="34" charset="0"/>
                <a:cs typeface="Calibri Light" panose="020F0302020204030204" pitchFamily="34" charset="0"/>
              </a:rPr>
              <a:t>(Activity): Preparing Nutritious Foods</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sz="1000" dirty="0">
                <a:latin typeface="Calibri Light" panose="020F0302020204030204" pitchFamily="34" charset="0"/>
                <a:ea typeface="Calibri" panose="020F0502020204030204" pitchFamily="34" charset="0"/>
                <a:cs typeface="Calibri Light" panose="020F0302020204030204" pitchFamily="34" charset="0"/>
              </a:rPr>
              <a:t>The purpose of this activity is to provide opportunities for participants to identify ways for preparing nutritious foods. </a:t>
            </a:r>
          </a:p>
          <a:p>
            <a:pPr>
              <a:lnSpc>
                <a:spcPts val="1821"/>
              </a:lnSpc>
            </a:pPr>
            <a:endParaRPr lang="en-US" sz="1000"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sz="1000" dirty="0">
                <a:latin typeface="Calibri Light" panose="020F0302020204030204" pitchFamily="34" charset="0"/>
                <a:ea typeface="Calibri" panose="020F0502020204030204" pitchFamily="34" charset="0"/>
                <a:cs typeface="Calibri Light" panose="020F0302020204030204" pitchFamily="34" charset="0"/>
              </a:rPr>
              <a:t>Materials Needed: Chart paper, markers, and pen or pencil </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sz="1000" dirty="0">
                <a:latin typeface="Calibri Light" panose="020F0302020204030204" pitchFamily="34" charset="0"/>
                <a:ea typeface="Calibri" panose="020F0502020204030204" pitchFamily="34" charset="0"/>
                <a:cs typeface="Calibri Light" panose="020F0302020204030204" pitchFamily="34" charset="0"/>
              </a:rPr>
              <a:t>Time: 5 minutes</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sz="1000"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Instructions:</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marL="346843" indent="-346843" algn="just">
              <a:lnSpc>
                <a:spcPts val="1821"/>
              </a:lnSpc>
              <a:buClr>
                <a:srgbClr val="000000"/>
              </a:buClr>
              <a:buSzPts val="1200"/>
              <a:buFont typeface="+mj-lt"/>
              <a:buAutoNum type="arabicPeriod"/>
            </a:pPr>
            <a:r>
              <a:rPr lang="en-US" b="1"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SAY:</a:t>
            </a:r>
            <a:r>
              <a:rPr lang="en-US"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 </a:t>
            </a:r>
            <a:r>
              <a:rPr lang="en-US" dirty="0">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Now that we have reviewed the requirements for deep-fat frying, let’s explore some ways for preparing nutritious foods on-site. In your groups, discuss some ways for preparing nutritious foods for child or adult participants. For example, roasting chicken instead of frying it or using a specific herb instead of sugar or salt. Then, use your chart paper to list your ideas. </a:t>
            </a:r>
            <a:endParaRPr lang="en-US" dirty="0">
              <a:solidFill>
                <a:srgbClr val="000000"/>
              </a:solidFill>
              <a:effectLst/>
            </a:endParaRPr>
          </a:p>
          <a:p>
            <a:pPr marL="346843" indent="-346843" algn="just">
              <a:lnSpc>
                <a:spcPts val="1821"/>
              </a:lnSpc>
              <a:buClr>
                <a:srgbClr val="000000"/>
              </a:buClr>
              <a:buSzPts val="1200"/>
              <a:buFont typeface="+mj-lt"/>
              <a:buAutoNum type="arabicPeriod"/>
            </a:pPr>
            <a:r>
              <a:rPr lang="en-US" b="1"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DO:</a:t>
            </a:r>
            <a:r>
              <a:rPr lang="en-US" dirty="0">
                <a:solidFill>
                  <a:srgbClr val="002060"/>
                </a:solidFill>
                <a:effectLst/>
                <a:latin typeface="Calibri Light" panose="020F0302020204030204" pitchFamily="34" charset="0"/>
                <a:ea typeface="Calibri" panose="020F0502020204030204" pitchFamily="34" charset="0"/>
                <a:cs typeface="Calibri Light" panose="020F0302020204030204" pitchFamily="34" charset="0"/>
              </a:rPr>
              <a:t> </a:t>
            </a:r>
            <a:r>
              <a:rPr lang="en-US" dirty="0">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Distribute chart paper to each group. Allow a minimum of 2</a:t>
            </a:r>
            <a:r>
              <a:rPr lang="en-US" baseline="0" dirty="0">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a:t>
            </a:r>
            <a:r>
              <a:rPr lang="en-US" dirty="0">
                <a:solidFill>
                  <a:srgbClr val="000000"/>
                </a:solidFill>
                <a:effectLst/>
                <a:latin typeface="Calibri Light" panose="020F0302020204030204" pitchFamily="34" charset="0"/>
                <a:ea typeface="Calibri" panose="020F0502020204030204" pitchFamily="34" charset="0"/>
                <a:cs typeface="Calibri Light" panose="020F0302020204030204" pitchFamily="34" charset="0"/>
              </a:rPr>
              <a:t>3 minutes for participants to complete this activity. Ask each group to share their ideas with the class. If this is a large group, request that each group only share one idea. </a:t>
            </a:r>
            <a:endParaRPr lang="en-US" dirty="0">
              <a:solidFill>
                <a:srgbClr val="000000"/>
              </a:solidFill>
              <a:effectLst/>
            </a:endParaRPr>
          </a:p>
          <a:p>
            <a:pPr algn="just">
              <a:lnSpc>
                <a:spcPts val="1821"/>
              </a:lnSpc>
              <a:tabLst>
                <a:tab pos="231229" algn="l"/>
              </a:tabLst>
            </a:pPr>
            <a:r>
              <a:rPr lang="en-US" sz="1000" b="1"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 </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tabLst>
                <a:tab pos="231229" algn="l"/>
              </a:tabLst>
            </a:pPr>
            <a:r>
              <a:rPr lang="en-US" sz="1000" b="1" dirty="0">
                <a:solidFill>
                  <a:srgbClr val="002060"/>
                </a:solidFill>
                <a:latin typeface="Calibri Light" panose="020F0302020204030204" pitchFamily="34" charset="0"/>
                <a:ea typeface="Calibri" panose="020F0502020204030204" pitchFamily="34" charset="0"/>
                <a:cs typeface="Calibri Light" panose="020F0302020204030204" pitchFamily="34" charset="0"/>
              </a:rPr>
              <a:t>FEEDBACK:</a:t>
            </a:r>
          </a:p>
          <a:p>
            <a:pPr algn="just">
              <a:lnSpc>
                <a:spcPts val="1821"/>
              </a:lnSpc>
              <a:tabLst>
                <a:tab pos="231229" algn="l"/>
              </a:tabLst>
            </a:pPr>
            <a:r>
              <a:rPr lang="en-US" sz="1000"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There are no right or wrong answers for this activity. However, the answers should focus on good practices for preparing nutritious meals with limited sugar, fat, and sodium. Some examples might include: </a:t>
            </a:r>
            <a:endParaRPr lang="en-US" sz="1000" dirty="0">
              <a:latin typeface="Arial" panose="020B060402020202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tabLst>
                <a:tab pos="231229" algn="l"/>
              </a:tabLst>
            </a:pPr>
            <a:r>
              <a:rPr lang="en-US" sz="1000"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Preparing recipes from scratch to control the ingredients</a:t>
            </a:r>
            <a:endParaRPr lang="en-US" sz="1000"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tabLst>
                <a:tab pos="231229" algn="l"/>
              </a:tabLst>
            </a:pPr>
            <a:r>
              <a:rPr lang="en-US" sz="1000"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Serve lean means</a:t>
            </a:r>
            <a:endParaRPr lang="en-US" sz="1000"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tabLst>
                <a:tab pos="231229" algn="l"/>
              </a:tabLst>
            </a:pPr>
            <a:r>
              <a:rPr lang="en-US" sz="1000"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Use olive oil instead of butter</a:t>
            </a:r>
            <a:endParaRPr lang="en-US" sz="1000"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tabLst>
                <a:tab pos="231229" algn="l"/>
              </a:tabLst>
            </a:pPr>
            <a:r>
              <a:rPr lang="en-US" sz="1000"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Serve more fresh fruits than those canned in syrup</a:t>
            </a:r>
            <a:endParaRPr lang="en-US" sz="1000"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tabLst>
                <a:tab pos="231229" algn="l"/>
              </a:tabLst>
            </a:pPr>
            <a:r>
              <a:rPr lang="en-US" sz="1000" dirty="0">
                <a:solidFill>
                  <a:srgbClr val="000000"/>
                </a:solidFill>
                <a:latin typeface="Calibri Light" panose="020F0302020204030204" pitchFamily="34" charset="0"/>
                <a:ea typeface="Calibri" panose="020F0502020204030204" pitchFamily="34" charset="0"/>
                <a:cs typeface="Calibri Light" panose="020F0302020204030204" pitchFamily="34" charset="0"/>
              </a:rPr>
              <a:t>Use brown rice instead of white rice </a:t>
            </a:r>
            <a:endParaRPr lang="en-US" sz="1000"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A392DAC4-C209-44FA-9647-152F9DB2807D}" type="slidenum">
              <a:rPr lang="en-US" smtClean="0"/>
              <a:t>135</a:t>
            </a:fld>
            <a:endParaRPr lang="en-US"/>
          </a:p>
        </p:txBody>
      </p:sp>
    </p:spTree>
    <p:extLst>
      <p:ext uri="{BB962C8B-B14F-4D97-AF65-F5344CB8AC3E}">
        <p14:creationId xmlns:p14="http://schemas.microsoft.com/office/powerpoint/2010/main" val="799985626"/>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012537" y="2802094"/>
            <a:ext cx="7488062" cy="3181281"/>
          </a:xfrm>
          <a:ln>
            <a:noFill/>
          </a:ln>
        </p:spPr>
        <p:txBody>
          <a:bodyPr/>
          <a:lstStyle/>
          <a:p>
            <a:pPr>
              <a:lnSpc>
                <a:spcPts val="1821"/>
              </a:lnSpc>
            </a:pPr>
            <a:r>
              <a:rPr lang="en-US" sz="1400" b="1" dirty="0">
                <a:solidFill>
                  <a:srgbClr val="FFFFFF"/>
                </a:solidFill>
                <a:latin typeface="Calibri Light" panose="020F0302020204030204" pitchFamily="34" charset="0"/>
                <a:ea typeface="Calibri" panose="020F0502020204030204" pitchFamily="34" charset="0"/>
                <a:cs typeface="Calibri Light" panose="020F0302020204030204" pitchFamily="34" charset="0"/>
              </a:rPr>
              <a:t>OBJECTIVE 2: Participants will be able to summarize two types of meal services for serving meals in the CACFP.</a:t>
            </a:r>
          </a:p>
          <a:p>
            <a:pPr>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ASK</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Let’s take a minute to think about meal service in a restaurant. When you receive poor meal service, the portion sizes are too large or too small, or if there are other issues such as food safety; how does this affect your overall meal experience? Are you able to eat the meals comfortably? </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DO: </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Allow participants to respond. </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SAY:</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br>
              <a:rPr lang="en-US" dirty="0">
                <a:latin typeface="Calibri Light" panose="020F0302020204030204" pitchFamily="34" charset="0"/>
                <a:ea typeface="Calibri" panose="020F0502020204030204" pitchFamily="34" charset="0"/>
                <a:cs typeface="Times New Roman" panose="02020603050405020304" pitchFamily="18" charset="0"/>
              </a:rPr>
            </a:br>
            <a:r>
              <a:rPr lang="en-US" dirty="0">
                <a:latin typeface="Calibri Light" panose="020F0302020204030204" pitchFamily="34" charset="0"/>
                <a:ea typeface="Calibri" panose="020F0502020204030204" pitchFamily="34" charset="0"/>
                <a:cs typeface="Times New Roman" panose="02020603050405020304" pitchFamily="18" charset="0"/>
              </a:rPr>
              <a:t>Just like our experiences as adults, the way meals are served can have an impact on all participants eating meals and snacks while in our care. Therefore, the updated requirements focus on providing positive experiences and serving nutritious meals through two types of meal services: Family style meal service and offer versus serve (OVS).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It is important to note that both meal services are optional; you may also choose to serve meals pre-plated in your facility.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Let’s begin with exploring family style meal service. </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NOTE TO INSTRUCTOR: </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Disregard discussing offer versus serve if there are no participants from at-risk after school programs or adult day care programs.</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A392DAC4-C209-44FA-9647-152F9DB2807D}" type="slidenum">
              <a:rPr lang="en-US" smtClean="0"/>
              <a:t>136</a:t>
            </a:fld>
            <a:endParaRPr lang="en-US"/>
          </a:p>
        </p:txBody>
      </p:sp>
    </p:spTree>
    <p:extLst>
      <p:ext uri="{BB962C8B-B14F-4D97-AF65-F5344CB8AC3E}">
        <p14:creationId xmlns:p14="http://schemas.microsoft.com/office/powerpoint/2010/main" val="163517990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Family style meal service (FSMS) is a meal service that allows children and adults to serve themselves from common serving bowls and platters of food with the help of supervising adults, if needed.</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A392DAC4-C209-44FA-9647-152F9DB2807D}" type="slidenum">
              <a:rPr lang="en-US" smtClean="0"/>
              <a:t>137</a:t>
            </a:fld>
            <a:endParaRPr lang="en-US"/>
          </a:p>
        </p:txBody>
      </p:sp>
    </p:spTree>
    <p:extLst>
      <p:ext uri="{BB962C8B-B14F-4D97-AF65-F5344CB8AC3E}">
        <p14:creationId xmlns:p14="http://schemas.microsoft.com/office/powerpoint/2010/main" val="3747151587"/>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FSMS is highly encouraged in both child care and adult care settings for many reasons. For example, young children benefit from FSMS because it:</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Promotes the development of social, emotional, and motor skills</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Encourages children to try new foods</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Provides children with control over their eating</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Adults also benefit from meals served family style because it gives them more control over their serving sizes. Also, adults are generally accustomed to eating meals family style.</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A392DAC4-C209-44FA-9647-152F9DB2807D}" type="slidenum">
              <a:rPr lang="en-US" smtClean="0"/>
              <a:t>138</a:t>
            </a:fld>
            <a:endParaRPr lang="en-US"/>
          </a:p>
        </p:txBody>
      </p:sp>
    </p:spTree>
    <p:extLst>
      <p:ext uri="{BB962C8B-B14F-4D97-AF65-F5344CB8AC3E}">
        <p14:creationId xmlns:p14="http://schemas.microsoft.com/office/powerpoint/2010/main" val="124690915"/>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Although FSMS is highly encouraged and offers many benefits to young children and adults, it may not be appropriate for some CACFP settings or age groups. For example, younger children, such as 1 year olds, may first need to develop the necessary skills for passing, pouring, and serving themselves before beginning FSMS.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Also, you may find that you may need to begin with allowing young children to serve themselves one meal component, followed by one meal or snack.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Therefore, the updated meal pattern requirements encourage, but do not require, meals to be served family style. If you should choose to serve meals family style, there are some key requirements outlined in the updated meal pattern.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A392DAC4-C209-44FA-9647-152F9DB2807D}" type="slidenum">
              <a:rPr lang="en-US" smtClean="0"/>
              <a:t>139</a:t>
            </a:fld>
            <a:endParaRPr lang="en-US"/>
          </a:p>
        </p:txBody>
      </p:sp>
    </p:spTree>
    <p:extLst>
      <p:ext uri="{BB962C8B-B14F-4D97-AF65-F5344CB8AC3E}">
        <p14:creationId xmlns:p14="http://schemas.microsoft.com/office/powerpoint/2010/main" val="3014079656"/>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First, enough food must be placed on each table to provide the minimum serving sizes for each meal component for children and adults, and to accommodate supervising adults that are eating with the participants. </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For example, there are three children between the ages of 3–5 years old and 1 supervising adult seated at the table for lunch. The minimum serving size for fruit is ¼ cup for 3–5 year olds. In order for all children and the supervising adult to have the minimum serving size, place 1 cup of sliced apples in the serving bowl. In this example, each participant and the supervising adult would serve themselves ¼ cup to meet the minimum requirement for the fruit component.</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This requirement also applies when you choose to serve only one or two meal component(s) family style to allow children to grow accustomed to FSMS. You must provide the minimum serving size.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A392DAC4-C209-44FA-9647-152F9DB2807D}" type="slidenum">
              <a:rPr lang="en-US" smtClean="0"/>
              <a:t>140</a:t>
            </a:fld>
            <a:endParaRPr lang="en-US"/>
          </a:p>
        </p:txBody>
      </p:sp>
    </p:spTree>
    <p:extLst>
      <p:ext uri="{BB962C8B-B14F-4D97-AF65-F5344CB8AC3E}">
        <p14:creationId xmlns:p14="http://schemas.microsoft.com/office/powerpoint/2010/main" val="1526730157"/>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a:t>
            </a:r>
            <a:endParaRPr lang="en-US" dirty="0">
              <a:latin typeface="Calibri Light" panose="020F0302020204030204" pitchFamily="34" charset="0"/>
              <a:ea typeface="Calibri" panose="020F0502020204030204" pitchFamily="34" charset="0"/>
              <a:cs typeface="Times New Roman" panose="02020603050405020304" pitchFamily="18" charset="0"/>
            </a:endParaRPr>
          </a:p>
          <a:p>
            <a:pPr>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Children and adults must be allowed to serve the meal components themselves, with milk or juice being the exception. Supervising adults may serve juice or milk to participating children and adults. If a CACFP facility chooses to have the supervising adult serve the beverages to the children and adults, they must serve the required minimum quantity to each child and adult.</a:t>
            </a:r>
          </a:p>
        </p:txBody>
      </p:sp>
      <p:sp>
        <p:nvSpPr>
          <p:cNvPr id="4" name="Slide Number Placeholder 3"/>
          <p:cNvSpPr>
            <a:spLocks noGrp="1"/>
          </p:cNvSpPr>
          <p:nvPr>
            <p:ph type="sldNum" sz="quarter" idx="10"/>
          </p:nvPr>
        </p:nvSpPr>
        <p:spPr/>
        <p:txBody>
          <a:bodyPr/>
          <a:lstStyle/>
          <a:p>
            <a:fld id="{A392DAC4-C209-44FA-9647-152F9DB2807D}" type="slidenum">
              <a:rPr lang="en-US" smtClean="0"/>
              <a:t>141</a:t>
            </a:fld>
            <a:endParaRPr lang="en-US"/>
          </a:p>
        </p:txBody>
      </p:sp>
    </p:spTree>
    <p:extLst>
      <p:ext uri="{BB962C8B-B14F-4D97-AF65-F5344CB8AC3E}">
        <p14:creationId xmlns:p14="http://schemas.microsoft.com/office/powerpoint/2010/main" val="3380223398"/>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821"/>
              </a:lnSpc>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SAY:</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br>
              <a:rPr lang="en-US" dirty="0">
                <a:latin typeface="Calibri Light" panose="020F0302020204030204" pitchFamily="34" charset="0"/>
                <a:ea typeface="Calibri" panose="020F0502020204030204" pitchFamily="34" charset="0"/>
                <a:cs typeface="Times New Roman" panose="02020603050405020304" pitchFamily="18" charset="0"/>
              </a:rPr>
            </a:br>
            <a:r>
              <a:rPr lang="en-US" dirty="0">
                <a:latin typeface="Calibri Light" panose="020F0302020204030204" pitchFamily="34" charset="0"/>
                <a:ea typeface="Calibri" panose="020F0502020204030204" pitchFamily="34" charset="0"/>
                <a:cs typeface="Times New Roman" panose="02020603050405020304" pitchFamily="18" charset="0"/>
              </a:rPr>
              <a:t>Children and adults may take smaller portions than required. In that situation, providers are responsible for actively encouraging children and adults to take the full serving size. Every child and adult should initially be offered and encouraged, but never forced to take the full serving size of each meal component required for his or her age group. If a child or adult does not take a component or the full serving size of a component, the meal is still reimbursable as long as all the meal components are offered.</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A392DAC4-C209-44FA-9647-152F9DB2807D}" type="slidenum">
              <a:rPr lang="en-US" smtClean="0"/>
              <a:t>142</a:t>
            </a:fld>
            <a:endParaRPr lang="en-US"/>
          </a:p>
        </p:txBody>
      </p:sp>
    </p:spTree>
    <p:extLst>
      <p:ext uri="{BB962C8B-B14F-4D97-AF65-F5344CB8AC3E}">
        <p14:creationId xmlns:p14="http://schemas.microsoft.com/office/powerpoint/2010/main" val="4289286969"/>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Eating meals with children is one of the most important ways of promoting healthy eating habits. When children see you eating a variety of nutritious foods, they are more likely to try them. Although meals for supervising adults are not reimbursable, the cost of adult meals is an allowable expense. Refer to your State agency for additional information on allowable meal costs for supervising adults.</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A392DAC4-C209-44FA-9647-152F9DB2807D}" type="slidenum">
              <a:rPr lang="en-US" smtClean="0"/>
              <a:t>143</a:t>
            </a:fld>
            <a:endParaRPr lang="en-US"/>
          </a:p>
        </p:txBody>
      </p:sp>
    </p:spTree>
    <p:extLst>
      <p:ext uri="{BB962C8B-B14F-4D97-AF65-F5344CB8AC3E}">
        <p14:creationId xmlns:p14="http://schemas.microsoft.com/office/powerpoint/2010/main" val="395931720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82863" y="352425"/>
            <a:ext cx="4214812" cy="2370138"/>
          </a:xfrm>
        </p:spPr>
      </p:sp>
      <p:sp>
        <p:nvSpPr>
          <p:cNvPr id="3" name="Notes Placeholder 2"/>
          <p:cNvSpPr>
            <a:spLocks noGrp="1"/>
          </p:cNvSpPr>
          <p:nvPr>
            <p:ph type="body" idx="1"/>
          </p:nvPr>
        </p:nvSpPr>
        <p:spPr/>
        <p:txBody>
          <a:bodyPr/>
          <a:lstStyle/>
          <a:p>
            <a:pPr>
              <a:lnSpc>
                <a:spcPts val="1821"/>
              </a:lnSpc>
            </a:pPr>
            <a:r>
              <a:rPr lang="en-US" b="1" dirty="0">
                <a:solidFill>
                  <a:srgbClr val="002060"/>
                </a:solidFill>
                <a:latin typeface="Calibri Light"/>
                <a:ea typeface="Calibri" panose="020F0502020204030204" pitchFamily="34" charset="0"/>
                <a:cs typeface="Calibri Light"/>
              </a:rPr>
              <a:t>DO: </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b="1" dirty="0">
                <a:solidFill>
                  <a:srgbClr val="FFFFFF"/>
                </a:solidFill>
                <a:latin typeface="Calibri Light"/>
                <a:ea typeface="Calibri" panose="020F0502020204030204" pitchFamily="34" charset="0"/>
                <a:cs typeface="Calibri Light"/>
              </a:rPr>
              <a:t>(Large Group Discussion): Shout It Out: FSMS	</a:t>
            </a:r>
            <a:endParaRPr lang="en-US" dirty="0">
              <a:latin typeface="Calibri Light"/>
              <a:ea typeface="Calibri" panose="020F0502020204030204" pitchFamily="34" charset="0"/>
              <a:cs typeface="Calibri Light"/>
            </a:endParaRPr>
          </a:p>
          <a:p>
            <a:pPr>
              <a:lnSpc>
                <a:spcPts val="1821"/>
              </a:lnSpc>
            </a:pPr>
            <a:r>
              <a:rPr lang="en-US" b="1" dirty="0">
                <a:solidFill>
                  <a:srgbClr val="002060"/>
                </a:solidFill>
                <a:latin typeface="Calibri Light"/>
                <a:ea typeface="Calibri" panose="020F0502020204030204" pitchFamily="34" charset="0"/>
                <a:cs typeface="Calibri Light"/>
              </a:rPr>
              <a:t>Instructions:</a:t>
            </a:r>
            <a:endParaRPr lang="en-US" dirty="0">
              <a:latin typeface="Calibri Light"/>
              <a:ea typeface="Calibri" panose="020F0502020204030204" pitchFamily="34" charset="0"/>
              <a:cs typeface="Calibri Light"/>
            </a:endParaRPr>
          </a:p>
          <a:p>
            <a:pPr marL="346710" indent="-346710">
              <a:lnSpc>
                <a:spcPts val="1821"/>
              </a:lnSpc>
              <a:buClr>
                <a:srgbClr val="002060"/>
              </a:buClr>
              <a:buFont typeface="+mj-lt"/>
              <a:buAutoNum type="arabicPeriod"/>
            </a:pPr>
            <a:r>
              <a:rPr lang="en-US" b="1" dirty="0">
                <a:solidFill>
                  <a:srgbClr val="002060"/>
                </a:solidFill>
                <a:latin typeface="Calibri Light"/>
                <a:ea typeface="Calibri" panose="020F0502020204030204" pitchFamily="34" charset="0"/>
                <a:cs typeface="Calibri Light"/>
              </a:rPr>
              <a:t>ASK:</a:t>
            </a:r>
            <a:r>
              <a:rPr lang="en-US" dirty="0">
                <a:solidFill>
                  <a:srgbClr val="002060"/>
                </a:solidFill>
                <a:latin typeface="Calibri Light"/>
                <a:ea typeface="Calibri" panose="020F0502020204030204" pitchFamily="34" charset="0"/>
                <a:cs typeface="Calibri Light"/>
              </a:rPr>
              <a:t> </a:t>
            </a:r>
            <a:r>
              <a:rPr lang="en-US" dirty="0">
                <a:solidFill>
                  <a:srgbClr val="000000"/>
                </a:solidFill>
                <a:latin typeface="Calibri Light"/>
                <a:ea typeface="Calibri" panose="020F0502020204030204" pitchFamily="34" charset="0"/>
                <a:cs typeface="Calibri Light"/>
              </a:rPr>
              <a:t>For those of you using family style meal service, shout out some steps you have taken to implement family style meal service?</a:t>
            </a:r>
          </a:p>
          <a:p>
            <a:pPr marL="346710" indent="-346710">
              <a:lnSpc>
                <a:spcPts val="1821"/>
              </a:lnSpc>
              <a:buClr>
                <a:srgbClr val="002060"/>
              </a:buClr>
              <a:buFont typeface="+mj-lt"/>
              <a:buAutoNum type="arabicPeriod"/>
            </a:pPr>
            <a:r>
              <a:rPr lang="en-US" b="1" dirty="0">
                <a:solidFill>
                  <a:srgbClr val="002060"/>
                </a:solidFill>
                <a:latin typeface="Calibri Light"/>
                <a:ea typeface="Calibri" panose="020F0502020204030204" pitchFamily="34" charset="0"/>
                <a:cs typeface="Calibri Light"/>
              </a:rPr>
              <a:t>DO:</a:t>
            </a:r>
            <a:r>
              <a:rPr lang="en-US" dirty="0">
                <a:solidFill>
                  <a:srgbClr val="002060"/>
                </a:solidFill>
                <a:latin typeface="Calibri Light"/>
                <a:ea typeface="Calibri" panose="020F0502020204030204" pitchFamily="34" charset="0"/>
                <a:cs typeface="Calibri Light"/>
              </a:rPr>
              <a:t> </a:t>
            </a:r>
            <a:r>
              <a:rPr lang="en-US" dirty="0">
                <a:solidFill>
                  <a:srgbClr val="000000"/>
                </a:solidFill>
                <a:latin typeface="Calibri Light"/>
                <a:ea typeface="Calibri" panose="020F0502020204030204" pitchFamily="34" charset="0"/>
                <a:cs typeface="Calibri Light"/>
              </a:rPr>
              <a:t>Encourage participants to share their insight. Refer participants to the </a:t>
            </a:r>
            <a:r>
              <a:rPr lang="en-US" b="1" dirty="0">
                <a:solidFill>
                  <a:srgbClr val="002060"/>
                </a:solidFill>
                <a:latin typeface="Calibri Light"/>
                <a:ea typeface="Calibri" panose="020F0502020204030204" pitchFamily="34" charset="0"/>
                <a:cs typeface="Calibri Light"/>
              </a:rPr>
              <a:t>Discussion Highlights: Family Style Meal Service</a:t>
            </a:r>
            <a:r>
              <a:rPr lang="en-US" dirty="0">
                <a:solidFill>
                  <a:srgbClr val="000000"/>
                </a:solidFill>
                <a:latin typeface="Calibri Light"/>
                <a:ea typeface="Calibri" panose="020F0502020204030204" pitchFamily="34" charset="0"/>
                <a:cs typeface="Calibri Light"/>
              </a:rPr>
              <a:t> worksheet in their Participant’s Workbook to list any key points noted during the discussion. Then, recommend participants refer to the </a:t>
            </a:r>
            <a:r>
              <a:rPr lang="en-US" b="1" dirty="0">
                <a:solidFill>
                  <a:srgbClr val="002060"/>
                </a:solidFill>
                <a:latin typeface="Calibri Light"/>
                <a:ea typeface="Calibri" panose="020F0502020204030204" pitchFamily="34" charset="0"/>
                <a:cs typeface="Calibri Light"/>
              </a:rPr>
              <a:t>Support Family Style Meals</a:t>
            </a:r>
            <a:r>
              <a:rPr lang="en-US" dirty="0">
                <a:solidFill>
                  <a:srgbClr val="002060"/>
                </a:solidFill>
                <a:latin typeface="Calibri Light"/>
                <a:ea typeface="Calibri" panose="020F0502020204030204" pitchFamily="34" charset="0"/>
                <a:cs typeface="Calibri Light"/>
              </a:rPr>
              <a:t> handout</a:t>
            </a:r>
            <a:r>
              <a:rPr lang="en-US" dirty="0">
                <a:solidFill>
                  <a:srgbClr val="000000"/>
                </a:solidFill>
                <a:latin typeface="Calibri Light"/>
                <a:ea typeface="Calibri" panose="020F0502020204030204" pitchFamily="34" charset="0"/>
                <a:cs typeface="Calibri Light"/>
              </a:rPr>
              <a:t> in your Participant’s Workbook and the full version of this handout in the Nutrition and Wellness Tips for Young Children: Provider Handbook for the CACFP for additional ways to serve meals family style. They can find a link to this resource on the </a:t>
            </a:r>
            <a:r>
              <a:rPr lang="en-US" b="1" dirty="0">
                <a:solidFill>
                  <a:srgbClr val="002060"/>
                </a:solidFill>
                <a:latin typeface="Calibri Light"/>
                <a:ea typeface="Calibri" panose="020F0502020204030204" pitchFamily="34" charset="0"/>
                <a:cs typeface="Calibri Light"/>
              </a:rPr>
              <a:t>Training Resource</a:t>
            </a:r>
            <a:r>
              <a:rPr lang="en-US" dirty="0">
                <a:solidFill>
                  <a:srgbClr val="002060"/>
                </a:solidFill>
                <a:latin typeface="Calibri Light"/>
                <a:ea typeface="Calibri" panose="020F0502020204030204" pitchFamily="34" charset="0"/>
                <a:cs typeface="Calibri Light"/>
              </a:rPr>
              <a:t> </a:t>
            </a:r>
            <a:r>
              <a:rPr lang="en-US" dirty="0">
                <a:solidFill>
                  <a:srgbClr val="000000"/>
                </a:solidFill>
                <a:latin typeface="Calibri Light"/>
                <a:ea typeface="Calibri" panose="020F0502020204030204" pitchFamily="34" charset="0"/>
                <a:cs typeface="Calibri Light"/>
              </a:rPr>
              <a:t>handout. </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a:lnSpc>
                <a:spcPts val="1821"/>
              </a:lnSpc>
            </a:pPr>
            <a:r>
              <a:rPr lang="en-US" b="1" dirty="0">
                <a:solidFill>
                  <a:srgbClr val="002060"/>
                </a:solidFill>
                <a:latin typeface="Calibri Light"/>
                <a:ea typeface="Calibri" panose="020F0502020204030204" pitchFamily="34" charset="0"/>
                <a:cs typeface="Calibri Light"/>
              </a:rPr>
              <a:t> </a:t>
            </a:r>
            <a:endParaRPr lang="en-US" dirty="0">
              <a:latin typeface="Calibri Light"/>
              <a:ea typeface="Calibri" panose="020F0502020204030204" pitchFamily="34" charset="0"/>
              <a:cs typeface="Calibri Light"/>
            </a:endParaRPr>
          </a:p>
          <a:p>
            <a:pPr>
              <a:lnSpc>
                <a:spcPts val="1821"/>
              </a:lnSpc>
            </a:pPr>
            <a:r>
              <a:rPr lang="en-US" b="1" dirty="0">
                <a:solidFill>
                  <a:srgbClr val="002060"/>
                </a:solidFill>
                <a:latin typeface="Calibri Light"/>
                <a:ea typeface="Calibri" panose="020F0502020204030204" pitchFamily="34" charset="0"/>
                <a:cs typeface="Calibri Light"/>
              </a:rPr>
              <a:t>FEEDBACK:</a:t>
            </a:r>
          </a:p>
          <a:p>
            <a:pPr>
              <a:lnSpc>
                <a:spcPts val="1821"/>
              </a:lnSpc>
            </a:pPr>
            <a:r>
              <a:rPr lang="en-US" dirty="0">
                <a:latin typeface="Calibri Light"/>
                <a:ea typeface="Calibri" panose="020F0502020204030204" pitchFamily="34" charset="0"/>
                <a:cs typeface="Calibri Light"/>
              </a:rPr>
              <a:t>There are no right or wrong answers for this activity. However, some potential responses might include those noted in the following </a:t>
            </a:r>
            <a:r>
              <a:rPr lang="en-US" b="1" dirty="0">
                <a:solidFill>
                  <a:srgbClr val="002060"/>
                </a:solidFill>
                <a:latin typeface="Calibri Light"/>
                <a:ea typeface="Calibri" panose="020F0502020204030204" pitchFamily="34" charset="0"/>
                <a:cs typeface="Calibri Light"/>
              </a:rPr>
              <a:t>Answer Key: Family Style Meal Service.</a:t>
            </a:r>
            <a:endParaRPr lang="en-US" dirty="0"/>
          </a:p>
          <a:p>
            <a:pPr>
              <a:lnSpc>
                <a:spcPts val="1821"/>
              </a:lnSpc>
            </a:pPr>
            <a:endPar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endParaRPr>
          </a:p>
          <a:p>
            <a:pPr defTabSz="924916">
              <a:lnSpc>
                <a:spcPts val="1821"/>
              </a:lnSpc>
              <a:defRPr/>
            </a:pPr>
            <a:r>
              <a:rPr lang="en-US" b="1" dirty="0"/>
              <a:t>NOTE TO INSTRUCTOR: </a:t>
            </a:r>
            <a:r>
              <a:rPr lang="en-US" dirty="0"/>
              <a:t>Skip the next slides on offer versus serve if there are no participants from at-risk afterschool programs or adult day care programs.</a:t>
            </a:r>
            <a:endParaRPr lang="en-US" dirty="0">
              <a:cs typeface="Calibri"/>
            </a:endParaRPr>
          </a:p>
          <a:p>
            <a:pPr>
              <a:lnSpc>
                <a:spcPts val="1821"/>
              </a:lnSpc>
            </a:pP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A392DAC4-C209-44FA-9647-152F9DB2807D}" type="slidenum">
              <a:rPr lang="en-US" smtClean="0"/>
              <a:t>144</a:t>
            </a:fld>
            <a:endParaRPr lang="en-US"/>
          </a:p>
        </p:txBody>
      </p:sp>
    </p:spTree>
    <p:extLst>
      <p:ext uri="{BB962C8B-B14F-4D97-AF65-F5344CB8AC3E}">
        <p14:creationId xmlns:p14="http://schemas.microsoft.com/office/powerpoint/2010/main" val="3533263437"/>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The next meal service we will discuss is Offer Versus Serve (OVS). This meal service is distinctly different from family style meal service. Specifically, it is only allowed in adult day care centers and at-risk afterschool programs.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Child care centers or homes may not serve meals through OVS. Reason being, young children are learning about new tastes and textures, and developing eating habits. They rely on those around them, including their providers, parents, and other children, to introduce them to new foods. OVS may limit their exposure to new foods. Therefore, this meal service is only allowed for adults and older children attending adult day care centers and at-risk afterschool programs.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A392DAC4-C209-44FA-9647-152F9DB2807D}" type="slidenum">
              <a:rPr lang="en-US" smtClean="0"/>
              <a:t>145</a:t>
            </a:fld>
            <a:endParaRPr lang="en-US"/>
          </a:p>
        </p:txBody>
      </p:sp>
    </p:spTree>
    <p:extLst>
      <p:ext uri="{BB962C8B-B14F-4D97-AF65-F5344CB8AC3E}">
        <p14:creationId xmlns:p14="http://schemas.microsoft.com/office/powerpoint/2010/main" val="713889548"/>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SAY: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There several reasons to implement OVS in your adult day care center or at-risk afterschool program. Specifically, it allows participants to decline some food items offered in a reimbursable meal, while choosing those that appeal to them. Given adults and older children food choices, not only reduces food waste, but it also supports the idea that they are more likely to select and eat the foods they enjoy. In addition, you may serve meals pre-portioned or directly to the participant. Therefore, OVS is a great option for reducing food cost, while providing nutritious and reimbursable meals.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A392DAC4-C209-44FA-9647-152F9DB2807D}" type="slidenum">
              <a:rPr lang="en-US" smtClean="0"/>
              <a:t>146</a:t>
            </a:fld>
            <a:endParaRPr lang="en-US"/>
          </a:p>
        </p:txBody>
      </p:sp>
    </p:spTree>
    <p:extLst>
      <p:ext uri="{BB962C8B-B14F-4D97-AF65-F5344CB8AC3E}">
        <p14:creationId xmlns:p14="http://schemas.microsoft.com/office/powerpoint/2010/main" val="2326281350"/>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SAY: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Before planning to incorporate OVS in your adult day care center or at-risk afterschool program, there are three key terms you should know to ensure your meals are reimbursable.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latin typeface="Calibri Light" panose="020F0302020204030204" pitchFamily="34" charset="0"/>
                <a:ea typeface="Calibri" panose="020F0502020204030204" pitchFamily="34" charset="0"/>
                <a:cs typeface="Times New Roman" panose="02020603050405020304" pitchFamily="18" charset="0"/>
              </a:rPr>
              <a:t>Meal component: A meal component is one of the five food categories that make up a reimbursable meal. All meals must contain the minimum meal components and in the minimum serving size for reimbursement.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latin typeface="Calibri Light" panose="020F0302020204030204" pitchFamily="34" charset="0"/>
                <a:ea typeface="Calibri" panose="020F0502020204030204" pitchFamily="34" charset="0"/>
                <a:cs typeface="Times New Roman" panose="02020603050405020304" pitchFamily="18" charset="0"/>
              </a:rPr>
              <a:t>Food item: A food item is a specific food offered within the meal components making up a reimbursable meal. For example, separate ½ cup servings of broccoli and carrots are two food items that make up the vegetables component.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latin typeface="Calibri Light" panose="020F0302020204030204" pitchFamily="34" charset="0"/>
                <a:ea typeface="Calibri" panose="020F0502020204030204" pitchFamily="34" charset="0"/>
                <a:cs typeface="Times New Roman" panose="02020603050405020304" pitchFamily="18" charset="0"/>
              </a:rPr>
              <a:t>Combination Food: A combination food contains more than one food item from different meal components that cannot be separated, such as soups, prepared sandwiches, burritos, and pizzas. For example, a vegetable pizza contains three food items from three different meal components: a serving of grains (crust), a serving of vegetables (vegetable toppings), and a serving of meat alternate (cheese).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16DE756-6821-4E26-993E-10099CCD54F0}" type="slidenum">
              <a:rPr lang="en-US" smtClean="0"/>
              <a:t>147</a:t>
            </a:fld>
            <a:endParaRPr lang="en-US"/>
          </a:p>
        </p:txBody>
      </p:sp>
    </p:spTree>
    <p:extLst>
      <p:ext uri="{BB962C8B-B14F-4D97-AF65-F5344CB8AC3E}">
        <p14:creationId xmlns:p14="http://schemas.microsoft.com/office/powerpoint/2010/main" val="3519702841"/>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When serving OVS meals, you may only serve them at breakfast, lunch, and supper. It is not allowed at snack because there are only two required components.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Let’s review each meal to identify the basic requirements for OVS meals.</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16DE756-6821-4E26-993E-10099CCD54F0}" type="slidenum">
              <a:rPr lang="en-US" smtClean="0"/>
              <a:t>148</a:t>
            </a:fld>
            <a:endParaRPr lang="en-US"/>
          </a:p>
        </p:txBody>
      </p:sp>
    </p:spTree>
    <p:extLst>
      <p:ext uri="{BB962C8B-B14F-4D97-AF65-F5344CB8AC3E}">
        <p14:creationId xmlns:p14="http://schemas.microsoft.com/office/powerpoint/2010/main" val="253189465"/>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a:ea typeface="Calibri" panose="020F0502020204030204" pitchFamily="34" charset="0"/>
                <a:cs typeface="Calibri Light"/>
              </a:rPr>
              <a:t>SAY: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a:ea typeface="Calibri" panose="020F0502020204030204" pitchFamily="34" charset="0"/>
                <a:cs typeface="Calibri Light"/>
              </a:rPr>
              <a:t>When using OVS at breakfast, you must offer four different food items, in the minimum serving sizes. These items must come from the following components: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a:buChar char="•"/>
            </a:pPr>
            <a:r>
              <a:rPr lang="en-US" dirty="0">
                <a:latin typeface="Calibri Light"/>
                <a:ea typeface="Calibri" panose="020F0502020204030204" pitchFamily="34" charset="0"/>
                <a:cs typeface="Calibri Light"/>
              </a:rPr>
              <a:t>Milk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a:buChar char="•"/>
            </a:pPr>
            <a:r>
              <a:rPr lang="en-US" dirty="0">
                <a:latin typeface="Calibri Light"/>
                <a:ea typeface="Calibri" panose="020F0502020204030204" pitchFamily="34" charset="0"/>
                <a:cs typeface="Calibri Light"/>
              </a:rPr>
              <a:t>Vegetable and fruit</a:t>
            </a:r>
          </a:p>
          <a:p>
            <a:pPr marL="171450" indent="-171450" algn="just">
              <a:lnSpc>
                <a:spcPts val="1821"/>
              </a:lnSpc>
              <a:buClr>
                <a:srgbClr val="002060"/>
              </a:buClr>
              <a:buFont typeface="Arial"/>
              <a:buChar char="•"/>
            </a:pPr>
            <a:r>
              <a:rPr lang="en-US" dirty="0">
                <a:latin typeface="Calibri Light"/>
                <a:ea typeface="Calibri" panose="020F0502020204030204" pitchFamily="34" charset="0"/>
                <a:cs typeface="Calibri Light"/>
              </a:rPr>
              <a:t>Grain</a:t>
            </a:r>
          </a:p>
          <a:p>
            <a:pPr marL="171450" indent="-171450" algn="just">
              <a:lnSpc>
                <a:spcPts val="1821"/>
              </a:lnSpc>
              <a:buClr>
                <a:srgbClr val="002060"/>
              </a:buClr>
              <a:buFont typeface="Arial"/>
              <a:buChar char="•"/>
            </a:pPr>
            <a:r>
              <a:rPr lang="en-US" dirty="0">
                <a:latin typeface="Calibri Light"/>
                <a:ea typeface="Calibri" panose="020F0502020204030204" pitchFamily="34" charset="0"/>
                <a:cs typeface="Calibri Light"/>
              </a:rPr>
              <a:t>One food item from the meats/meat alternates component</a:t>
            </a:r>
            <a:r>
              <a:rPr lang="en-US" dirty="0">
                <a:solidFill>
                  <a:srgbClr val="002060"/>
                </a:solidFill>
                <a:latin typeface="Calibri Light"/>
                <a:ea typeface="Calibri" panose="020F0502020204030204" pitchFamily="34" charset="0"/>
                <a:cs typeface="Calibri Light"/>
              </a:rPr>
              <a:t> </a:t>
            </a:r>
            <a:r>
              <a:rPr lang="en-US" b="1" i="1" dirty="0">
                <a:solidFill>
                  <a:srgbClr val="002060"/>
                </a:solidFill>
                <a:latin typeface="Calibri Light"/>
                <a:ea typeface="Calibri" panose="020F0502020204030204" pitchFamily="34" charset="0"/>
                <a:cs typeface="Calibri Light"/>
              </a:rPr>
              <a:t>or</a:t>
            </a:r>
            <a:r>
              <a:rPr lang="en-US" dirty="0">
                <a:solidFill>
                  <a:srgbClr val="002060"/>
                </a:solidFill>
                <a:latin typeface="Calibri Light"/>
                <a:ea typeface="Calibri" panose="020F0502020204030204" pitchFamily="34" charset="0"/>
                <a:cs typeface="Calibri Light"/>
              </a:rPr>
              <a:t> </a:t>
            </a:r>
            <a:r>
              <a:rPr lang="en-US" dirty="0">
                <a:latin typeface="Calibri Light"/>
                <a:ea typeface="Calibri" panose="020F0502020204030204" pitchFamily="34" charset="0"/>
                <a:cs typeface="Calibri Light"/>
              </a:rPr>
              <a:t>one additional item from the fruits and vegetables component </a:t>
            </a:r>
            <a:r>
              <a:rPr lang="en-US" b="1" i="1" dirty="0">
                <a:solidFill>
                  <a:srgbClr val="002060"/>
                </a:solidFill>
                <a:latin typeface="Calibri Light"/>
                <a:ea typeface="Calibri" panose="020F0502020204030204" pitchFamily="34" charset="0"/>
                <a:cs typeface="Calibri Light"/>
              </a:rPr>
              <a:t>or</a:t>
            </a:r>
            <a:r>
              <a:rPr lang="en-US" dirty="0">
                <a:solidFill>
                  <a:srgbClr val="002060"/>
                </a:solidFill>
                <a:latin typeface="Calibri Light"/>
                <a:ea typeface="Calibri" panose="020F0502020204030204" pitchFamily="34" charset="0"/>
                <a:cs typeface="Calibri Light"/>
              </a:rPr>
              <a:t> </a:t>
            </a:r>
            <a:r>
              <a:rPr lang="en-US" dirty="0">
                <a:latin typeface="Calibri Light"/>
                <a:ea typeface="Calibri" panose="020F0502020204030204" pitchFamily="34" charset="0"/>
                <a:cs typeface="Calibri Light"/>
              </a:rPr>
              <a:t>grains component</a:t>
            </a:r>
          </a:p>
          <a:p>
            <a:pPr algn="just">
              <a:lnSpc>
                <a:spcPts val="1821"/>
              </a:lnSpc>
            </a:pPr>
            <a:r>
              <a:rPr lang="en-US" b="1" dirty="0">
                <a:solidFill>
                  <a:srgbClr val="002060"/>
                </a:solidFill>
                <a:latin typeface="Calibri Light"/>
                <a:ea typeface="Calibri" panose="020F0502020204030204" pitchFamily="34" charset="0"/>
                <a:cs typeface="Calibri Light"/>
              </a:rPr>
              <a:t> </a:t>
            </a:r>
            <a:endParaRPr lang="en-US" dirty="0">
              <a:latin typeface="Calibri Light"/>
              <a:ea typeface="Calibri" panose="020F0502020204030204" pitchFamily="34" charset="0"/>
              <a:cs typeface="Calibri Light"/>
            </a:endParaRPr>
          </a:p>
        </p:txBody>
      </p:sp>
      <p:sp>
        <p:nvSpPr>
          <p:cNvPr id="4" name="Slide Number Placeholder 3"/>
          <p:cNvSpPr>
            <a:spLocks noGrp="1"/>
          </p:cNvSpPr>
          <p:nvPr>
            <p:ph type="sldNum" sz="quarter" idx="10"/>
          </p:nvPr>
        </p:nvSpPr>
        <p:spPr/>
        <p:txBody>
          <a:bodyPr/>
          <a:lstStyle/>
          <a:p>
            <a:fld id="{716DE756-6821-4E26-993E-10099CCD54F0}" type="slidenum">
              <a:rPr lang="en-US" smtClean="0"/>
              <a:t>149</a:t>
            </a:fld>
            <a:endParaRPr lang="en-US"/>
          </a:p>
        </p:txBody>
      </p:sp>
    </p:spTree>
    <p:extLst>
      <p:ext uri="{BB962C8B-B14F-4D97-AF65-F5344CB8AC3E}">
        <p14:creationId xmlns:p14="http://schemas.microsoft.com/office/powerpoint/2010/main" val="1279734531"/>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821"/>
              </a:lnSpc>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SAY:</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br>
              <a:rPr lang="en-US" dirty="0">
                <a:latin typeface="Calibri Light" panose="020F0302020204030204" pitchFamily="34" charset="0"/>
                <a:ea typeface="Calibri" panose="020F0502020204030204" pitchFamily="34" charset="0"/>
                <a:cs typeface="Times New Roman" panose="02020603050405020304" pitchFamily="18" charset="0"/>
              </a:rPr>
            </a:br>
            <a:r>
              <a:rPr lang="en-US" dirty="0">
                <a:latin typeface="Calibri Light" panose="020F0302020204030204" pitchFamily="34" charset="0"/>
                <a:ea typeface="Calibri" panose="020F0502020204030204" pitchFamily="34" charset="0"/>
                <a:cs typeface="Times New Roman" panose="02020603050405020304" pitchFamily="18" charset="0"/>
              </a:rPr>
              <a:t>Participants must take at least three different food items from any of those offered. For example, at breakfast you offered: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latin typeface="Calibri Light"/>
                <a:ea typeface="Calibri" panose="020F0502020204030204" pitchFamily="34" charset="0"/>
                <a:cs typeface="Calibri Light"/>
              </a:rPr>
              <a:t>½ cup bananas</a:t>
            </a:r>
          </a:p>
          <a:p>
            <a:pPr marL="171450" indent="-171450" algn="just">
              <a:lnSpc>
                <a:spcPts val="1821"/>
              </a:lnSpc>
              <a:buClr>
                <a:srgbClr val="002060"/>
              </a:buClr>
              <a:buFont typeface="Arial" panose="020B0604020202020204" pitchFamily="34" charset="0"/>
              <a:buChar char="•"/>
            </a:pPr>
            <a:r>
              <a:rPr lang="en-US" dirty="0">
                <a:latin typeface="Calibri Light"/>
                <a:ea typeface="Calibri" panose="020F0502020204030204" pitchFamily="34" charset="0"/>
                <a:cs typeface="Calibri Light"/>
              </a:rPr>
              <a:t>½ cup strawberries</a:t>
            </a:r>
          </a:p>
          <a:p>
            <a:pPr marL="171450" indent="-171450" algn="just">
              <a:lnSpc>
                <a:spcPts val="1821"/>
              </a:lnSpc>
              <a:buClr>
                <a:srgbClr val="002060"/>
              </a:buClr>
              <a:buFont typeface="Arial" panose="020B0604020202020204" pitchFamily="34" charset="0"/>
              <a:buChar char="•"/>
            </a:pPr>
            <a:r>
              <a:rPr lang="en-US" dirty="0">
                <a:latin typeface="Calibri Light"/>
                <a:ea typeface="Calibri" panose="020F0502020204030204" pitchFamily="34" charset="0"/>
                <a:cs typeface="Calibri Light"/>
              </a:rPr>
              <a:t>1 serving whole grain pancakes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latin typeface="Calibri Light"/>
                <a:ea typeface="Calibri" panose="020F0502020204030204" pitchFamily="34" charset="0"/>
                <a:cs typeface="Calibri Light"/>
              </a:rPr>
              <a:t>1 cup (8 oz) of fluid milk</a:t>
            </a: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The child or adult participant selects bananas, pancakes, and milk; or bananas, strawberries, and milk. These selections will credit as a reimbursable breakfast meal because they selected three different items in the minimum serving sizes.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16DE756-6821-4E26-993E-10099CCD54F0}" type="slidenum">
              <a:rPr lang="en-US" smtClean="0"/>
              <a:t>150</a:t>
            </a:fld>
            <a:endParaRPr lang="en-US"/>
          </a:p>
        </p:txBody>
      </p:sp>
    </p:spTree>
    <p:extLst>
      <p:ext uri="{BB962C8B-B14F-4D97-AF65-F5344CB8AC3E}">
        <p14:creationId xmlns:p14="http://schemas.microsoft.com/office/powerpoint/2010/main" val="3502855279"/>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SAY: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When using OVS at lunch and supper, you must offer at least one food item, in the minimum serving sizes, from each of the five </a:t>
            </a:r>
            <a:r>
              <a:rPr lang="en-US">
                <a:latin typeface="Calibri Light" panose="020F0302020204030204" pitchFamily="34" charset="0"/>
                <a:ea typeface="Calibri" panose="020F0502020204030204" pitchFamily="34" charset="0"/>
                <a:cs typeface="Times New Roman" panose="02020603050405020304" pitchFamily="18" charset="0"/>
              </a:rPr>
              <a:t>meal components:</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effectLst/>
                <a:latin typeface="Calibri Light" panose="020F0302020204030204" pitchFamily="34" charset="0"/>
                <a:ea typeface="Calibri" panose="020F0502020204030204" pitchFamily="34" charset="0"/>
                <a:cs typeface="Times New Roman" panose="02020603050405020304" pitchFamily="18" charset="0"/>
              </a:rPr>
              <a:t>Milk </a:t>
            </a:r>
            <a:endParaRPr lang="en-US" dirty="0">
              <a:effectLst/>
            </a:endParaRPr>
          </a:p>
          <a:p>
            <a:pPr marL="171450" indent="-171450" algn="just">
              <a:lnSpc>
                <a:spcPts val="1821"/>
              </a:lnSpc>
              <a:buClr>
                <a:srgbClr val="002060"/>
              </a:buClr>
              <a:buFont typeface="Arial" panose="020B0604020202020204" pitchFamily="34" charset="0"/>
              <a:buChar char="•"/>
            </a:pPr>
            <a:r>
              <a:rPr lang="en-US" dirty="0">
                <a:effectLst/>
                <a:latin typeface="Calibri Light" panose="020F0302020204030204" pitchFamily="34" charset="0"/>
                <a:ea typeface="Calibri" panose="020F0502020204030204" pitchFamily="34" charset="0"/>
                <a:cs typeface="Times New Roman" panose="02020603050405020304" pitchFamily="18" charset="0"/>
              </a:rPr>
              <a:t>Meats/meat alternates</a:t>
            </a:r>
            <a:endParaRPr lang="en-US" dirty="0">
              <a:effectLst/>
            </a:endParaRPr>
          </a:p>
          <a:p>
            <a:pPr marL="171450" indent="-171450" algn="just">
              <a:lnSpc>
                <a:spcPts val="1821"/>
              </a:lnSpc>
              <a:buClr>
                <a:srgbClr val="002060"/>
              </a:buClr>
              <a:buFont typeface="Arial" panose="020B0604020202020204" pitchFamily="34" charset="0"/>
              <a:buChar char="•"/>
            </a:pPr>
            <a:r>
              <a:rPr lang="en-US" dirty="0">
                <a:effectLst/>
                <a:latin typeface="Calibri Light" panose="020F0302020204030204" pitchFamily="34" charset="0"/>
                <a:ea typeface="Calibri" panose="020F0502020204030204" pitchFamily="34" charset="0"/>
                <a:cs typeface="Times New Roman" panose="02020603050405020304" pitchFamily="18" charset="0"/>
              </a:rPr>
              <a:t>Vegetables</a:t>
            </a:r>
            <a:endParaRPr lang="en-US" dirty="0">
              <a:effectLst/>
            </a:endParaRPr>
          </a:p>
          <a:p>
            <a:pPr marL="171450" indent="-171450" algn="just">
              <a:lnSpc>
                <a:spcPts val="1821"/>
              </a:lnSpc>
              <a:buClr>
                <a:srgbClr val="002060"/>
              </a:buClr>
              <a:buFont typeface="Arial" panose="020B0604020202020204" pitchFamily="34" charset="0"/>
              <a:buChar char="•"/>
            </a:pPr>
            <a:r>
              <a:rPr lang="en-US" dirty="0">
                <a:effectLst/>
                <a:latin typeface="Calibri Light" panose="020F0302020204030204" pitchFamily="34" charset="0"/>
                <a:ea typeface="Calibri" panose="020F0502020204030204" pitchFamily="34" charset="0"/>
                <a:cs typeface="Times New Roman" panose="02020603050405020304" pitchFamily="18" charset="0"/>
              </a:rPr>
              <a:t>Fruits</a:t>
            </a:r>
            <a:endParaRPr lang="en-US" dirty="0">
              <a:effectLst/>
              <a:latin typeface="+mn-lt"/>
              <a:ea typeface="+mn-ea"/>
              <a:cs typeface="+mn-cs"/>
            </a:endParaRPr>
          </a:p>
          <a:p>
            <a:pPr marL="171450" indent="-171450" algn="just">
              <a:lnSpc>
                <a:spcPts val="1821"/>
              </a:lnSpc>
              <a:buClr>
                <a:srgbClr val="002060"/>
              </a:buClr>
              <a:buFont typeface="Arial" panose="020B0604020202020204" pitchFamily="34" charset="0"/>
              <a:buChar char="•"/>
            </a:pPr>
            <a:r>
              <a:rPr lang="en-US" dirty="0">
                <a:latin typeface="Calibri Light" panose="020F0302020204030204" pitchFamily="34" charset="0"/>
                <a:ea typeface="Calibri" panose="020F0502020204030204" pitchFamily="34" charset="0"/>
                <a:cs typeface="Times New Roman" panose="02020603050405020304" pitchFamily="18" charset="0"/>
              </a:rPr>
              <a:t>Grains</a:t>
            </a:r>
            <a:endParaRPr lang="en-US" dirty="0"/>
          </a:p>
        </p:txBody>
      </p:sp>
      <p:sp>
        <p:nvSpPr>
          <p:cNvPr id="4" name="Slide Number Placeholder 3"/>
          <p:cNvSpPr>
            <a:spLocks noGrp="1"/>
          </p:cNvSpPr>
          <p:nvPr>
            <p:ph type="sldNum" sz="quarter" idx="10"/>
          </p:nvPr>
        </p:nvSpPr>
        <p:spPr/>
        <p:txBody>
          <a:bodyPr/>
          <a:lstStyle/>
          <a:p>
            <a:fld id="{716DE756-6821-4E26-993E-10099CCD54F0}" type="slidenum">
              <a:rPr lang="en-US" smtClean="0"/>
              <a:t>151</a:t>
            </a:fld>
            <a:endParaRPr lang="en-US"/>
          </a:p>
        </p:txBody>
      </p:sp>
    </p:spTree>
    <p:extLst>
      <p:ext uri="{BB962C8B-B14F-4D97-AF65-F5344CB8AC3E}">
        <p14:creationId xmlns:p14="http://schemas.microsoft.com/office/powerpoint/2010/main" val="211501127"/>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SAY: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Participants must take at least three meal components in the minimum serving sizes for a reimbursable meal. For example, at lunch you offered: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171450" indent="-171450" algn="just">
              <a:lnSpc>
                <a:spcPts val="1821"/>
              </a:lnSpc>
              <a:buClr>
                <a:srgbClr val="002060"/>
              </a:buClr>
              <a:buFont typeface="Arial" panose="020B0604020202020204" pitchFamily="34" charset="0"/>
              <a:buChar char="•"/>
            </a:pPr>
            <a:r>
              <a:rPr lang="en-US" dirty="0">
                <a:effectLst/>
                <a:latin typeface="Calibri Light" panose="020F0302020204030204" pitchFamily="34" charset="0"/>
                <a:ea typeface="Calibri" panose="020F0502020204030204" pitchFamily="34" charset="0"/>
                <a:cs typeface="Times New Roman" panose="02020603050405020304" pitchFamily="18" charset="0"/>
              </a:rPr>
              <a:t>2 ounces Parmesan Chicken</a:t>
            </a:r>
            <a:endParaRPr lang="en-US" dirty="0">
              <a:effectLst/>
            </a:endParaRPr>
          </a:p>
          <a:p>
            <a:pPr marL="171450" indent="-171450" algn="just">
              <a:lnSpc>
                <a:spcPts val="1821"/>
              </a:lnSpc>
              <a:buClr>
                <a:srgbClr val="002060"/>
              </a:buClr>
              <a:buFont typeface="Arial" panose="020B0604020202020204" pitchFamily="34" charset="0"/>
              <a:buChar char="•"/>
            </a:pPr>
            <a:r>
              <a:rPr lang="en-US" dirty="0">
                <a:effectLst/>
                <a:latin typeface="Calibri Light" panose="020F0302020204030204" pitchFamily="34" charset="0"/>
                <a:ea typeface="Calibri" panose="020F0502020204030204" pitchFamily="34" charset="0"/>
                <a:cs typeface="Times New Roman" panose="02020603050405020304" pitchFamily="18" charset="0"/>
              </a:rPr>
              <a:t>½ cup fruit salad</a:t>
            </a:r>
            <a:endParaRPr lang="en-US" dirty="0">
              <a:effectLst/>
            </a:endParaRPr>
          </a:p>
          <a:p>
            <a:pPr marL="171450" indent="-171450" algn="just">
              <a:lnSpc>
                <a:spcPts val="1821"/>
              </a:lnSpc>
              <a:buClr>
                <a:srgbClr val="002060"/>
              </a:buClr>
              <a:buFont typeface="Arial" panose="020B0604020202020204" pitchFamily="34" charset="0"/>
              <a:buChar char="•"/>
            </a:pPr>
            <a:r>
              <a:rPr lang="en-US" dirty="0">
                <a:effectLst/>
                <a:latin typeface="Calibri Light" panose="020F0302020204030204" pitchFamily="34" charset="0"/>
                <a:ea typeface="Calibri" panose="020F0502020204030204" pitchFamily="34" charset="0"/>
                <a:cs typeface="Times New Roman" panose="02020603050405020304" pitchFamily="18" charset="0"/>
              </a:rPr>
              <a:t>¼ cup broccoli</a:t>
            </a:r>
            <a:endParaRPr lang="en-US" dirty="0">
              <a:effectLst/>
            </a:endParaRPr>
          </a:p>
          <a:p>
            <a:pPr marL="171450" indent="-171450" algn="just">
              <a:lnSpc>
                <a:spcPts val="1821"/>
              </a:lnSpc>
              <a:buClr>
                <a:srgbClr val="002060"/>
              </a:buClr>
              <a:buFont typeface="Arial" panose="020B0604020202020204" pitchFamily="34" charset="0"/>
              <a:buChar char="•"/>
            </a:pPr>
            <a:r>
              <a:rPr lang="en-US" dirty="0">
                <a:effectLst/>
                <a:latin typeface="Calibri Light" panose="020F0302020204030204" pitchFamily="34" charset="0"/>
                <a:ea typeface="Calibri" panose="020F0502020204030204" pitchFamily="34" charset="0"/>
                <a:cs typeface="Times New Roman" panose="02020603050405020304" pitchFamily="18" charset="0"/>
              </a:rPr>
              <a:t>1 cup pasta</a:t>
            </a:r>
            <a:endParaRPr lang="en-US" dirty="0">
              <a:effectLst/>
            </a:endParaRPr>
          </a:p>
          <a:p>
            <a:pPr marL="171450" indent="-171450" algn="just">
              <a:lnSpc>
                <a:spcPts val="1821"/>
              </a:lnSpc>
              <a:buClr>
                <a:srgbClr val="002060"/>
              </a:buClr>
              <a:buFont typeface="Arial" panose="020B0604020202020204" pitchFamily="34" charset="0"/>
              <a:buChar char="•"/>
            </a:pPr>
            <a:r>
              <a:rPr lang="en-US" dirty="0">
                <a:effectLst/>
                <a:latin typeface="Calibri Light" panose="020F0302020204030204" pitchFamily="34" charset="0"/>
                <a:ea typeface="Calibri" panose="020F0502020204030204" pitchFamily="34" charset="0"/>
                <a:cs typeface="Times New Roman" panose="02020603050405020304" pitchFamily="18" charset="0"/>
              </a:rPr>
              <a:t>1 cup (8 oz) of fluid milk</a:t>
            </a:r>
            <a:endParaRPr lang="en-US" dirty="0">
              <a:effectLst/>
            </a:endParaRPr>
          </a:p>
          <a:p>
            <a:pPr algn="just">
              <a:lnSpc>
                <a:spcPts val="1821"/>
              </a:lnSpc>
            </a:pPr>
            <a:r>
              <a:rPr lang="en-US" dirty="0">
                <a:latin typeface="Calibri Light" panose="020F0302020204030204" pitchFamily="34" charset="0"/>
                <a:ea typeface="Times New Roman" panose="02020603050405020304" pitchFamily="18"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Times New Roman" panose="02020603050405020304" pitchFamily="18" charset="0"/>
                <a:cs typeface="Times New Roman" panose="02020603050405020304" pitchFamily="18" charset="0"/>
              </a:rPr>
              <a:t>The child or adult participant may take 2 ounces of parmesan chicken, ¼ cup of broccoli, and 1 cup of milk as a reimbursable meal. It is important to note that milk is optional for supper in adult day care centers, and it does not need to be offered when serving an OVS supper.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Times New Roman" panose="02020603050405020304" pitchFamily="18"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For additional information on OVS, refer to the policy memo, </a:t>
            </a:r>
            <a:r>
              <a:rPr lang="en-US" i="1" dirty="0">
                <a:latin typeface="Calibri Light" panose="020F0302020204030204" pitchFamily="34" charset="0"/>
                <a:ea typeface="Calibri" panose="020F0502020204030204" pitchFamily="34" charset="0"/>
                <a:cs typeface="Times New Roman" panose="02020603050405020304" pitchFamily="18" charset="0"/>
              </a:rPr>
              <a:t>CACFP 05-2017 Offer Versus Serve and Family Style Meals in the Child and Adult Care Food Program. </a:t>
            </a:r>
            <a:r>
              <a:rPr lang="en-US" dirty="0">
                <a:latin typeface="Calibri Light" panose="020F0302020204030204" pitchFamily="34" charset="0"/>
                <a:ea typeface="Calibri" panose="020F0502020204030204" pitchFamily="34" charset="0"/>
                <a:cs typeface="Times New Roman" panose="02020603050405020304" pitchFamily="18" charset="0"/>
              </a:rPr>
              <a:t>The link to this memo is included on the </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Training Resource</a:t>
            </a:r>
            <a:r>
              <a:rPr lang="en-US" dirty="0">
                <a:latin typeface="Calibri Light" panose="020F0302020204030204" pitchFamily="34" charset="0"/>
                <a:ea typeface="Calibri" panose="020F0502020204030204" pitchFamily="34" charset="0"/>
                <a:cs typeface="Times New Roman" panose="02020603050405020304" pitchFamily="18" charset="0"/>
              </a:rPr>
              <a:t> handout in the reference section of your Participant’s Workbook.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16DE756-6821-4E26-993E-10099CCD54F0}" type="slidenum">
              <a:rPr lang="en-US" smtClean="0"/>
              <a:t>152</a:t>
            </a:fld>
            <a:endParaRPr lang="en-US"/>
          </a:p>
        </p:txBody>
      </p:sp>
    </p:spTree>
    <p:extLst>
      <p:ext uri="{BB962C8B-B14F-4D97-AF65-F5344CB8AC3E}">
        <p14:creationId xmlns:p14="http://schemas.microsoft.com/office/powerpoint/2010/main" val="2394455932"/>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DO: </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b="1" dirty="0">
                <a:solidFill>
                  <a:srgbClr val="FFFFFF"/>
                </a:solidFill>
                <a:latin typeface="Calibri Light" panose="020F0302020204030204" pitchFamily="34" charset="0"/>
                <a:ea typeface="Calibri" panose="020F0502020204030204" pitchFamily="34" charset="0"/>
                <a:cs typeface="Calibri" panose="020F0502020204030204" pitchFamily="34" charset="0"/>
              </a:rPr>
              <a:t>(Activity): OVS: Is It Reimbursable?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The purpose of this activity is ensure participants understand the basic requirements of OVS at breakfast, lunch, and supper. </a:t>
            </a:r>
          </a:p>
          <a:p>
            <a:pPr algn="just">
              <a:lnSpc>
                <a:spcPts val="1821"/>
              </a:lnSpc>
            </a:pP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Materials Needed: Offer Versus Serve in the Child and Adult Care Food Program handout and the OVS in the CACFP Review worksheet, pen or pencil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Time: 5 minutes</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Instructions: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346843" indent="-346843" algn="just">
              <a:lnSpc>
                <a:spcPts val="1821"/>
              </a:lnSpc>
              <a:buClr>
                <a:srgbClr val="000000"/>
              </a:buClr>
              <a:buSzPts val="1200"/>
              <a:buFont typeface="+mj-lt"/>
              <a:buAutoNum type="arabicPeriod"/>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SAY:</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Now that we have reviewed the basics for serving meals OVS, let’s complete an activity. Please turn to the </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Offer Versus Serve in the Child and Adult Care Food Program </a:t>
            </a: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handout and </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the OVS in the CACFP Review</a:t>
            </a: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 worksheet in your Participant’s Workbook. Take a few minutes to read the scenario to determine if each meal or snack is reimbursable. </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a:p>
            <a:pPr marL="346843" indent="-346843" algn="just">
              <a:lnSpc>
                <a:spcPts val="1821"/>
              </a:lnSpc>
              <a:buClr>
                <a:srgbClr val="000000"/>
              </a:buClr>
              <a:buSzPts val="1200"/>
              <a:buFont typeface="+mj-lt"/>
              <a:buAutoNum type="arabicPeriod"/>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DO:</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Allow 3–5 minutes for participants to complete this activity. Then, review the answers using the following </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Answer Key: OVS in the CACFP Review</a:t>
            </a: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 </a:t>
            </a:r>
            <a:endParaRPr lang="en-US" dirty="0">
              <a:solidFill>
                <a:srgbClr val="000000"/>
              </a:solidFill>
              <a:latin typeface="Verdana" panose="020B060403050404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16DE756-6821-4E26-993E-10099CCD54F0}" type="slidenum">
              <a:rPr lang="en-US" smtClean="0"/>
              <a:t>153</a:t>
            </a:fld>
            <a:endParaRPr lang="en-US"/>
          </a:p>
        </p:txBody>
      </p:sp>
    </p:spTree>
    <p:extLst>
      <p:ext uri="{BB962C8B-B14F-4D97-AF65-F5344CB8AC3E}">
        <p14:creationId xmlns:p14="http://schemas.microsoft.com/office/powerpoint/2010/main" val="1204399537"/>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ts val="1821"/>
              </a:lnSpc>
              <a:spcBef>
                <a:spcPts val="0"/>
              </a:spcBef>
              <a:spcAft>
                <a:spcPts val="0"/>
              </a:spcAft>
              <a:buClrTx/>
              <a:buSzTx/>
              <a:buFontTx/>
              <a:buNone/>
              <a:tabLst/>
              <a:defRPr/>
            </a:pPr>
            <a:r>
              <a:rPr lang="en-US" sz="1200" b="1" kern="1200" dirty="0">
                <a:solidFill>
                  <a:schemeClr val="tx1"/>
                </a:solidFill>
                <a:effectLst/>
                <a:latin typeface="+mn-lt"/>
                <a:ea typeface="+mn-ea"/>
                <a:cs typeface="+mn-cs"/>
              </a:rPr>
              <a:t>OBJECTIVE 3: Participants will be able to identify at least three strategies for creating positive mealtime experiences.</a:t>
            </a:r>
          </a:p>
          <a:p>
            <a:pPr algn="just">
              <a:lnSpc>
                <a:spcPts val="1821"/>
              </a:lnSpc>
            </a:pPr>
            <a:endPar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The last update for meal services focuses on rewarding and punishment. Using food as a reward for good behavior or punishment for less pleasing behaviors may have a negative effect on children’s development and socialization. For example, providing children sweet treats after they put away their toys may cause them to develop unhealthy eating habits, and these habits may cause cavities, weight gain, and other health problems. </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A392DAC4-C209-44FA-9647-152F9DB2807D}" type="slidenum">
              <a:rPr lang="en-US" smtClean="0"/>
              <a:t>154</a:t>
            </a:fld>
            <a:endParaRPr lang="en-US"/>
          </a:p>
        </p:txBody>
      </p:sp>
    </p:spTree>
    <p:extLst>
      <p:ext uri="{BB962C8B-B14F-4D97-AF65-F5344CB8AC3E}">
        <p14:creationId xmlns:p14="http://schemas.microsoft.com/office/powerpoint/2010/main" val="1785107216"/>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Another example is forcing children to eat all of their food before they can to leave the table. This method can cause children to eat more than they need and not listen to their hunger cues, increasing their risk of becoming overweight or obese. Therefore, the updated meal pattern requirements do not allow the use of food and beverage as a punishment or reward.</a:t>
            </a: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16DE756-6821-4E26-993E-10099CCD54F0}" type="slidenum">
              <a:rPr lang="en-US" smtClean="0"/>
              <a:t>155</a:t>
            </a:fld>
            <a:endParaRPr lang="en-US"/>
          </a:p>
        </p:txBody>
      </p:sp>
    </p:spTree>
    <p:extLst>
      <p:ext uri="{BB962C8B-B14F-4D97-AF65-F5344CB8AC3E}">
        <p14:creationId xmlns:p14="http://schemas.microsoft.com/office/powerpoint/2010/main" val="1881792361"/>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73338" y="484188"/>
            <a:ext cx="4214812" cy="2370137"/>
          </a:xfrm>
        </p:spPr>
      </p:sp>
      <p:sp>
        <p:nvSpPr>
          <p:cNvPr id="3" name="Notes Placeholder 2"/>
          <p:cNvSpPr>
            <a:spLocks noGrp="1"/>
          </p:cNvSpPr>
          <p:nvPr>
            <p:ph type="body" idx="1"/>
          </p:nvPr>
        </p:nvSpPr>
        <p:spPr>
          <a:xfrm>
            <a:off x="936009" y="2934477"/>
            <a:ext cx="7488062" cy="3817025"/>
          </a:xfrm>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DO: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b="1" dirty="0">
                <a:solidFill>
                  <a:srgbClr val="FFFFFF"/>
                </a:solidFill>
                <a:latin typeface="Calibri Light" panose="020F0302020204030204" pitchFamily="34" charset="0"/>
                <a:ea typeface="Calibri" panose="020F0502020204030204" pitchFamily="34" charset="0"/>
                <a:cs typeface="Calibri" panose="020F0502020204030204" pitchFamily="34" charset="0"/>
              </a:rPr>
              <a:t>(Activity): Meal Service Tips</a:t>
            </a:r>
            <a:endParaRPr lang="en-US" b="1" dirty="0">
              <a:solidFill>
                <a:srgbClr val="FFFFFF"/>
              </a:solidFill>
              <a:latin typeface="Verdana" panose="020B0604030504040204" pitchFamily="34" charset="0"/>
              <a:ea typeface="Calibri" panose="020F0502020204030204" pitchFamily="34" charset="0"/>
              <a:cs typeface="Calibri" panose="020F0502020204030204" pitchFamily="34"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The purpose of this activity is to identify ways for creating positive mealtime experiences for all participants.</a:t>
            </a: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Materials Needed: Chart paper, markers, and pen or pencil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Time: 10 minutes</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Instructions: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346843" indent="-346843" algn="just">
              <a:lnSpc>
                <a:spcPts val="1821"/>
              </a:lnSpc>
              <a:buClr>
                <a:srgbClr val="000000"/>
              </a:buClr>
              <a:buSzPts val="1200"/>
              <a:buFont typeface="Times New Roman" panose="02020603050405020304" pitchFamily="18" charset="0"/>
              <a:buAutoNum type="arabicPeriod"/>
            </a:pPr>
            <a:r>
              <a:rPr lang="en-US" b="1" dirty="0">
                <a:solidFill>
                  <a:srgbClr val="002060"/>
                </a:solidFill>
                <a:latin typeface="Calibri Light" panose="020F0302020204030204" pitchFamily="34" charset="0"/>
                <a:ea typeface="Calibri" panose="020F0502020204030204" pitchFamily="34" charset="0"/>
                <a:cs typeface="Arial" panose="020B0604020202020204" pitchFamily="34" charset="0"/>
              </a:rPr>
              <a:t>SAY:</a:t>
            </a:r>
            <a:r>
              <a:rPr lang="en-US" dirty="0">
                <a:solidFill>
                  <a:srgbClr val="002060"/>
                </a:solidFill>
                <a:latin typeface="Calibri Light" panose="020F0302020204030204" pitchFamily="34" charset="0"/>
                <a:ea typeface="Calibri" panose="020F0502020204030204" pitchFamily="34" charset="0"/>
                <a:cs typeface="Arial" panose="020B0604020202020204" pitchFamily="34" charset="0"/>
              </a:rPr>
              <a:t> </a:t>
            </a:r>
            <a:r>
              <a:rPr lang="en-US" dirty="0">
                <a:latin typeface="Calibri Light" panose="020F0302020204030204" pitchFamily="34" charset="0"/>
                <a:ea typeface="Calibri" panose="020F0502020204030204" pitchFamily="34" charset="0"/>
                <a:cs typeface="Arial" panose="020B0604020202020204" pitchFamily="34" charset="0"/>
              </a:rPr>
              <a:t>Think about mealtimes and the importance of positive mealtime experiences, free of rewarding and punishing participants. In small groups of three or four, create a list of tips for creating positive mealtimes for all participants. </a:t>
            </a:r>
          </a:p>
          <a:p>
            <a:pPr marL="346843" indent="-346843" algn="just">
              <a:lnSpc>
                <a:spcPts val="1821"/>
              </a:lnSpc>
              <a:buClr>
                <a:srgbClr val="000000"/>
              </a:buClr>
              <a:buSzPts val="1200"/>
              <a:buFont typeface="Times New Roman" panose="02020603050405020304" pitchFamily="18" charset="0"/>
              <a:buAutoNum type="arabicPeriod"/>
            </a:pPr>
            <a:r>
              <a:rPr lang="en-US" b="1" dirty="0">
                <a:solidFill>
                  <a:srgbClr val="002060"/>
                </a:solidFill>
                <a:latin typeface="Calibri Light" panose="020F0302020204030204" pitchFamily="34" charset="0"/>
                <a:ea typeface="Calibri" panose="020F0502020204030204" pitchFamily="34" charset="0"/>
                <a:cs typeface="Arial" panose="020B0604020202020204" pitchFamily="34" charset="0"/>
              </a:rPr>
              <a:t>DO:</a:t>
            </a:r>
            <a:r>
              <a:rPr lang="en-US" dirty="0">
                <a:solidFill>
                  <a:srgbClr val="002060"/>
                </a:solidFill>
                <a:latin typeface="Calibri Light" panose="020F0302020204030204" pitchFamily="34" charset="0"/>
                <a:ea typeface="Calibri" panose="020F0502020204030204" pitchFamily="34" charset="0"/>
                <a:cs typeface="Arial" panose="020B0604020202020204" pitchFamily="34" charset="0"/>
              </a:rPr>
              <a:t> </a:t>
            </a:r>
            <a:r>
              <a:rPr lang="en-US" dirty="0">
                <a:latin typeface="Calibri Light" panose="020F0302020204030204" pitchFamily="34" charset="0"/>
                <a:ea typeface="Calibri" panose="020F0502020204030204" pitchFamily="34" charset="0"/>
                <a:cs typeface="Arial" panose="020B0604020202020204" pitchFamily="34" charset="0"/>
              </a:rPr>
              <a:t>Allow 5–10 minutes for participants to complete this activity. Then, ask each group to share their responses. </a:t>
            </a:r>
          </a:p>
          <a:p>
            <a:pPr marL="0" indent="0" algn="just">
              <a:lnSpc>
                <a:spcPts val="1821"/>
              </a:lnSpc>
              <a:buClr>
                <a:srgbClr val="000000"/>
              </a:buClr>
              <a:buSzPts val="1200"/>
              <a:buFont typeface="Times New Roman" panose="02020603050405020304" pitchFamily="18" charset="0"/>
              <a:buNone/>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a:ea typeface="Calibri" panose="020F0502020204030204" pitchFamily="34" charset="0"/>
                <a:cs typeface="Calibri Light"/>
              </a:rPr>
              <a:t>FEEDBACK:</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a:ea typeface="Calibri" panose="020F0502020204030204" pitchFamily="34" charset="0"/>
                <a:cs typeface="Calibri Light"/>
              </a:rPr>
              <a:t>Some potential responses may include the following examples. </a:t>
            </a:r>
            <a:endParaRPr lang="en-US" dirty="0">
              <a:latin typeface="Arial" panose="020B0604020202020204" pitchFamily="34" charset="0"/>
              <a:ea typeface="Calibri" panose="020F0502020204030204" pitchFamily="34" charset="0"/>
              <a:cs typeface="Arial"/>
            </a:endParaRPr>
          </a:p>
          <a:p>
            <a:pPr marL="171450" indent="-171450" algn="just">
              <a:lnSpc>
                <a:spcPts val="1821"/>
              </a:lnSpc>
              <a:buClr>
                <a:srgbClr val="002060"/>
              </a:buClr>
              <a:buSzPts val="1200"/>
              <a:buFont typeface="Arial"/>
              <a:buChar char="•"/>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Serve meals family style so participants can choose the amount of food they want to eat.</a:t>
            </a:r>
          </a:p>
          <a:p>
            <a:pPr marL="171450" indent="-171450" algn="just">
              <a:lnSpc>
                <a:spcPts val="1821"/>
              </a:lnSpc>
              <a:buClr>
                <a:srgbClr val="002060"/>
              </a:buClr>
              <a:buSzPts val="1200"/>
              <a:buFont typeface="Arial"/>
              <a:buChar char="•"/>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Food and beverages are at the table at the start of each meal.</a:t>
            </a:r>
          </a:p>
          <a:p>
            <a:pPr marL="171450" indent="-171450" algn="just">
              <a:lnSpc>
                <a:spcPts val="1821"/>
              </a:lnSpc>
              <a:buClr>
                <a:srgbClr val="002060"/>
              </a:buClr>
              <a:buSzPts val="1200"/>
              <a:buFont typeface="Arial"/>
              <a:buChar char="•"/>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Supervising adults eat lunch with participants. </a:t>
            </a:r>
          </a:p>
          <a:p>
            <a:pPr marL="171450" indent="-171450" algn="just">
              <a:lnSpc>
                <a:spcPts val="1821"/>
              </a:lnSpc>
              <a:buClr>
                <a:srgbClr val="002060"/>
              </a:buClr>
              <a:buSzPts val="1200"/>
              <a:buFont typeface="Arial"/>
              <a:buChar char="•"/>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Supervising adults make positive remarks about the food and show enjoyment in eating.</a:t>
            </a:r>
          </a:p>
          <a:p>
            <a:pPr marL="171450" indent="-171450" algn="just">
              <a:lnSpc>
                <a:spcPts val="1821"/>
              </a:lnSpc>
              <a:buClr>
                <a:srgbClr val="002060"/>
              </a:buClr>
              <a:buSzPts val="1200"/>
              <a:buFont typeface="Arial"/>
              <a:buChar char="•"/>
            </a:pPr>
            <a:r>
              <a:rPr lang="en-US" dirty="0">
                <a:solidFill>
                  <a:srgbClr val="000000"/>
                </a:solidFill>
                <a:latin typeface="Calibri Light" panose="020F0302020204030204" pitchFamily="34" charset="0"/>
                <a:ea typeface="Calibri" panose="020F0502020204030204" pitchFamily="34" charset="0"/>
                <a:cs typeface="Times New Roman" panose="02020603050405020304" pitchFamily="18" charset="0"/>
              </a:rPr>
              <a:t>Meal areas are away from major walkways to reduce distractions.</a:t>
            </a:r>
          </a:p>
        </p:txBody>
      </p:sp>
      <p:sp>
        <p:nvSpPr>
          <p:cNvPr id="4" name="Slide Number Placeholder 3"/>
          <p:cNvSpPr>
            <a:spLocks noGrp="1"/>
          </p:cNvSpPr>
          <p:nvPr>
            <p:ph type="sldNum" sz="quarter" idx="10"/>
          </p:nvPr>
        </p:nvSpPr>
        <p:spPr/>
        <p:txBody>
          <a:bodyPr/>
          <a:lstStyle/>
          <a:p>
            <a:fld id="{A392DAC4-C209-44FA-9647-152F9DB2807D}" type="slidenum">
              <a:rPr lang="en-US" smtClean="0"/>
              <a:t>156</a:t>
            </a:fld>
            <a:endParaRPr lang="en-US"/>
          </a:p>
        </p:txBody>
      </p:sp>
    </p:spTree>
    <p:extLst>
      <p:ext uri="{BB962C8B-B14F-4D97-AF65-F5344CB8AC3E}">
        <p14:creationId xmlns:p14="http://schemas.microsoft.com/office/powerpoint/2010/main" val="90312505"/>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In this lesson, we discussed some strategies for preparing and serving nutritious foods in CACFP settings. We focused on key ways for preparing nutritious foods and on strategies for serving meals through family style meal service and offer versus serve.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ASK:</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At this time, are there any questions before we move to the last activity in this lesson?</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DO:</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Answer any questions, and then begin the next activity.</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NOTE TO INSTRUCTOR: </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If there are questions that you are unable to answer, refer the participant(s) to their State agency or to the ICN Help Desk.</a:t>
            </a:r>
            <a:endParaRPr lang="en-US" b="1"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0"/>
          </p:nvPr>
        </p:nvSpPr>
        <p:spPr/>
        <p:txBody>
          <a:bodyPr/>
          <a:lstStyle/>
          <a:p>
            <a:fld id="{A392DAC4-C209-44FA-9647-152F9DB2807D}" type="slidenum">
              <a:rPr lang="en-US" smtClean="0"/>
              <a:t>157</a:t>
            </a:fld>
            <a:endParaRPr lang="en-US"/>
          </a:p>
        </p:txBody>
      </p:sp>
    </p:spTree>
    <p:extLst>
      <p:ext uri="{BB962C8B-B14F-4D97-AF65-F5344CB8AC3E}">
        <p14:creationId xmlns:p14="http://schemas.microsoft.com/office/powerpoint/2010/main" val="1383685108"/>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DO:</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lgn="just">
              <a:lnSpc>
                <a:spcPts val="1821"/>
              </a:lnSpc>
            </a:pPr>
            <a:r>
              <a:rPr lang="en-US" b="1" dirty="0">
                <a:solidFill>
                  <a:srgbClr val="FFFFFF"/>
                </a:solidFill>
                <a:latin typeface="Calibri Light" panose="020F0302020204030204" pitchFamily="34" charset="0"/>
                <a:ea typeface="Calibri" panose="020F0502020204030204" pitchFamily="34" charset="0"/>
                <a:cs typeface="Calibri" panose="020F0502020204030204" pitchFamily="34" charset="0"/>
              </a:rPr>
              <a:t>(Activity): Apply in Three  </a:t>
            </a:r>
            <a:endParaRPr lang="en-US" b="1" dirty="0">
              <a:solidFill>
                <a:srgbClr val="FFFFFF"/>
              </a:solidFill>
              <a:latin typeface="Verdana" panose="020B0604030504040204" pitchFamily="34" charset="0"/>
              <a:ea typeface="Calibri" panose="020F0502020204030204" pitchFamily="34" charset="0"/>
              <a:cs typeface="Calibri" panose="020F0502020204030204" pitchFamily="34"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The purpose of this activity is to ensure participants identify an action plan for implementing meal service requirements for children and adults. </a:t>
            </a:r>
          </a:p>
          <a:p>
            <a:pPr algn="just">
              <a:lnSpc>
                <a:spcPts val="1821"/>
              </a:lnSpc>
            </a:pP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Materials Needed: Apply in Three worksheet and pen or pencil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Times New Roman" panose="02020603050405020304" pitchFamily="18" charset="0"/>
              </a:rPr>
              <a:t>Time: 5–10 minutes</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Instructions: </a:t>
            </a:r>
            <a:endParaRPr lang="en-US"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346843" indent="-346843" algn="just">
              <a:lnSpc>
                <a:spcPts val="1821"/>
              </a:lnSpc>
              <a:buClr>
                <a:srgbClr val="000000"/>
              </a:buClr>
              <a:buFont typeface="+mj-lt"/>
              <a:buAutoNum type="arabicPeriod"/>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SAY:</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latin typeface="Calibri Light" panose="020F0302020204030204" pitchFamily="34" charset="0"/>
                <a:ea typeface="Calibri" panose="020F0502020204030204" pitchFamily="34" charset="0"/>
                <a:cs typeface="Times New Roman" panose="02020603050405020304" pitchFamily="18" charset="0"/>
              </a:rPr>
              <a:t>Turn to the </a:t>
            </a: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Apply in Three</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latin typeface="Calibri Light" panose="020F0302020204030204" pitchFamily="34" charset="0"/>
                <a:ea typeface="Calibri" panose="020F0502020204030204" pitchFamily="34" charset="0"/>
                <a:cs typeface="Times New Roman" panose="02020603050405020304" pitchFamily="18" charset="0"/>
              </a:rPr>
              <a:t>worksheet in your Participant’s Workbook. Write at least three things you learned about the latest requirements for meal services, how you will apply this information, and the estimated date in which you would like to have completed each action item. Once you have finished, stand up and find someone from a different group, and share your responses. </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346843" indent="-346843" algn="just">
              <a:lnSpc>
                <a:spcPts val="1821"/>
              </a:lnSpc>
              <a:buClr>
                <a:srgbClr val="000000"/>
              </a:buClr>
              <a:buFont typeface="+mj-lt"/>
              <a:buAutoNum type="arabicPeriod"/>
            </a:pPr>
            <a:r>
              <a:rPr lang="en-US" b="1"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DO:</a:t>
            </a:r>
            <a:r>
              <a:rPr lang="en-US" dirty="0">
                <a:solidFill>
                  <a:srgbClr val="002060"/>
                </a:solidFill>
                <a:latin typeface="Calibri Light" panose="020F0302020204030204" pitchFamily="34" charset="0"/>
                <a:ea typeface="Calibri" panose="020F0502020204030204" pitchFamily="34" charset="0"/>
                <a:cs typeface="Times New Roman" panose="02020603050405020304" pitchFamily="18" charset="0"/>
              </a:rPr>
              <a:t> </a:t>
            </a:r>
            <a:r>
              <a:rPr lang="en-US" dirty="0">
                <a:latin typeface="Calibri Light" panose="020F0302020204030204" pitchFamily="34" charset="0"/>
                <a:ea typeface="Calibri" panose="020F0502020204030204" pitchFamily="34" charset="0"/>
                <a:cs typeface="Times New Roman" panose="02020603050405020304" pitchFamily="18" charset="0"/>
              </a:rPr>
              <a:t>Allow 3–5 minutes for participants to complete this activity. Then, request volunteers to share their responses.</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a:ea typeface="Calibri" panose="020F0502020204030204" pitchFamily="34" charset="0"/>
                <a:cs typeface="Calibri Light"/>
              </a:rPr>
              <a:t>FEEDBACK:</a:t>
            </a:r>
          </a:p>
          <a:p>
            <a:pPr algn="just">
              <a:lnSpc>
                <a:spcPts val="1821"/>
              </a:lnSpc>
            </a:pPr>
            <a:r>
              <a:rPr lang="en-US" dirty="0">
                <a:latin typeface="Calibri Light"/>
                <a:ea typeface="Calibri" panose="020F0502020204030204" pitchFamily="34" charset="0"/>
                <a:cs typeface="Calibri Light"/>
              </a:rPr>
              <a:t>There are no right or wrong answers for this activity. However, some potential responses might include those noted in the following </a:t>
            </a:r>
            <a:r>
              <a:rPr lang="en-US" b="1" dirty="0">
                <a:solidFill>
                  <a:srgbClr val="002060"/>
                </a:solidFill>
                <a:latin typeface="Calibri Light"/>
                <a:ea typeface="Calibri" panose="020F0502020204030204" pitchFamily="34" charset="0"/>
                <a:cs typeface="Calibri Light"/>
              </a:rPr>
              <a:t>Answer Key: Apply in Three</a:t>
            </a:r>
            <a:r>
              <a:rPr lang="en-US" dirty="0">
                <a:latin typeface="Calibri Light"/>
                <a:ea typeface="Calibri" panose="020F0502020204030204" pitchFamily="34" charset="0"/>
                <a:cs typeface="Calibri Light"/>
              </a:rPr>
              <a:t>.</a:t>
            </a:r>
            <a:endParaRPr lang="en-US" dirty="0"/>
          </a:p>
          <a:p>
            <a:pPr algn="just">
              <a:lnSpc>
                <a:spcPts val="1821"/>
              </a:lnSpc>
            </a:pPr>
            <a:endParaRPr lang="en-US" dirty="0">
              <a:latin typeface="Calibri Light" panose="020F0302020204030204" pitchFamily="34" charset="0"/>
              <a:ea typeface="Calibri" panose="020F0502020204030204" pitchFamily="34" charset="0"/>
              <a:cs typeface="Times New Roman" panose="02020603050405020304" pitchFamily="18" charset="0"/>
            </a:endParaRPr>
          </a:p>
          <a:p>
            <a:pPr algn="just" defTabSz="924916">
              <a:lnSpc>
                <a:spcPts val="1821"/>
              </a:lnSpc>
              <a:defRPr/>
            </a:pPr>
            <a:r>
              <a:rPr lang="en-US" b="1" dirty="0"/>
              <a:t>NOTE TO INSTRUCTOR: </a:t>
            </a:r>
            <a:r>
              <a:rPr lang="en-US" dirty="0"/>
              <a:t>If this training is offered in the comprehensive 6-hour version, complete the comprehensive post-assessment. However, if this training is offered in individual lesson form, complete the lesson post-assessment. </a:t>
            </a:r>
          </a:p>
          <a:p>
            <a:pPr algn="just">
              <a:lnSpc>
                <a:spcPts val="1821"/>
              </a:lnSpc>
            </a:pPr>
            <a:endParaRPr lang="en-US"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16DE756-6821-4E26-993E-10099CCD54F0}" type="slidenum">
              <a:rPr lang="en-US" smtClean="0"/>
              <a:t>158</a:t>
            </a:fld>
            <a:endParaRPr lang="en-US"/>
          </a:p>
        </p:txBody>
      </p:sp>
    </p:spTree>
    <p:extLst>
      <p:ext uri="{BB962C8B-B14F-4D97-AF65-F5344CB8AC3E}">
        <p14:creationId xmlns:p14="http://schemas.microsoft.com/office/powerpoint/2010/main" val="3321430161"/>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44800" y="352425"/>
            <a:ext cx="3690938" cy="2076450"/>
          </a:xfrm>
        </p:spPr>
      </p:sp>
      <p:sp>
        <p:nvSpPr>
          <p:cNvPr id="3" name="Notes Placeholder 2"/>
          <p:cNvSpPr>
            <a:spLocks noGrp="1"/>
          </p:cNvSpPr>
          <p:nvPr>
            <p:ph type="body" idx="1"/>
          </p:nvPr>
        </p:nvSpPr>
        <p:spPr>
          <a:xfrm>
            <a:off x="384838" y="2502026"/>
            <a:ext cx="8604943" cy="4165811"/>
          </a:xfrm>
        </p:spPr>
        <p:txBody>
          <a:bodyPr/>
          <a:lstStyle/>
          <a:p>
            <a:pPr defTabSz="924916">
              <a:defRPr/>
            </a:pPr>
            <a:r>
              <a:rPr lang="en-US" sz="1800" b="1" dirty="0">
                <a:solidFill>
                  <a:srgbClr val="FF0000"/>
                </a:solidFill>
              </a:rPr>
              <a:t>NOTE TO INSTRUCTOR: If this training is offered in the comprehensive 8-hour version, complete the comprehensive post-assessment. However, if this training is offered in individual lessons, complete the lesson post-assessment. </a:t>
            </a:r>
            <a:endParaRPr lang="en-US" b="1" dirty="0"/>
          </a:p>
          <a:p>
            <a:pPr algn="just">
              <a:lnSpc>
                <a:spcPts val="1821"/>
              </a:lnSpc>
            </a:pPr>
            <a:endPar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DO:</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FFFFFF"/>
                </a:solidFill>
                <a:latin typeface="Calibri Light" panose="020F0302020204030204" pitchFamily="34" charset="0"/>
                <a:ea typeface="Calibri" panose="020F0502020204030204" pitchFamily="34" charset="0"/>
                <a:cs typeface="Calibri" panose="020F0502020204030204" pitchFamily="34" charset="0"/>
              </a:rPr>
              <a:t>Post-Assessment</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Calibri" panose="020F0502020204030204" pitchFamily="34" charset="0"/>
              </a:rPr>
              <a:t>The purpose of the Post-Assessment is to determine what the participants learned throughout the training. </a:t>
            </a:r>
          </a:p>
          <a:p>
            <a:pPr algn="just">
              <a:lnSpc>
                <a:spcPts val="1821"/>
              </a:lnSpc>
            </a:pP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Calibri" panose="020F0502020204030204" pitchFamily="34" charset="0"/>
              </a:rPr>
              <a:t>Materials Needed: Post-Assessment, Training Evaluation, and pen or pencil</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Calibri" panose="020F0502020204030204" pitchFamily="34" charset="0"/>
              </a:rPr>
              <a:t>Time: 5 minutes </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Instructions:</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346843" indent="-346843" algn="just">
              <a:lnSpc>
                <a:spcPts val="1821"/>
              </a:lnSpc>
              <a:buClr>
                <a:srgbClr val="000000"/>
              </a:buClr>
              <a:buSzPts val="1200"/>
              <a:buFont typeface="Times New Roman" panose="02020603050405020304" pitchFamily="18" charset="0"/>
              <a:buAutoNum type="arabicPeriod"/>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DO:</a:t>
            </a:r>
            <a:r>
              <a:rPr lang="en-US"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r>
              <a:rPr lang="en-US" dirty="0">
                <a:latin typeface="Calibri Light" panose="020F0302020204030204" pitchFamily="34" charset="0"/>
                <a:ea typeface="Calibri" panose="020F0502020204030204" pitchFamily="34" charset="0"/>
                <a:cs typeface="Calibri" panose="020F0502020204030204" pitchFamily="34" charset="0"/>
              </a:rPr>
              <a:t>Distribute the </a:t>
            </a: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Post-Assessment</a:t>
            </a:r>
            <a:r>
              <a:rPr lang="en-US"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r>
              <a:rPr lang="en-US" dirty="0">
                <a:latin typeface="Calibri Light" panose="020F0302020204030204" pitchFamily="34" charset="0"/>
                <a:ea typeface="Calibri" panose="020F0502020204030204" pitchFamily="34" charset="0"/>
                <a:cs typeface="Calibri" panose="020F0502020204030204" pitchFamily="34" charset="0"/>
              </a:rPr>
              <a:t>and the </a:t>
            </a: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Training Evaluation.</a:t>
            </a:r>
            <a:r>
              <a:rPr lang="en-US"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endParaRPr lang="en-US" dirty="0">
              <a:latin typeface="Calibri Light" panose="020F0302020204030204" pitchFamily="34" charset="0"/>
              <a:ea typeface="Calibri" panose="020F0502020204030204" pitchFamily="34" charset="0"/>
              <a:cs typeface="Times New Roman" panose="02020603050405020304" pitchFamily="18" charset="0"/>
            </a:endParaRPr>
          </a:p>
          <a:p>
            <a:pPr marL="346843" indent="-346843" algn="just">
              <a:lnSpc>
                <a:spcPts val="1821"/>
              </a:lnSpc>
              <a:buClr>
                <a:srgbClr val="000000"/>
              </a:buClr>
              <a:buSzPts val="1200"/>
              <a:buFont typeface="Times New Roman" panose="02020603050405020304" pitchFamily="18" charset="0"/>
              <a:buAutoNum type="arabicPeriod"/>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a:t>
            </a:r>
            <a:r>
              <a:rPr lang="en-US"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r>
              <a:rPr lang="en-US" dirty="0">
                <a:latin typeface="Calibri Light" panose="020F0302020204030204" pitchFamily="34" charset="0"/>
                <a:ea typeface="Calibri" panose="020F0502020204030204" pitchFamily="34" charset="0"/>
                <a:cs typeface="Calibri" panose="020F0502020204030204" pitchFamily="34" charset="0"/>
              </a:rPr>
              <a:t>The Post-Assessment is designed to assess what you have learned during this training. Begin by placing the non-name identifier, used for your Pre-Assessment, at the top of the page. Then, complete the Post-Assessment by reading each question carefully and selecting the best answer. Upon completion, please complete the training evaluation. </a:t>
            </a:r>
            <a:endParaRPr lang="en-US" dirty="0">
              <a:latin typeface="Calibri Light" panose="020F0302020204030204" pitchFamily="34" charset="0"/>
              <a:ea typeface="Calibri" panose="020F0502020204030204" pitchFamily="34" charset="0"/>
              <a:cs typeface="Times New Roman" panose="02020603050405020304" pitchFamily="18" charset="0"/>
            </a:endParaRPr>
          </a:p>
          <a:p>
            <a:pPr marL="346843" indent="-346843" algn="just">
              <a:lnSpc>
                <a:spcPts val="1821"/>
              </a:lnSpc>
              <a:buClr>
                <a:srgbClr val="000000"/>
              </a:buClr>
              <a:buSzPts val="1200"/>
              <a:buFont typeface="Times New Roman" panose="02020603050405020304" pitchFamily="18" charset="0"/>
              <a:buAutoNum type="arabicPeriod"/>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DO:</a:t>
            </a:r>
            <a:r>
              <a:rPr lang="en-US"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r>
              <a:rPr lang="en-US" dirty="0">
                <a:latin typeface="Calibri Light" panose="020F0302020204030204" pitchFamily="34" charset="0"/>
                <a:ea typeface="Calibri" panose="020F0502020204030204" pitchFamily="34" charset="0"/>
                <a:cs typeface="Calibri" panose="020F0502020204030204" pitchFamily="34" charset="0"/>
              </a:rPr>
              <a:t>Allow a minimum of 5 minutes for participants to complete the Post-Assessment. Remind them to list  the identifier they used on the Pre-Assessment. Collect the Post-Assessments and the training evaluation. Then, dismiss the training.</a:t>
            </a:r>
            <a:endParaRPr lang="en-US" dirty="0">
              <a:latin typeface="Calibri Light" panose="020F03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defTabSz="924916">
              <a:defRPr/>
            </a:pPr>
            <a:fld id="{7F12D865-8CAA-40FE-8C08-C7D45694731E}" type="slidenum">
              <a:rPr lang="en-US">
                <a:solidFill>
                  <a:prstClr val="black"/>
                </a:solidFill>
                <a:latin typeface="Calibri" panose="020F0502020204030204"/>
              </a:rPr>
              <a:pPr defTabSz="924916">
                <a:defRPr/>
              </a:pPr>
              <a:t>159</a:t>
            </a:fld>
            <a:endParaRPr lang="en-US">
              <a:solidFill>
                <a:prstClr val="black"/>
              </a:solidFill>
              <a:latin typeface="Calibri" panose="020F0502020204030204"/>
            </a:endParaRPr>
          </a:p>
        </p:txBody>
      </p:sp>
    </p:spTree>
    <p:extLst>
      <p:ext uri="{BB962C8B-B14F-4D97-AF65-F5344CB8AC3E}">
        <p14:creationId xmlns:p14="http://schemas.microsoft.com/office/powerpoint/2010/main" val="2789411048"/>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DO:</a:t>
            </a:r>
            <a:endParaRPr lang="en-US"/>
          </a:p>
          <a:p>
            <a:r>
              <a:rPr lang="en-US"/>
              <a:t>To begin this lesson, advance to the next slide.</a:t>
            </a:r>
          </a:p>
          <a:p>
            <a:endParaRPr lang="en-US"/>
          </a:p>
        </p:txBody>
      </p:sp>
      <p:sp>
        <p:nvSpPr>
          <p:cNvPr id="4" name="Slide Number Placeholder 3"/>
          <p:cNvSpPr>
            <a:spLocks noGrp="1"/>
          </p:cNvSpPr>
          <p:nvPr>
            <p:ph type="sldNum" sz="quarter" idx="10"/>
          </p:nvPr>
        </p:nvSpPr>
        <p:spPr/>
        <p:txBody>
          <a:bodyPr/>
          <a:lstStyle/>
          <a:p>
            <a:fld id="{ABE2EF3B-A657-46C2-BA12-AEAE61FF1A72}" type="slidenum">
              <a:rPr lang="en-US" smtClean="0"/>
              <a:t>160</a:t>
            </a:fld>
            <a:endParaRPr lang="en-US"/>
          </a:p>
        </p:txBody>
      </p:sp>
    </p:spTree>
    <p:extLst>
      <p:ext uri="{BB962C8B-B14F-4D97-AF65-F5344CB8AC3E}">
        <p14:creationId xmlns:p14="http://schemas.microsoft.com/office/powerpoint/2010/main" val="3738133479"/>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SAY: </a:t>
            </a:r>
            <a:endParaRPr lang="en-US" dirty="0"/>
          </a:p>
          <a:p>
            <a:r>
              <a:rPr lang="en-US" dirty="0"/>
              <a:t>In today’s training, we explored the updated CACFP meal pattern requirements. We focused on each of the meal component updates as well as the requirements for serving meals in CACFP settings. Most importantly, we identified ways to use this information when you return to your facility through a variety of different activities, such as the Apply in Three. </a:t>
            </a:r>
          </a:p>
          <a:p>
            <a:r>
              <a:rPr lang="en-US" dirty="0"/>
              <a:t> </a:t>
            </a:r>
          </a:p>
          <a:p>
            <a:r>
              <a:rPr lang="en-US" b="1" dirty="0"/>
              <a:t>ASK: </a:t>
            </a:r>
            <a:endParaRPr lang="en-US" dirty="0"/>
          </a:p>
          <a:p>
            <a:r>
              <a:rPr lang="en-US" dirty="0"/>
              <a:t>Are there any questions that we have not covered on today? </a:t>
            </a:r>
          </a:p>
          <a:p>
            <a:r>
              <a:rPr lang="en-US" dirty="0"/>
              <a:t> </a:t>
            </a:r>
          </a:p>
          <a:p>
            <a:r>
              <a:rPr lang="en-US" b="1" dirty="0"/>
              <a:t>DO: </a:t>
            </a:r>
            <a:endParaRPr lang="en-US" dirty="0"/>
          </a:p>
          <a:p>
            <a:r>
              <a:rPr lang="en-US" dirty="0"/>
              <a:t>Answer any posing questions and check the “bike rack” to confirm there are no posing questions. </a:t>
            </a:r>
          </a:p>
          <a:p>
            <a:endParaRPr lang="en-US" dirty="0"/>
          </a:p>
        </p:txBody>
      </p:sp>
      <p:sp>
        <p:nvSpPr>
          <p:cNvPr id="4" name="Slide Number Placeholder 3"/>
          <p:cNvSpPr>
            <a:spLocks noGrp="1"/>
          </p:cNvSpPr>
          <p:nvPr>
            <p:ph type="sldNum" sz="quarter" idx="10"/>
          </p:nvPr>
        </p:nvSpPr>
        <p:spPr/>
        <p:txBody>
          <a:bodyPr/>
          <a:lstStyle/>
          <a:p>
            <a:fld id="{ABE2EF3B-A657-46C2-BA12-AEAE61FF1A72}" type="slidenum">
              <a:rPr lang="en-US" smtClean="0"/>
              <a:t>161</a:t>
            </a:fld>
            <a:endParaRPr lang="en-US"/>
          </a:p>
        </p:txBody>
      </p:sp>
    </p:spTree>
    <p:extLst>
      <p:ext uri="{BB962C8B-B14F-4D97-AF65-F5344CB8AC3E}">
        <p14:creationId xmlns:p14="http://schemas.microsoft.com/office/powerpoint/2010/main" val="1421570989"/>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821"/>
              </a:lnSpc>
            </a:pPr>
            <a:r>
              <a:rPr lang="en-US" b="1" dirty="0">
                <a:solidFill>
                  <a:srgbClr val="002060"/>
                </a:solidFill>
                <a:latin typeface="Calibri Light" panose="020F0302020204030204" pitchFamily="34" charset="0"/>
                <a:ea typeface="Calibri" panose="020F0502020204030204" pitchFamily="34" charset="0"/>
                <a:cs typeface="Arial" panose="020B0604020202020204" pitchFamily="34" charset="0"/>
              </a:rPr>
              <a:t>SAY: </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dirty="0">
                <a:solidFill>
                  <a:srgbClr val="000000"/>
                </a:solidFill>
                <a:latin typeface="Calibri Light" panose="020F0302020204030204" pitchFamily="34" charset="0"/>
                <a:ea typeface="Calibri" panose="020F0502020204030204" pitchFamily="34" charset="0"/>
                <a:cs typeface="Arial" panose="020B0604020202020204" pitchFamily="34" charset="0"/>
              </a:rPr>
              <a:t>I would like to thank you for attending this training and actively participating in the learning activities. Before we end today, the last activities involve the assessment, course evaluation, and training certificates. </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b="1" dirty="0">
                <a:solidFill>
                  <a:srgbClr val="000000"/>
                </a:solidFill>
                <a:latin typeface="Calibri Light" panose="020F0302020204030204" pitchFamily="34" charset="0"/>
                <a:ea typeface="Calibri" panose="020F0502020204030204" pitchFamily="34" charset="0"/>
                <a:cs typeface="Arial" panose="020B0604020202020204" pitchFamily="34" charset="0"/>
              </a:rPr>
              <a:t> </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DO:</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b="1" dirty="0">
                <a:solidFill>
                  <a:srgbClr val="FFFFFF"/>
                </a:solidFill>
                <a:latin typeface="Calibri Light" panose="020F0302020204030204" pitchFamily="34" charset="0"/>
                <a:ea typeface="Calibri" panose="020F0502020204030204" pitchFamily="34" charset="0"/>
                <a:cs typeface="Calibri" panose="020F0502020204030204" pitchFamily="34" charset="0"/>
              </a:rPr>
              <a:t>Post-Assessment</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Calibri" panose="020F0502020204030204" pitchFamily="34" charset="0"/>
              </a:rPr>
              <a:t>The purpose of the Post-Assessment is to determine what the participants learned throughout the training. </a:t>
            </a:r>
          </a:p>
          <a:p>
            <a:pPr algn="just">
              <a:lnSpc>
                <a:spcPts val="1821"/>
              </a:lnSpc>
            </a:pP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Calibri" panose="020F0502020204030204" pitchFamily="34" charset="0"/>
              </a:rPr>
              <a:t>Materials Needed: Post-Assessment, Training Evaluation, Training Certificates, and pen or pencil</a:t>
            </a:r>
            <a:endParaRPr lang="en-US" dirty="0">
              <a:latin typeface="Arial" panose="020B0604020202020204" pitchFamily="34" charset="0"/>
              <a:ea typeface="Calibri" panose="020F0502020204030204" pitchFamily="34" charset="0"/>
              <a:cs typeface="Times New Roman" panose="02020603050405020304" pitchFamily="18" charset="0"/>
            </a:endParaRPr>
          </a:p>
          <a:p>
            <a:pPr algn="just">
              <a:lnSpc>
                <a:spcPts val="1821"/>
              </a:lnSpc>
            </a:pPr>
            <a:r>
              <a:rPr lang="en-US" dirty="0">
                <a:latin typeface="Calibri Light" panose="020F0302020204030204" pitchFamily="34" charset="0"/>
                <a:ea typeface="Calibri" panose="020F0502020204030204" pitchFamily="34" charset="0"/>
                <a:cs typeface="Calibri" panose="020F0502020204030204" pitchFamily="34" charset="0"/>
              </a:rPr>
              <a:t>Time: 10–15 minutes </a:t>
            </a:r>
            <a:endParaRPr lang="en-US" dirty="0">
              <a:latin typeface="Arial" panose="020B0604020202020204" pitchFamily="34" charset="0"/>
              <a:ea typeface="Calibri" panose="020F0502020204030204" pitchFamily="34" charset="0"/>
              <a:cs typeface="Times New Roman" panose="02020603050405020304" pitchFamily="18" charset="0"/>
            </a:endParaRPr>
          </a:p>
          <a:p>
            <a:pPr>
              <a:lnSpc>
                <a:spcPts val="1821"/>
              </a:lnSpc>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Instructions:</a:t>
            </a:r>
            <a:endParaRPr lang="en-US" dirty="0">
              <a:latin typeface="Arial" panose="020B0604020202020204" pitchFamily="34" charset="0"/>
              <a:ea typeface="Calibri" panose="020F0502020204030204" pitchFamily="34" charset="0"/>
              <a:cs typeface="Times New Roman" panose="02020603050405020304" pitchFamily="18" charset="0"/>
            </a:endParaRPr>
          </a:p>
          <a:p>
            <a:pPr marL="346843" indent="-346843" algn="just">
              <a:lnSpc>
                <a:spcPts val="1821"/>
              </a:lnSpc>
              <a:buClr>
                <a:srgbClr val="000000"/>
              </a:buClr>
              <a:buSzPts val="1200"/>
              <a:buFont typeface="Times New Roman" panose="02020603050405020304" pitchFamily="18" charset="0"/>
              <a:buAutoNum type="arabicPeriod"/>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DO:</a:t>
            </a:r>
            <a:r>
              <a:rPr lang="en-US"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r>
              <a:rPr lang="en-US" dirty="0">
                <a:latin typeface="Calibri Light" panose="020F0302020204030204" pitchFamily="34" charset="0"/>
                <a:ea typeface="Calibri" panose="020F0502020204030204" pitchFamily="34" charset="0"/>
                <a:cs typeface="Calibri" panose="020F0502020204030204" pitchFamily="34" charset="0"/>
              </a:rPr>
              <a:t>Distribute the </a:t>
            </a: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Post-Assessment</a:t>
            </a:r>
            <a:r>
              <a:rPr lang="en-US"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r>
              <a:rPr lang="en-US" dirty="0">
                <a:latin typeface="Calibri Light" panose="020F0302020204030204" pitchFamily="34" charset="0"/>
                <a:ea typeface="Calibri" panose="020F0502020204030204" pitchFamily="34" charset="0"/>
                <a:cs typeface="Calibri" panose="020F0502020204030204" pitchFamily="34" charset="0"/>
              </a:rPr>
              <a:t>and the </a:t>
            </a: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Training Evaluation.</a:t>
            </a:r>
            <a:r>
              <a:rPr lang="en-US"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endParaRPr lang="en-US" dirty="0">
              <a:latin typeface="Calibri Light" panose="020F0302020204030204" pitchFamily="34" charset="0"/>
              <a:ea typeface="Calibri" panose="020F0502020204030204" pitchFamily="34" charset="0"/>
              <a:cs typeface="Times New Roman" panose="02020603050405020304" pitchFamily="18" charset="0"/>
            </a:endParaRPr>
          </a:p>
          <a:p>
            <a:pPr marL="346843" indent="-346843" algn="just">
              <a:lnSpc>
                <a:spcPts val="1821"/>
              </a:lnSpc>
              <a:buClr>
                <a:srgbClr val="000000"/>
              </a:buClr>
              <a:buSzPts val="1200"/>
              <a:buFont typeface="Times New Roman" panose="02020603050405020304" pitchFamily="18" charset="0"/>
              <a:buAutoNum type="arabicPeriod"/>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SAY:</a:t>
            </a:r>
            <a:r>
              <a:rPr lang="en-US"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r>
              <a:rPr lang="en-US" dirty="0">
                <a:latin typeface="Calibri Light" panose="020F0302020204030204" pitchFamily="34" charset="0"/>
                <a:ea typeface="Calibri" panose="020F0502020204030204" pitchFamily="34" charset="0"/>
                <a:cs typeface="Calibri" panose="020F0502020204030204" pitchFamily="34" charset="0"/>
              </a:rPr>
              <a:t>The Post-Assessment is designed to assess what you have learned during this training. Begin by placing the same four-digit number used on the Pre-Assessment in the box at the top of your assessment. Then, complete the Post-Assessment by reading each question carefully and selecting the best answer. Upon completion, please complete the training evaluation. </a:t>
            </a:r>
            <a:endParaRPr lang="en-US" dirty="0">
              <a:latin typeface="Calibri Light" panose="020F0302020204030204" pitchFamily="34" charset="0"/>
              <a:ea typeface="Calibri" panose="020F0502020204030204" pitchFamily="34" charset="0"/>
              <a:cs typeface="Times New Roman" panose="02020603050405020304" pitchFamily="18" charset="0"/>
            </a:endParaRPr>
          </a:p>
          <a:p>
            <a:pPr marL="346843" indent="-346843" algn="just">
              <a:lnSpc>
                <a:spcPts val="1821"/>
              </a:lnSpc>
              <a:buClr>
                <a:srgbClr val="000000"/>
              </a:buClr>
              <a:buSzPts val="1200"/>
              <a:buFont typeface="Times New Roman" panose="02020603050405020304" pitchFamily="18" charset="0"/>
              <a:buAutoNum type="arabicPeriod"/>
            </a:pPr>
            <a:r>
              <a:rPr lang="en-US" b="1" dirty="0">
                <a:solidFill>
                  <a:srgbClr val="002060"/>
                </a:solidFill>
                <a:latin typeface="Calibri Light" panose="020F0302020204030204" pitchFamily="34" charset="0"/>
                <a:ea typeface="Calibri" panose="020F0502020204030204" pitchFamily="34" charset="0"/>
                <a:cs typeface="Calibri" panose="020F0502020204030204" pitchFamily="34" charset="0"/>
              </a:rPr>
              <a:t>DO:</a:t>
            </a:r>
            <a:r>
              <a:rPr lang="en-US" dirty="0">
                <a:solidFill>
                  <a:srgbClr val="002060"/>
                </a:solidFill>
                <a:latin typeface="Calibri Light" panose="020F0302020204030204" pitchFamily="34" charset="0"/>
                <a:ea typeface="Calibri" panose="020F0502020204030204" pitchFamily="34" charset="0"/>
                <a:cs typeface="Calibri" panose="020F0502020204030204" pitchFamily="34" charset="0"/>
              </a:rPr>
              <a:t> </a:t>
            </a:r>
            <a:r>
              <a:rPr lang="en-US" dirty="0">
                <a:latin typeface="Calibri Light" panose="020F0302020204030204" pitchFamily="34" charset="0"/>
                <a:ea typeface="Calibri" panose="020F0502020204030204" pitchFamily="34" charset="0"/>
                <a:cs typeface="Calibri" panose="020F0502020204030204" pitchFamily="34" charset="0"/>
              </a:rPr>
              <a:t>Allow a minimum of 10–15 minutes for participants to complete the Post-Assessment. Remind them to list the identifier they used on the Pre-Assessment. Following, collect the Post-Assessments and the Training Evaluations and set them aside to be returned to ICN. Distribute Training Certificates, and dismiss the participants from the training. </a:t>
            </a:r>
            <a:endParaRPr lang="en-US" dirty="0">
              <a:latin typeface="Calibri Light" panose="020F0302020204030204" pitchFamily="34" charset="0"/>
              <a:ea typeface="Calibri" panose="020F0502020204030204" pitchFamily="34" charset="0"/>
              <a:cs typeface="Times New Roman" panose="02020603050405020304" pitchFamily="18" charset="0"/>
            </a:endParaRPr>
          </a:p>
          <a:p>
            <a:endParaRPr lang="en-US" dirty="0"/>
          </a:p>
          <a:p>
            <a:endParaRPr lang="en-US" dirty="0"/>
          </a:p>
          <a:p>
            <a:r>
              <a:rPr lang="en-US" dirty="0"/>
              <a:t>Image source: https://unsplash.com/photos/t48eHCSCnds</a:t>
            </a:r>
          </a:p>
        </p:txBody>
      </p:sp>
      <p:sp>
        <p:nvSpPr>
          <p:cNvPr id="4" name="Slide Number Placeholder 3"/>
          <p:cNvSpPr>
            <a:spLocks noGrp="1"/>
          </p:cNvSpPr>
          <p:nvPr>
            <p:ph type="sldNum" sz="quarter" idx="10"/>
          </p:nvPr>
        </p:nvSpPr>
        <p:spPr/>
        <p:txBody>
          <a:bodyPr/>
          <a:lstStyle/>
          <a:p>
            <a:fld id="{ABE2EF3B-A657-46C2-BA12-AEAE61FF1A72}" type="slidenum">
              <a:rPr lang="en-US" smtClean="0"/>
              <a:t>162</a:t>
            </a:fld>
            <a:endParaRPr lang="en-US"/>
          </a:p>
        </p:txBody>
      </p:sp>
    </p:spTree>
    <p:extLst>
      <p:ext uri="{BB962C8B-B14F-4D97-AF65-F5344CB8AC3E}">
        <p14:creationId xmlns:p14="http://schemas.microsoft.com/office/powerpoint/2010/main" val="3188310781"/>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842969-EB90-4F0F-94C9-7123EBE3CF65}" type="slidenum">
              <a:rPr lang="en-US" smtClean="0"/>
              <a:t>163</a:t>
            </a:fld>
            <a:endParaRPr lang="en-US"/>
          </a:p>
        </p:txBody>
      </p:sp>
    </p:spTree>
    <p:extLst>
      <p:ext uri="{BB962C8B-B14F-4D97-AF65-F5344CB8AC3E}">
        <p14:creationId xmlns:p14="http://schemas.microsoft.com/office/powerpoint/2010/main" val="13620322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19050" y="23813"/>
            <a:ext cx="12192000" cy="4857750"/>
          </a:xfrm>
        </p:spPr>
        <p:txBody>
          <a:bodyPr/>
          <a:lstStyle/>
          <a:p>
            <a:endParaRPr lang="en-US"/>
          </a:p>
        </p:txBody>
      </p:sp>
      <p:sp>
        <p:nvSpPr>
          <p:cNvPr id="2" name="Title 1"/>
          <p:cNvSpPr>
            <a:spLocks noGrp="1"/>
          </p:cNvSpPr>
          <p:nvPr>
            <p:ph type="ctrTitle"/>
          </p:nvPr>
        </p:nvSpPr>
        <p:spPr>
          <a:xfrm>
            <a:off x="0" y="4881563"/>
            <a:ext cx="12192000" cy="1676400"/>
          </a:xfrm>
        </p:spPr>
        <p:txBody>
          <a:bodyPr anchor="ctr"/>
          <a:lstStyle>
            <a:lvl1pPr algn="ctr">
              <a:defRPr sz="6000"/>
            </a:lvl1pPr>
          </a:lstStyle>
          <a:p>
            <a:r>
              <a:rPr lang="en-US"/>
              <a:t>Click to edit Master title style</a:t>
            </a:r>
          </a:p>
        </p:txBody>
      </p:sp>
    </p:spTree>
    <p:extLst>
      <p:ext uri="{BB962C8B-B14F-4D97-AF65-F5344CB8AC3E}">
        <p14:creationId xmlns:p14="http://schemas.microsoft.com/office/powerpoint/2010/main" val="3627675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800"/>
            </a:lvl1pPr>
          </a:lstStyle>
          <a:p>
            <a:r>
              <a:rPr lang="en-US" dirty="0"/>
              <a:t>Click to edit Master title style</a:t>
            </a:r>
          </a:p>
        </p:txBody>
      </p:sp>
      <p:sp>
        <p:nvSpPr>
          <p:cNvPr id="3" name="Content Placeholder 2"/>
          <p:cNvSpPr>
            <a:spLocks noGrp="1"/>
          </p:cNvSpPr>
          <p:nvPr>
            <p:ph idx="1"/>
          </p:nvPr>
        </p:nvSpPr>
        <p:spPr/>
        <p:txBody>
          <a:bodyPr/>
          <a:lstStyle>
            <a:lvl1pPr>
              <a:spcAft>
                <a:spcPts val="2400"/>
              </a:spcAft>
              <a:buSzPct val="110000"/>
              <a:defRPr sz="3600"/>
            </a:lvl1pPr>
            <a:lvl2pPr marL="685800" indent="-228600">
              <a:buClr>
                <a:srgbClr val="0B4060"/>
              </a:buClr>
              <a:buSzPct val="85000"/>
              <a:buFont typeface="Wingdings" panose="05000000000000000000" pitchFamily="2" charset="2"/>
              <a:buChar char="§"/>
              <a:defRPr sz="3600"/>
            </a:lvl2pPr>
            <a:lvl3pPr>
              <a:defRPr sz="2800"/>
            </a:lvl3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6544DCF-DB08-4613-860C-2CB6AFB37F81}" type="datetimeFigureOut">
              <a:rPr lang="en-US" smtClean="0"/>
              <a:t>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CF5A9-451C-4157-9AFE-F014C04BD9EA}" type="slidenum">
              <a:rPr lang="en-US" smtClean="0"/>
              <a:t>‹#›</a:t>
            </a:fld>
            <a:endParaRPr lang="en-US"/>
          </a:p>
        </p:txBody>
      </p:sp>
    </p:spTree>
    <p:extLst>
      <p:ext uri="{BB962C8B-B14F-4D97-AF65-F5344CB8AC3E}">
        <p14:creationId xmlns:p14="http://schemas.microsoft.com/office/powerpoint/2010/main" val="26964884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6544DCF-DB08-4613-860C-2CB6AFB37F81}" type="datetimeFigureOut">
              <a:rPr lang="en-US" smtClean="0"/>
              <a:t>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CF5A9-451C-4157-9AFE-F014C04BD9EA}" type="slidenum">
              <a:rPr lang="en-US" smtClean="0"/>
              <a:t>‹#›</a:t>
            </a:fld>
            <a:endParaRPr lang="en-US"/>
          </a:p>
        </p:txBody>
      </p:sp>
    </p:spTree>
    <p:extLst>
      <p:ext uri="{BB962C8B-B14F-4D97-AF65-F5344CB8AC3E}">
        <p14:creationId xmlns:p14="http://schemas.microsoft.com/office/powerpoint/2010/main" val="3670172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6544DCF-DB08-4613-860C-2CB6AFB37F81}" type="datetimeFigureOut">
              <a:rPr lang="en-US" smtClean="0"/>
              <a:t>11/5/2024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1CF5A9-451C-4157-9AFE-F014C04BD9EA}" type="slidenum">
              <a:rPr lang="en-US" smtClean="0"/>
              <a:t>‹#›</a:t>
            </a:fld>
            <a:endParaRPr lang="en-US"/>
          </a:p>
        </p:txBody>
      </p:sp>
    </p:spTree>
    <p:extLst>
      <p:ext uri="{BB962C8B-B14F-4D97-AF65-F5344CB8AC3E}">
        <p14:creationId xmlns:p14="http://schemas.microsoft.com/office/powerpoint/2010/main" val="41731623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6544DCF-DB08-4613-860C-2CB6AFB37F81}" type="datetimeFigureOut">
              <a:rPr lang="en-US" smtClean="0"/>
              <a:t>11/5/2024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11CF5A9-451C-4157-9AFE-F014C04BD9EA}" type="slidenum">
              <a:rPr lang="en-US" smtClean="0"/>
              <a:t>‹#›</a:t>
            </a:fld>
            <a:endParaRPr lang="en-US"/>
          </a:p>
        </p:txBody>
      </p:sp>
    </p:spTree>
    <p:extLst>
      <p:ext uri="{BB962C8B-B14F-4D97-AF65-F5344CB8AC3E}">
        <p14:creationId xmlns:p14="http://schemas.microsoft.com/office/powerpoint/2010/main" val="31415173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6544DCF-DB08-4613-860C-2CB6AFB37F81}" type="datetimeFigureOut">
              <a:rPr lang="en-US" smtClean="0"/>
              <a:t>11/5/2024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11CF5A9-451C-4157-9AFE-F014C04BD9EA}" type="slidenum">
              <a:rPr lang="en-US" smtClean="0"/>
              <a:t>‹#›</a:t>
            </a:fld>
            <a:endParaRPr lang="en-US"/>
          </a:p>
        </p:txBody>
      </p:sp>
    </p:spTree>
    <p:extLst>
      <p:ext uri="{BB962C8B-B14F-4D97-AF65-F5344CB8AC3E}">
        <p14:creationId xmlns:p14="http://schemas.microsoft.com/office/powerpoint/2010/main" val="12402258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544DCF-DB08-4613-860C-2CB6AFB37F81}" type="datetimeFigureOut">
              <a:rPr lang="en-US" smtClean="0"/>
              <a:t>11/5/2024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11CF5A9-451C-4157-9AFE-F014C04BD9EA}" type="slidenum">
              <a:rPr lang="en-US" smtClean="0"/>
              <a:t>‹#›</a:t>
            </a:fld>
            <a:endParaRPr lang="en-US"/>
          </a:p>
        </p:txBody>
      </p:sp>
    </p:spTree>
    <p:extLst>
      <p:ext uri="{BB962C8B-B14F-4D97-AF65-F5344CB8AC3E}">
        <p14:creationId xmlns:p14="http://schemas.microsoft.com/office/powerpoint/2010/main" val="17298715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6544DCF-DB08-4613-860C-2CB6AFB37F81}" type="datetimeFigureOut">
              <a:rPr lang="en-US" smtClean="0"/>
              <a:t>11/5/2024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1CF5A9-451C-4157-9AFE-F014C04BD9EA}" type="slidenum">
              <a:rPr lang="en-US" smtClean="0"/>
              <a:t>‹#›</a:t>
            </a:fld>
            <a:endParaRPr lang="en-US"/>
          </a:p>
        </p:txBody>
      </p:sp>
    </p:spTree>
    <p:extLst>
      <p:ext uri="{BB962C8B-B14F-4D97-AF65-F5344CB8AC3E}">
        <p14:creationId xmlns:p14="http://schemas.microsoft.com/office/powerpoint/2010/main" val="16662485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6544DCF-DB08-4613-860C-2CB6AFB37F81}" type="datetimeFigureOut">
              <a:rPr lang="en-US" smtClean="0"/>
              <a:t>11/5/2024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1CF5A9-451C-4157-9AFE-F014C04BD9EA}" type="slidenum">
              <a:rPr lang="en-US" smtClean="0"/>
              <a:t>‹#›</a:t>
            </a:fld>
            <a:endParaRPr lang="en-US"/>
          </a:p>
        </p:txBody>
      </p:sp>
    </p:spTree>
    <p:extLst>
      <p:ext uri="{BB962C8B-B14F-4D97-AF65-F5344CB8AC3E}">
        <p14:creationId xmlns:p14="http://schemas.microsoft.com/office/powerpoint/2010/main" val="13324473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6544DCF-DB08-4613-860C-2CB6AFB37F81}" type="datetimeFigureOut">
              <a:rPr lang="en-US" smtClean="0"/>
              <a:t>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CF5A9-451C-4157-9AFE-F014C04BD9EA}" type="slidenum">
              <a:rPr lang="en-US" smtClean="0"/>
              <a:t>‹#›</a:t>
            </a:fld>
            <a:endParaRPr lang="en-US"/>
          </a:p>
        </p:txBody>
      </p:sp>
    </p:spTree>
    <p:extLst>
      <p:ext uri="{BB962C8B-B14F-4D97-AF65-F5344CB8AC3E}">
        <p14:creationId xmlns:p14="http://schemas.microsoft.com/office/powerpoint/2010/main" val="28847806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6544DCF-DB08-4613-860C-2CB6AFB37F81}" type="datetimeFigureOut">
              <a:rPr lang="en-US" smtClean="0"/>
              <a:t>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1CF5A9-451C-4157-9AFE-F014C04BD9EA}" type="slidenum">
              <a:rPr lang="en-US" smtClean="0"/>
              <a:t>‹#›</a:t>
            </a:fld>
            <a:endParaRPr lang="en-US"/>
          </a:p>
        </p:txBody>
      </p:sp>
    </p:spTree>
    <p:extLst>
      <p:ext uri="{BB962C8B-B14F-4D97-AF65-F5344CB8AC3E}">
        <p14:creationId xmlns:p14="http://schemas.microsoft.com/office/powerpoint/2010/main" val="2256263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247277" y="4800981"/>
            <a:ext cx="9404723" cy="1103708"/>
          </a:xfrm>
          <a:solidFill>
            <a:srgbClr val="FFFFFF">
              <a:alpha val="74902"/>
            </a:srgbClr>
          </a:solidFill>
          <a:ln w="38100">
            <a:solidFill>
              <a:schemeClr val="bg1"/>
            </a:solidFill>
          </a:ln>
        </p:spPr>
        <p:txBody>
          <a:bodyPr anchor="ctr"/>
          <a:lstStyle>
            <a:lvl1pPr>
              <a:defRPr sz="3600" b="1">
                <a:latin typeface="Calibri Light" panose="020F0302020204030204" pitchFamily="34" charset="0"/>
              </a:defRPr>
            </a:lvl1pPr>
          </a:lstStyle>
          <a:p>
            <a:r>
              <a:rPr lang="en-US"/>
              <a:t>Click to edit Master title style</a:t>
            </a:r>
          </a:p>
        </p:txBody>
      </p:sp>
      <p:sp>
        <p:nvSpPr>
          <p:cNvPr id="3" name="Date Placeholder 2"/>
          <p:cNvSpPr>
            <a:spLocks noGrp="1"/>
          </p:cNvSpPr>
          <p:nvPr>
            <p:ph type="dt" sz="half" idx="10"/>
          </p:nvPr>
        </p:nvSpPr>
        <p:spPr/>
        <p:txBody>
          <a:bodyPr/>
          <a:lstStyle/>
          <a:p>
            <a:fld id="{E377E680-5B21-4FCB-854B-8453465F2160}" type="datetime1">
              <a:rPr lang="en-US" smtClean="0">
                <a:solidFill>
                  <a:prstClr val="black">
                    <a:tint val="75000"/>
                    <a:alpha val="60000"/>
                  </a:prstClr>
                </a:solidFill>
              </a:rPr>
              <a:pPr/>
              <a:t>11/5/2024</a:t>
            </a:fld>
            <a:endParaRPr lang="en-US">
              <a:solidFill>
                <a:prstClr val="black">
                  <a:tint val="75000"/>
                  <a:alpha val="60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alpha val="60000"/>
                </a:prstClr>
              </a:solidFill>
            </a:endParaRPr>
          </a:p>
        </p:txBody>
      </p:sp>
      <p:sp>
        <p:nvSpPr>
          <p:cNvPr id="5" name="Slide Number Placeholder 4"/>
          <p:cNvSpPr>
            <a:spLocks noGrp="1"/>
          </p:cNvSpPr>
          <p:nvPr>
            <p:ph type="sldNum" sz="quarter" idx="12"/>
          </p:nvPr>
        </p:nvSpPr>
        <p:spPr/>
        <p:txBody>
          <a:bodyPr/>
          <a:lstStyle/>
          <a:p>
            <a:fld id="{B61CCF71-788E-4C5C-AC0D-EDB0AD9B57B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1187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544DCF-DB08-4613-860C-2CB6AFB37F81}" type="datetimeFigureOut">
              <a:rPr lang="en-US" smtClean="0"/>
              <a:t>11/5/2024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1CF5A9-451C-4157-9AFE-F014C04BD9EA}" type="slidenum">
              <a:rPr lang="en-US" smtClean="0"/>
              <a:t>‹#›</a:t>
            </a:fld>
            <a:endParaRPr lang="en-US"/>
          </a:p>
        </p:txBody>
      </p:sp>
      <p:sp>
        <p:nvSpPr>
          <p:cNvPr id="7" name="Rectangle 6"/>
          <p:cNvSpPr/>
          <p:nvPr userDrawn="1"/>
        </p:nvSpPr>
        <p:spPr>
          <a:xfrm>
            <a:off x="-1" y="6576350"/>
            <a:ext cx="12192001" cy="281650"/>
          </a:xfrm>
          <a:prstGeom prst="rect">
            <a:avLst/>
          </a:prstGeom>
          <a:solidFill>
            <a:srgbClr val="FF4600"/>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8" name="Straight Connector 7"/>
          <p:cNvCxnSpPr/>
          <p:nvPr userDrawn="1"/>
        </p:nvCxnSpPr>
        <p:spPr>
          <a:xfrm>
            <a:off x="0" y="6573796"/>
            <a:ext cx="12192000" cy="2554"/>
          </a:xfrm>
          <a:prstGeom prst="line">
            <a:avLst/>
          </a:prstGeom>
          <a:ln w="9525" cap="flat" cmpd="sng" algn="ctr">
            <a:solidFill>
              <a:srgbClr val="0070F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5098273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b="1" kern="1200">
          <a:solidFill>
            <a:srgbClr val="00206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2060"/>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2060"/>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2060"/>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4.jpeg"/></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3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video" Target="https://www.youtube.com/embed/QFSGMt1-baE" TargetMode="External"/><Relationship Id="rId4" Type="http://schemas.openxmlformats.org/officeDocument/2006/relationships/image" Target="../media/image41.jpeg"/></Relationships>
</file>

<file path=ppt/slides/_rels/slide4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45.jpeg"/></Relationships>
</file>

<file path=ppt/slides/_rels/slide4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2.xml"/><Relationship Id="rId1" Type="http://schemas.openxmlformats.org/officeDocument/2006/relationships/video" Target="https://www.youtube.com/embed/M80wOarJ5Vc" TargetMode="External"/><Relationship Id="rId4" Type="http://schemas.openxmlformats.org/officeDocument/2006/relationships/image" Target="../media/image52.jpeg"/></Relationships>
</file>

<file path=ppt/slides/_rels/slide5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58.jpeg"/></Relationships>
</file>

<file path=ppt/slides/_rels/slide6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4.xml"/><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81.xml"/><Relationship Id="rId1" Type="http://schemas.openxmlformats.org/officeDocument/2006/relationships/slideLayout" Target="../slideLayouts/slideLayout2.xml"/><Relationship Id="rId4" Type="http://schemas.openxmlformats.org/officeDocument/2006/relationships/image" Target="../media/image72.jpeg"/></Relationships>
</file>

<file path=ppt/slides/_rels/slide8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5.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6.xml"/><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0.xml"/><Relationship Id="rId1" Type="http://schemas.openxmlformats.org/officeDocument/2006/relationships/slideLayout" Target="../slideLayouts/slideLayout12.xml"/></Relationships>
</file>

<file path=ppt/slides/_rels/slide9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91.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104.xml"/><Relationship Id="rId1" Type="http://schemas.openxmlformats.org/officeDocument/2006/relationships/slideLayout" Target="../slideLayouts/slideLayout2.xml"/><Relationship Id="rId4" Type="http://schemas.openxmlformats.org/officeDocument/2006/relationships/image" Target="../media/image84.jpeg"/></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07.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10.xml"/><Relationship Id="rId1" Type="http://schemas.openxmlformats.org/officeDocument/2006/relationships/slideLayout" Target="../slideLayouts/slideLayout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11.xml"/><Relationship Id="rId1" Type="http://schemas.openxmlformats.org/officeDocument/2006/relationships/slideLayout" Target="../slideLayouts/slideLayout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12.xml"/><Relationship Id="rId1" Type="http://schemas.openxmlformats.org/officeDocument/2006/relationships/slideLayout" Target="../slideLayouts/slideLayout4.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13.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14.xml"/><Relationship Id="rId1" Type="http://schemas.openxmlformats.org/officeDocument/2006/relationships/slideLayout" Target="../slideLayouts/slideLayout4.xml"/></Relationships>
</file>

<file path=ppt/slides/_rels/slide115.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119.xml"/><Relationship Id="rId1" Type="http://schemas.openxmlformats.org/officeDocument/2006/relationships/slideLayout" Target="../slideLayouts/slideLayout12.xml"/></Relationships>
</file>

<file path=ppt/slides/_rels/slide120.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21.xml"/><Relationship Id="rId1" Type="http://schemas.openxmlformats.org/officeDocument/2006/relationships/slideLayout" Target="../slideLayouts/slideLayout2.xml"/><Relationship Id="rId5" Type="http://schemas.openxmlformats.org/officeDocument/2006/relationships/image" Target="../media/image95.jpeg"/><Relationship Id="rId4" Type="http://schemas.openxmlformats.org/officeDocument/2006/relationships/image" Target="../media/image94.png"/></Relationships>
</file>

<file path=ppt/slides/_rels/slide122.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22.xml"/><Relationship Id="rId1" Type="http://schemas.openxmlformats.org/officeDocument/2006/relationships/slideLayout" Target="../slideLayouts/slideLayout2.xml"/><Relationship Id="rId4" Type="http://schemas.openxmlformats.org/officeDocument/2006/relationships/image" Target="../media/image97.jpeg"/></Relationships>
</file>

<file path=ppt/slides/_rels/slide123.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8.xml"/><Relationship Id="rId1" Type="http://schemas.openxmlformats.org/officeDocument/2006/relationships/slideLayout" Target="../slideLayouts/slideLayout12.xml"/></Relationships>
</file>

<file path=ppt/slides/_rels/slide129.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29.xml"/><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51.xml"/><Relationship Id="rId1" Type="http://schemas.openxmlformats.org/officeDocument/2006/relationships/slideLayout" Target="../slideLayouts/slideLayout2.xml"/><Relationship Id="rId4" Type="http://schemas.openxmlformats.org/officeDocument/2006/relationships/image" Target="../media/image118.jpeg"/></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9.xml"/><Relationship Id="rId1" Type="http://schemas.openxmlformats.org/officeDocument/2006/relationships/slideLayout" Target="../slideLayouts/slideLayout12.xml"/></Relationships>
</file>

<file path=ppt/slides/_rels/slide160.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60.xml"/><Relationship Id="rId1" Type="http://schemas.openxmlformats.org/officeDocument/2006/relationships/slideLayout" Target="../slideLayouts/slideLayout12.xml"/></Relationships>
</file>

<file path=ppt/slides/_rels/slide16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8" Type="http://schemas.openxmlformats.org/officeDocument/2006/relationships/hyperlink" Target="https://www.linkedin.com/company/theicn/" TargetMode="External"/><Relationship Id="rId3" Type="http://schemas.openxmlformats.org/officeDocument/2006/relationships/image" Target="../media/image125.jpeg"/><Relationship Id="rId7" Type="http://schemas.openxmlformats.org/officeDocument/2006/relationships/hyperlink" Target="https://www.instagram.com/theicn/" TargetMode="External"/><Relationship Id="rId2" Type="http://schemas.openxmlformats.org/officeDocument/2006/relationships/notesSlide" Target="../notesSlides/notesSlide163.xml"/><Relationship Id="rId1" Type="http://schemas.openxmlformats.org/officeDocument/2006/relationships/slideLayout" Target="../slideLayouts/slideLayout2.xml"/><Relationship Id="rId6" Type="http://schemas.openxmlformats.org/officeDocument/2006/relationships/hyperlink" Target="https://twitter.com/search?q=institute%20of%20child%20nutrition&amp;src=typd" TargetMode="External"/><Relationship Id="rId11" Type="http://schemas.openxmlformats.org/officeDocument/2006/relationships/image" Target="../media/image129.jpeg"/><Relationship Id="rId5" Type="http://schemas.openxmlformats.org/officeDocument/2006/relationships/image" Target="../media/image126.tiff"/><Relationship Id="rId10" Type="http://schemas.openxmlformats.org/officeDocument/2006/relationships/image" Target="../media/image128.jpeg"/><Relationship Id="rId4" Type="http://schemas.openxmlformats.org/officeDocument/2006/relationships/hyperlink" Target="https://www.facebook.com/ichildnutrition/" TargetMode="External"/><Relationship Id="rId9" Type="http://schemas.openxmlformats.org/officeDocument/2006/relationships/image" Target="../media/image1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 y="-1508903"/>
            <a:ext cx="12192002" cy="7184924"/>
          </a:xfrm>
          <a:prstGeom prst="rect">
            <a:avLst/>
          </a:prstGeom>
        </p:spPr>
      </p:pic>
      <p:sp>
        <p:nvSpPr>
          <p:cNvPr id="4" name="Title 3"/>
          <p:cNvSpPr>
            <a:spLocks noGrp="1"/>
          </p:cNvSpPr>
          <p:nvPr>
            <p:ph type="ctrTitle"/>
          </p:nvPr>
        </p:nvSpPr>
        <p:spPr>
          <a:xfrm>
            <a:off x="2" y="5082635"/>
            <a:ext cx="12192000" cy="1655866"/>
          </a:xfrm>
          <a:solidFill>
            <a:srgbClr val="002060"/>
          </a:solidFill>
        </p:spPr>
        <p:txBody>
          <a:bodyPr>
            <a:normAutofit fontScale="90000"/>
          </a:bodyPr>
          <a:lstStyle/>
          <a:p>
            <a:r>
              <a:rPr lang="en-US" dirty="0">
                <a:solidFill>
                  <a:schemeClr val="bg1"/>
                </a:solidFill>
              </a:rPr>
              <a:t>Child and Adult Meal Pattern </a:t>
            </a:r>
            <a:br>
              <a:rPr lang="en-US" dirty="0">
                <a:solidFill>
                  <a:schemeClr val="bg1"/>
                </a:solidFill>
              </a:rPr>
            </a:br>
            <a:r>
              <a:rPr lang="en-US" dirty="0">
                <a:solidFill>
                  <a:schemeClr val="bg1"/>
                </a:solidFill>
              </a:rPr>
              <a:t>Requirements Training </a:t>
            </a:r>
          </a:p>
        </p:txBody>
      </p:sp>
      <p:pic>
        <p:nvPicPr>
          <p:cNvPr id="2" name="Picture 1"/>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47486" y="43032"/>
            <a:ext cx="3321504" cy="598175"/>
          </a:xfrm>
          <a:prstGeom prst="rect">
            <a:avLst/>
          </a:prstGeom>
        </p:spPr>
      </p:pic>
    </p:spTree>
    <p:extLst>
      <p:ext uri="{BB962C8B-B14F-4D97-AF65-F5344CB8AC3E}">
        <p14:creationId xmlns:p14="http://schemas.microsoft.com/office/powerpoint/2010/main" val="3716414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922216" y="2173044"/>
            <a:ext cx="10155218" cy="3561882"/>
          </a:xfrm>
        </p:spPr>
        <p:txBody>
          <a:bodyPr>
            <a:normAutofit fontScale="92500" lnSpcReduction="20000"/>
          </a:bodyPr>
          <a:lstStyle/>
          <a:p>
            <a:pPr>
              <a:lnSpc>
                <a:spcPct val="110000"/>
              </a:lnSpc>
              <a:spcBef>
                <a:spcPts val="0"/>
              </a:spcBef>
              <a:spcAft>
                <a:spcPts val="0"/>
              </a:spcAft>
            </a:pPr>
            <a:r>
              <a:rPr lang="en-US" b="1" dirty="0"/>
              <a:t>Implementation Date: </a:t>
            </a:r>
            <a:r>
              <a:rPr lang="en-US" b="1" dirty="0">
                <a:solidFill>
                  <a:srgbClr val="FF0000"/>
                </a:solidFill>
              </a:rPr>
              <a:t>July 1, 2024</a:t>
            </a:r>
          </a:p>
          <a:p>
            <a:pPr lvl="1">
              <a:lnSpc>
                <a:spcPct val="110000"/>
              </a:lnSpc>
              <a:spcBef>
                <a:spcPts val="0"/>
              </a:spcBef>
              <a:buSzPct val="79000"/>
              <a:buFont typeface="Courier New" panose="02070309020205020404" pitchFamily="49" charset="0"/>
              <a:buChar char="o"/>
            </a:pPr>
            <a:r>
              <a:rPr lang="en-US" sz="2400" b="1" dirty="0"/>
              <a:t>Dietary Accommodations: </a:t>
            </a:r>
            <a:r>
              <a:rPr lang="en-US" sz="2400" dirty="0"/>
              <a:t>Institutions and facilities are </a:t>
            </a:r>
            <a:r>
              <a:rPr lang="en-US" sz="2400" i="1" dirty="0"/>
              <a:t>encouraged</a:t>
            </a:r>
            <a:r>
              <a:rPr lang="en-US" sz="2400" dirty="0"/>
              <a:t> to accommodate non-disability dietary </a:t>
            </a:r>
            <a:r>
              <a:rPr lang="en-US" sz="2400" i="1" dirty="0"/>
              <a:t>preferences</a:t>
            </a:r>
            <a:r>
              <a:rPr lang="en-US" sz="2400" dirty="0"/>
              <a:t> in CACFP meal planning and preparation. </a:t>
            </a:r>
          </a:p>
          <a:p>
            <a:pPr marL="342903" lvl="1" indent="0">
              <a:lnSpc>
                <a:spcPct val="110000"/>
              </a:lnSpc>
              <a:spcBef>
                <a:spcPts val="0"/>
              </a:spcBef>
              <a:buSzPct val="79000"/>
              <a:buNone/>
            </a:pPr>
            <a:endParaRPr lang="en-US" sz="1950" dirty="0"/>
          </a:p>
          <a:p>
            <a:pPr>
              <a:lnSpc>
                <a:spcPct val="110000"/>
              </a:lnSpc>
              <a:spcBef>
                <a:spcPts val="0"/>
              </a:spcBef>
              <a:spcAft>
                <a:spcPts val="0"/>
              </a:spcAft>
            </a:pPr>
            <a:r>
              <a:rPr lang="en-US" b="1" dirty="0"/>
              <a:t>Implementation Date: </a:t>
            </a:r>
            <a:r>
              <a:rPr lang="en-US" b="1" dirty="0">
                <a:solidFill>
                  <a:srgbClr val="FF0000"/>
                </a:solidFill>
              </a:rPr>
              <a:t>October 1, 2025</a:t>
            </a:r>
          </a:p>
          <a:p>
            <a:pPr lvl="1">
              <a:lnSpc>
                <a:spcPct val="110000"/>
              </a:lnSpc>
              <a:spcBef>
                <a:spcPts val="0"/>
              </a:spcBef>
              <a:buSzPct val="79000"/>
              <a:buFont typeface="Courier New" panose="02070309020205020404" pitchFamily="49" charset="0"/>
              <a:buChar char="o"/>
            </a:pPr>
            <a:r>
              <a:rPr lang="en-US" sz="2400" b="1" dirty="0"/>
              <a:t>Added Sugars Limits: </a:t>
            </a:r>
            <a:r>
              <a:rPr lang="en-US" sz="2400" dirty="0"/>
              <a:t>Changes sugar limits for breakfast cereals and yogurt, shifting from total sugars to added sugars.</a:t>
            </a:r>
          </a:p>
          <a:p>
            <a:pPr lvl="1">
              <a:lnSpc>
                <a:spcPct val="110000"/>
              </a:lnSpc>
              <a:spcBef>
                <a:spcPts val="0"/>
              </a:spcBef>
              <a:buSzPct val="79000"/>
              <a:buFont typeface="Courier New" panose="02070309020205020404" pitchFamily="49" charset="0"/>
              <a:buChar char="o"/>
            </a:pPr>
            <a:r>
              <a:rPr lang="en-US" sz="2400" b="1" dirty="0"/>
              <a:t>Medical Statements: </a:t>
            </a:r>
            <a:r>
              <a:rPr lang="en-US" sz="2400" dirty="0"/>
              <a:t>State licensed healthcare professionals </a:t>
            </a:r>
            <a:r>
              <a:rPr lang="en-US" sz="2400" i="1" dirty="0"/>
              <a:t>and registered dietitians </a:t>
            </a:r>
            <a:r>
              <a:rPr lang="en-US" sz="2400" dirty="0"/>
              <a:t>can write medical statements. </a:t>
            </a:r>
          </a:p>
        </p:txBody>
      </p:sp>
      <p:sp>
        <p:nvSpPr>
          <p:cNvPr id="4" name="Title 3"/>
          <p:cNvSpPr>
            <a:spLocks noGrp="1"/>
          </p:cNvSpPr>
          <p:nvPr>
            <p:ph type="title"/>
          </p:nvPr>
        </p:nvSpPr>
        <p:spPr>
          <a:xfrm>
            <a:off x="922216" y="908335"/>
            <a:ext cx="10155218" cy="1189405"/>
          </a:xfrm>
          <a:ln w="38100">
            <a:noFill/>
          </a:ln>
        </p:spPr>
        <p:txBody>
          <a:bodyPr>
            <a:normAutofit/>
          </a:bodyPr>
          <a:lstStyle/>
          <a:p>
            <a:r>
              <a:rPr lang="en-US" sz="3600" i="1" dirty="0"/>
              <a:t>Child Nutrition Programs: Meal Patterns Consistent with the 2020–2025 Dietary Guidelines for Americans</a:t>
            </a:r>
          </a:p>
        </p:txBody>
      </p:sp>
      <p:sp>
        <p:nvSpPr>
          <p:cNvPr id="7" name="TextBox 6"/>
          <p:cNvSpPr txBox="1"/>
          <p:nvPr/>
        </p:nvSpPr>
        <p:spPr>
          <a:xfrm>
            <a:off x="922215" y="463699"/>
            <a:ext cx="2713870" cy="369332"/>
          </a:xfrm>
          <a:prstGeom prst="rect">
            <a:avLst/>
          </a:prstGeom>
          <a:solidFill>
            <a:srgbClr val="92D050"/>
          </a:solidFill>
        </p:spPr>
        <p:txBody>
          <a:bodyPr wrap="square" rtlCol="0">
            <a:spAutoFit/>
          </a:bodyPr>
          <a:lstStyle/>
          <a:p>
            <a:r>
              <a:rPr lang="en-US" b="1" dirty="0"/>
              <a:t>NEW Federal Rule (CACFP)</a:t>
            </a:r>
          </a:p>
        </p:txBody>
      </p:sp>
    </p:spTree>
    <p:extLst>
      <p:ext uri="{BB962C8B-B14F-4D97-AF65-F5344CB8AC3E}">
        <p14:creationId xmlns:p14="http://schemas.microsoft.com/office/powerpoint/2010/main" val="12023059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985667" y="2732442"/>
            <a:ext cx="5210738" cy="3750082"/>
          </a:xfrm>
        </p:spPr>
        <p:txBody>
          <a:bodyPr>
            <a:normAutofit/>
          </a:bodyPr>
          <a:lstStyle/>
          <a:p>
            <a:pPr>
              <a:lnSpc>
                <a:spcPct val="100000"/>
              </a:lnSpc>
              <a:spcBef>
                <a:spcPts val="0"/>
              </a:spcBef>
              <a:spcAft>
                <a:spcPts val="0"/>
              </a:spcAft>
            </a:pPr>
            <a:r>
              <a:rPr lang="en-US" sz="3200" b="1" dirty="0"/>
              <a:t>CACFP &amp; SFSP Standards: </a:t>
            </a:r>
          </a:p>
          <a:p>
            <a:pPr lvl="1">
              <a:lnSpc>
                <a:spcPct val="100000"/>
              </a:lnSpc>
              <a:spcBef>
                <a:spcPts val="0"/>
              </a:spcBef>
              <a:buFont typeface="Courier New" panose="02070309020205020404" pitchFamily="49" charset="0"/>
              <a:buChar char="o"/>
            </a:pPr>
            <a:r>
              <a:rPr lang="en-US" sz="2800" dirty="0"/>
              <a:t>www.bit.ly/49PeLMZ</a:t>
            </a:r>
          </a:p>
          <a:p>
            <a:pPr>
              <a:lnSpc>
                <a:spcPct val="100000"/>
              </a:lnSpc>
              <a:spcBef>
                <a:spcPts val="0"/>
              </a:spcBef>
              <a:spcAft>
                <a:spcPts val="0"/>
              </a:spcAft>
            </a:pPr>
            <a:endParaRPr lang="en-US" sz="1800" b="1" dirty="0"/>
          </a:p>
          <a:p>
            <a:pPr>
              <a:lnSpc>
                <a:spcPct val="100000"/>
              </a:lnSpc>
              <a:spcBef>
                <a:spcPts val="0"/>
              </a:spcBef>
              <a:spcAft>
                <a:spcPts val="0"/>
              </a:spcAft>
            </a:pPr>
            <a:r>
              <a:rPr lang="en-US" sz="3200" b="1" dirty="0"/>
              <a:t>Available Support: The ICN’s Help Desk: </a:t>
            </a:r>
          </a:p>
          <a:p>
            <a:pPr lvl="1">
              <a:lnSpc>
                <a:spcPct val="100000"/>
              </a:lnSpc>
              <a:spcBef>
                <a:spcPts val="0"/>
              </a:spcBef>
              <a:buSzPct val="79000"/>
              <a:buFont typeface="Courier New" panose="02070309020205020404" pitchFamily="49" charset="0"/>
              <a:buChar char="o"/>
            </a:pPr>
            <a:r>
              <a:rPr lang="en-US" sz="2800" dirty="0"/>
              <a:t>Email: helpdesk@theicn.org </a:t>
            </a:r>
          </a:p>
          <a:p>
            <a:pPr lvl="1">
              <a:lnSpc>
                <a:spcPct val="100000"/>
              </a:lnSpc>
              <a:spcBef>
                <a:spcPts val="0"/>
              </a:spcBef>
              <a:buSzPct val="79000"/>
              <a:buFont typeface="Courier New" panose="02070309020205020404" pitchFamily="49" charset="0"/>
              <a:buChar char="o"/>
            </a:pPr>
            <a:r>
              <a:rPr lang="en-US" sz="2800" dirty="0"/>
              <a:t>Phone: 1-800-321-3054</a:t>
            </a:r>
          </a:p>
          <a:p>
            <a:pPr lvl="1">
              <a:buSzPct val="79000"/>
              <a:buFont typeface="Courier New" panose="02070309020205020404" pitchFamily="49" charset="0"/>
              <a:buChar char="o"/>
            </a:pPr>
            <a:endParaRPr lang="en-US" sz="1800" dirty="0"/>
          </a:p>
          <a:p>
            <a:pPr>
              <a:buSzPct val="79000"/>
            </a:pPr>
            <a:endParaRPr lang="en-US" sz="2000" dirty="0"/>
          </a:p>
        </p:txBody>
      </p:sp>
      <p:sp>
        <p:nvSpPr>
          <p:cNvPr id="4" name="Title 3"/>
          <p:cNvSpPr>
            <a:spLocks noGrp="1"/>
          </p:cNvSpPr>
          <p:nvPr>
            <p:ph type="title"/>
          </p:nvPr>
        </p:nvSpPr>
        <p:spPr>
          <a:xfrm>
            <a:off x="878090" y="1148933"/>
            <a:ext cx="8384244" cy="1213645"/>
          </a:xfrm>
          <a:ln w="38100">
            <a:noFill/>
          </a:ln>
        </p:spPr>
        <p:txBody>
          <a:bodyPr>
            <a:noAutofit/>
          </a:bodyPr>
          <a:lstStyle/>
          <a:p>
            <a:r>
              <a:rPr lang="en-US" sz="3200" i="1" dirty="0"/>
              <a:t>Child Nutrition Programs: Meal Patterns Consistent with the 2020–2025 Dietary Guidelines for Americans (cont.)</a:t>
            </a:r>
          </a:p>
        </p:txBody>
      </p:sp>
      <p:sp>
        <p:nvSpPr>
          <p:cNvPr id="7" name="TextBox 6"/>
          <p:cNvSpPr txBox="1"/>
          <p:nvPr/>
        </p:nvSpPr>
        <p:spPr>
          <a:xfrm>
            <a:off x="985667" y="409737"/>
            <a:ext cx="2704207" cy="369332"/>
          </a:xfrm>
          <a:prstGeom prst="rect">
            <a:avLst/>
          </a:prstGeom>
          <a:solidFill>
            <a:srgbClr val="92D050"/>
          </a:solidFill>
        </p:spPr>
        <p:txBody>
          <a:bodyPr wrap="square" rtlCol="0">
            <a:spAutoFit/>
          </a:bodyPr>
          <a:lstStyle/>
          <a:p>
            <a:r>
              <a:rPr lang="en-US" b="1" dirty="0"/>
              <a:t>NEW Federal Rule (CACFP)</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57016" y="1531974"/>
            <a:ext cx="4950550" cy="4950550"/>
          </a:xfrm>
          <a:prstGeom prst="rect">
            <a:avLst/>
          </a:prstGeom>
        </p:spPr>
      </p:pic>
    </p:spTree>
    <p:extLst>
      <p:ext uri="{BB962C8B-B14F-4D97-AF65-F5344CB8AC3E}">
        <p14:creationId xmlns:p14="http://schemas.microsoft.com/office/powerpoint/2010/main" val="18050639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1023938"/>
            <a:ext cx="8694738" cy="2140048"/>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74320"/>
            <a:r>
              <a:rPr lang="en-US" sz="7200" b="1">
                <a:solidFill>
                  <a:srgbClr val="0B4060"/>
                </a:solidFill>
              </a:rPr>
              <a:t>Welcome</a:t>
            </a:r>
            <a:r>
              <a:rPr lang="en-US"/>
              <a:t> </a:t>
            </a:r>
            <a:r>
              <a:rPr lang="en-US">
                <a:solidFill>
                  <a:srgbClr val="0B4060"/>
                </a:solidFill>
              </a:rPr>
              <a:t>to the 				Child and Adult Meal Pattern 			Requirements Training!</a:t>
            </a:r>
          </a:p>
        </p:txBody>
      </p:sp>
      <p:pic>
        <p:nvPicPr>
          <p:cNvPr id="3" name="Picture 2" descr="fruits, vegetables, bread, milk in transclucent form " title="Image"/>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4737" y="3163986"/>
            <a:ext cx="12192000" cy="3324224"/>
          </a:xfrm>
          <a:prstGeom prst="rect">
            <a:avLst/>
          </a:prstGeom>
          <a:effectLst>
            <a:softEdge rad="635000"/>
          </a:effectLst>
        </p:spPr>
      </p:pic>
    </p:spTree>
    <p:extLst>
      <p:ext uri="{BB962C8B-B14F-4D97-AF65-F5344CB8AC3E}">
        <p14:creationId xmlns:p14="http://schemas.microsoft.com/office/powerpoint/2010/main" val="2260650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Lesson Overview</a:t>
            </a:r>
          </a:p>
        </p:txBody>
      </p:sp>
      <p:sp>
        <p:nvSpPr>
          <p:cNvPr id="3" name="Content Placeholder 2"/>
          <p:cNvSpPr>
            <a:spLocks noGrp="1"/>
          </p:cNvSpPr>
          <p:nvPr>
            <p:ph idx="1"/>
          </p:nvPr>
        </p:nvSpPr>
        <p:spPr>
          <a:xfrm>
            <a:off x="838200" y="1825625"/>
            <a:ext cx="7080115" cy="4555736"/>
          </a:xfrm>
        </p:spPr>
        <p:txBody>
          <a:bodyPr vert="horz" lIns="91440" tIns="45720" rIns="91440" bIns="45720" rtlCol="0" anchor="t">
            <a:noAutofit/>
          </a:bodyPr>
          <a:lstStyle/>
          <a:p>
            <a:r>
              <a:rPr lang="en-US" sz="3600" dirty="0">
                <a:cs typeface="Arial"/>
              </a:rPr>
              <a:t>Complete participant </a:t>
            </a:r>
            <a:r>
              <a:rPr lang="en-US" dirty="0">
                <a:cs typeface="Arial"/>
              </a:rPr>
              <a:t>&amp; </a:t>
            </a:r>
            <a:r>
              <a:rPr lang="en-US" sz="3600" dirty="0">
                <a:cs typeface="Arial"/>
              </a:rPr>
              <a:t>trainer introductions</a:t>
            </a:r>
          </a:p>
          <a:p>
            <a:r>
              <a:rPr lang="en-US" sz="3600" dirty="0">
                <a:cs typeface="Arial"/>
              </a:rPr>
              <a:t>Review the purpose </a:t>
            </a:r>
            <a:r>
              <a:rPr lang="en-US" dirty="0">
                <a:cs typeface="Arial"/>
              </a:rPr>
              <a:t>&amp; </a:t>
            </a:r>
            <a:r>
              <a:rPr lang="en-US" sz="3600" dirty="0">
                <a:cs typeface="Arial"/>
              </a:rPr>
              <a:t>some general changes</a:t>
            </a:r>
            <a:r>
              <a:rPr lang="en-US" dirty="0">
                <a:cs typeface="Arial"/>
              </a:rPr>
              <a:t> </a:t>
            </a:r>
            <a:endParaRPr lang="en-US" sz="3600" dirty="0">
              <a:cs typeface="Arial" panose="020B0604020202020204" pitchFamily="34" charset="0"/>
            </a:endParaRPr>
          </a:p>
          <a:p>
            <a:r>
              <a:rPr lang="en-US" sz="3600" dirty="0">
                <a:cs typeface="Arial"/>
              </a:rPr>
              <a:t>Explore the training topics </a:t>
            </a:r>
            <a:r>
              <a:rPr lang="en-US" dirty="0">
                <a:cs typeface="Arial"/>
              </a:rPr>
              <a:t>&amp; </a:t>
            </a:r>
            <a:r>
              <a:rPr lang="en-US" sz="3600" dirty="0">
                <a:cs typeface="Arial"/>
              </a:rPr>
              <a:t>the general schedule</a:t>
            </a:r>
          </a:p>
        </p:txBody>
      </p:sp>
      <p:pic>
        <p:nvPicPr>
          <p:cNvPr id="4" name="Picture 3" descr="two men and women seated in pairs looking at camera in training room " title="Image"/>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072244" y="209009"/>
            <a:ext cx="4119756" cy="6172352"/>
          </a:xfrm>
          <a:prstGeom prst="rect">
            <a:avLst/>
          </a:prstGeom>
        </p:spPr>
      </p:pic>
    </p:spTree>
    <p:extLst>
      <p:ext uri="{BB962C8B-B14F-4D97-AF65-F5344CB8AC3E}">
        <p14:creationId xmlns:p14="http://schemas.microsoft.com/office/powerpoint/2010/main" val="19163905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 y="-96533"/>
            <a:ext cx="12192001" cy="6672884"/>
          </a:xfrm>
          <a:prstGeom prst="rect">
            <a:avLst/>
          </a:prstGeom>
          <a:effectLst>
            <a:softEdge rad="31750"/>
          </a:effectLst>
        </p:spPr>
      </p:pic>
      <p:sp>
        <p:nvSpPr>
          <p:cNvPr id="6" name="Title 1"/>
          <p:cNvSpPr txBox="1">
            <a:spLocks/>
          </p:cNvSpPr>
          <p:nvPr/>
        </p:nvSpPr>
        <p:spPr>
          <a:xfrm>
            <a:off x="247278" y="5058137"/>
            <a:ext cx="9934214" cy="848903"/>
          </a:xfrm>
          <a:prstGeom prst="rect">
            <a:avLst/>
          </a:prstGeom>
          <a:solidFill>
            <a:srgbClr val="FFFFFF">
              <a:alpha val="74902"/>
            </a:srgbClr>
          </a:solidFill>
          <a:ln>
            <a:solidFill>
              <a:srgbClr val="FFFFFF"/>
            </a:solidFill>
          </a:ln>
        </p:spPr>
        <p:txBody>
          <a:bodyPr vert="horz" lIns="91440" tIns="45720" rIns="91440" bIns="45720" rtlCol="0" anchor="ctr">
            <a:noAutofit/>
          </a:bodyPr>
          <a:lstStyle>
            <a:lvl1pPr algn="l" defTabSz="457200" rtl="0" eaLnBrk="1" latinLnBrk="0" hangingPunct="1">
              <a:spcBef>
                <a:spcPct val="0"/>
              </a:spcBef>
              <a:buNone/>
              <a:defRPr sz="4200" b="0" i="0" kern="1200">
                <a:solidFill>
                  <a:srgbClr val="0B4060"/>
                </a:solidFill>
                <a:latin typeface="Calibri" panose="020F050202020403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b="1" dirty="0">
                <a:solidFill>
                  <a:srgbClr val="002060"/>
                </a:solidFill>
                <a:latin typeface="Calibri "/>
              </a:rPr>
              <a:t>Activity: Define Training Success</a:t>
            </a:r>
            <a:endParaRPr lang="en-US" sz="4800" b="1" dirty="0">
              <a:solidFill>
                <a:srgbClr val="002060"/>
              </a:solidFill>
              <a:latin typeface="+mn-lt"/>
            </a:endParaRPr>
          </a:p>
        </p:txBody>
      </p:sp>
    </p:spTree>
    <p:extLst>
      <p:ext uri="{BB962C8B-B14F-4D97-AF65-F5344CB8AC3E}">
        <p14:creationId xmlns:p14="http://schemas.microsoft.com/office/powerpoint/2010/main" val="10637108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media.istockphoto.com/photos/seminar-for-women-picture-id535968007?k=6&amp;m=535968007&amp;s=170667a&amp;w=0&amp;h=90ZMmDfmEOgdelfOmzSz0VvJbNmvGW0mqzrrkvfKwr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1"/>
            <a:ext cx="12192000" cy="659330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5871411" y="601386"/>
            <a:ext cx="5614736" cy="4727360"/>
          </a:xfrm>
          <a:prstGeom prst="rect">
            <a:avLst/>
          </a:prstGeom>
          <a:solidFill>
            <a:srgbClr val="FFFFFF">
              <a:alpha val="74902"/>
            </a:srgbClr>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871411" y="452718"/>
            <a:ext cx="5614736" cy="1400530"/>
          </a:xfrm>
        </p:spPr>
        <p:txBody>
          <a:bodyPr/>
          <a:lstStyle/>
          <a:p>
            <a:pPr algn="ctr"/>
            <a:r>
              <a:rPr lang="en-US" b="1" dirty="0">
                <a:solidFill>
                  <a:srgbClr val="002060"/>
                </a:solidFill>
                <a:latin typeface="Calibri Light" panose="020F0302020204030204" pitchFamily="34" charset="0"/>
              </a:rPr>
              <a:t>Logistics</a:t>
            </a:r>
            <a:r>
              <a:rPr lang="en-US" b="1" dirty="0">
                <a:solidFill>
                  <a:schemeClr val="bg1"/>
                </a:solidFill>
                <a:latin typeface="Calibri Light" panose="020F0302020204030204" pitchFamily="34" charset="0"/>
              </a:rPr>
              <a:t> </a:t>
            </a:r>
          </a:p>
        </p:txBody>
      </p:sp>
      <p:sp>
        <p:nvSpPr>
          <p:cNvPr id="3" name="Content Placeholder 2"/>
          <p:cNvSpPr>
            <a:spLocks noGrp="1"/>
          </p:cNvSpPr>
          <p:nvPr>
            <p:ph idx="1"/>
          </p:nvPr>
        </p:nvSpPr>
        <p:spPr>
          <a:xfrm>
            <a:off x="6047873" y="1684421"/>
            <a:ext cx="5438274" cy="3513221"/>
          </a:xfrm>
        </p:spPr>
        <p:txBody>
          <a:bodyPr>
            <a:normAutofit fontScale="92500"/>
          </a:bodyPr>
          <a:lstStyle/>
          <a:p>
            <a:pPr>
              <a:spcAft>
                <a:spcPts val="1800"/>
              </a:spcAft>
            </a:pPr>
            <a:r>
              <a:rPr lang="en-US" sz="4000">
                <a:latin typeface="Calibri Light" panose="020F0302020204030204" pitchFamily="34" charset="0"/>
              </a:rPr>
              <a:t>Ground rules</a:t>
            </a:r>
            <a:endParaRPr lang="en-US" sz="1800">
              <a:latin typeface="Calibri Light" panose="020F0302020204030204" pitchFamily="34" charset="0"/>
            </a:endParaRPr>
          </a:p>
          <a:p>
            <a:pPr>
              <a:spcAft>
                <a:spcPts val="1800"/>
              </a:spcAft>
            </a:pPr>
            <a:r>
              <a:rPr lang="en-US" sz="4000">
                <a:latin typeface="Calibri Light" panose="020F0302020204030204" pitchFamily="34" charset="0"/>
              </a:rPr>
              <a:t>Breaks</a:t>
            </a:r>
            <a:endParaRPr lang="en-US" sz="1800">
              <a:latin typeface="Calibri Light" panose="020F0302020204030204" pitchFamily="34" charset="0"/>
            </a:endParaRPr>
          </a:p>
          <a:p>
            <a:pPr>
              <a:spcAft>
                <a:spcPts val="1800"/>
              </a:spcAft>
            </a:pPr>
            <a:r>
              <a:rPr lang="en-US" sz="4000">
                <a:latin typeface="Calibri Light" panose="020F0302020204030204" pitchFamily="34" charset="0"/>
              </a:rPr>
              <a:t>Restroom location </a:t>
            </a:r>
            <a:endParaRPr lang="en-US" sz="1800">
              <a:latin typeface="Calibri Light" panose="020F0302020204030204" pitchFamily="34" charset="0"/>
            </a:endParaRPr>
          </a:p>
          <a:p>
            <a:r>
              <a:rPr lang="en-US" sz="4000">
                <a:latin typeface="Calibri Light" panose="020F0302020204030204" pitchFamily="34" charset="0"/>
              </a:rPr>
              <a:t>“Bike Rack” for questions </a:t>
            </a:r>
          </a:p>
          <a:p>
            <a:endParaRPr lang="en-US"/>
          </a:p>
          <a:p>
            <a:endParaRPr lang="en-US"/>
          </a:p>
          <a:p>
            <a:endParaRPr lang="en-US"/>
          </a:p>
        </p:txBody>
      </p:sp>
    </p:spTree>
    <p:extLst>
      <p:ext uri="{BB962C8B-B14F-4D97-AF65-F5344CB8AC3E}">
        <p14:creationId xmlns:p14="http://schemas.microsoft.com/office/powerpoint/2010/main" val="17753933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276087" y="0"/>
            <a:ext cx="2010319" cy="6593305"/>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983705" y="0"/>
            <a:ext cx="6208295" cy="6593305"/>
          </a:xfrm>
          <a:prstGeom prst="rect">
            <a:avLst/>
          </a:prstGeom>
        </p:spPr>
      </p:pic>
      <p:pic>
        <p:nvPicPr>
          <p:cNvPr id="11" name="Picture 10"/>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flipH="1">
            <a:off x="1" y="0"/>
            <a:ext cx="2276086" cy="6593305"/>
          </a:xfrm>
          <a:prstGeom prst="rect">
            <a:avLst/>
          </a:prstGeom>
        </p:spPr>
      </p:pic>
      <p:pic>
        <p:nvPicPr>
          <p:cNvPr id="9" name="Picture 8"/>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flipH="1">
            <a:off x="4251158" y="1"/>
            <a:ext cx="1732546" cy="6594912"/>
          </a:xfrm>
          <a:prstGeom prst="rect">
            <a:avLst/>
          </a:prstGeom>
        </p:spPr>
      </p:pic>
      <p:sp>
        <p:nvSpPr>
          <p:cNvPr id="12" name="Rectangle 11"/>
          <p:cNvSpPr/>
          <p:nvPr/>
        </p:nvSpPr>
        <p:spPr>
          <a:xfrm>
            <a:off x="240633" y="728255"/>
            <a:ext cx="6048508" cy="4969160"/>
          </a:xfrm>
          <a:prstGeom prst="rect">
            <a:avLst/>
          </a:prstGeom>
          <a:solidFill>
            <a:srgbClr val="FFFFFF">
              <a:alpha val="69804"/>
            </a:srgbClr>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44459" y="728254"/>
            <a:ext cx="6820756" cy="1400530"/>
          </a:xfrm>
        </p:spPr>
        <p:txBody>
          <a:bodyPr>
            <a:normAutofit/>
          </a:bodyPr>
          <a:lstStyle/>
          <a:p>
            <a:pPr algn="ctr"/>
            <a:r>
              <a:rPr lang="en-US" sz="4000" dirty="0"/>
              <a:t>CACFP in the Last 50 Years </a:t>
            </a:r>
          </a:p>
        </p:txBody>
      </p:sp>
      <p:sp>
        <p:nvSpPr>
          <p:cNvPr id="3" name="Content Placeholder 2"/>
          <p:cNvSpPr>
            <a:spLocks noGrp="1"/>
          </p:cNvSpPr>
          <p:nvPr>
            <p:ph idx="1"/>
          </p:nvPr>
        </p:nvSpPr>
        <p:spPr>
          <a:xfrm>
            <a:off x="273352" y="1923092"/>
            <a:ext cx="6015789" cy="4308970"/>
          </a:xfrm>
        </p:spPr>
        <p:txBody>
          <a:bodyPr vert="horz" lIns="91440" tIns="45720" rIns="91440" bIns="45720" rtlCol="0" anchor="t">
            <a:normAutofit/>
          </a:bodyPr>
          <a:lstStyle/>
          <a:p>
            <a:pPr>
              <a:spcAft>
                <a:spcPts val="600"/>
              </a:spcAft>
            </a:pPr>
            <a:r>
              <a:rPr lang="en-US" dirty="0"/>
              <a:t>Source for nutritious meals &amp; snacks </a:t>
            </a:r>
          </a:p>
          <a:p>
            <a:pPr lvl="1">
              <a:spcAft>
                <a:spcPts val="2400"/>
              </a:spcAft>
            </a:pPr>
            <a:r>
              <a:rPr lang="en-US" dirty="0"/>
              <a:t>Infants, children, &amp; adults</a:t>
            </a:r>
          </a:p>
          <a:p>
            <a:r>
              <a:rPr lang="en-US" dirty="0">
                <a:solidFill>
                  <a:srgbClr val="002060"/>
                </a:solidFill>
              </a:rPr>
              <a:t>Shift in nutritional needs </a:t>
            </a:r>
            <a:r>
              <a:rPr lang="en-US" dirty="0"/>
              <a:t>&amp; </a:t>
            </a:r>
            <a:r>
              <a:rPr lang="en-US" dirty="0">
                <a:solidFill>
                  <a:srgbClr val="002060"/>
                </a:solidFill>
              </a:rPr>
              <a:t>eating habits</a:t>
            </a:r>
            <a:r>
              <a:rPr lang="en-US" dirty="0"/>
              <a:t> </a:t>
            </a:r>
            <a:endParaRPr lang="en-US" dirty="0">
              <a:solidFill>
                <a:srgbClr val="002060"/>
              </a:solidFill>
              <a:cs typeface="Calibri Light"/>
            </a:endParaRPr>
          </a:p>
          <a:p>
            <a:pPr marL="457200" lvl="1" indent="0">
              <a:buNone/>
            </a:pPr>
            <a:endParaRPr lang="en-US" dirty="0">
              <a:solidFill>
                <a:srgbClr val="002060"/>
              </a:solidFill>
            </a:endParaRPr>
          </a:p>
          <a:p>
            <a:pPr marL="0" indent="0">
              <a:buNone/>
            </a:pPr>
            <a:endParaRPr lang="en-US" dirty="0"/>
          </a:p>
        </p:txBody>
      </p:sp>
      <p:sp>
        <p:nvSpPr>
          <p:cNvPr id="5" name="Rectangle 4"/>
          <p:cNvSpPr/>
          <p:nvPr/>
        </p:nvSpPr>
        <p:spPr>
          <a:xfrm>
            <a:off x="1371953" y="2204650"/>
            <a:ext cx="184731" cy="300082"/>
          </a:xfrm>
          <a:prstGeom prst="rect">
            <a:avLst/>
          </a:prstGeom>
        </p:spPr>
        <p:txBody>
          <a:bodyPr wrap="none">
            <a:spAutoFit/>
          </a:bodyPr>
          <a:lstStyle/>
          <a:p>
            <a:pPr>
              <a:defRPr/>
            </a:pPr>
            <a:endParaRPr lang="en-US" sz="1350" kern="0">
              <a:solidFill>
                <a:srgbClr val="BCE1F7">
                  <a:lumMod val="75000"/>
                </a:srgbClr>
              </a:solidFill>
            </a:endParaRPr>
          </a:p>
        </p:txBody>
      </p:sp>
    </p:spTree>
    <p:extLst>
      <p:ext uri="{BB962C8B-B14F-4D97-AF65-F5344CB8AC3E}">
        <p14:creationId xmlns:p14="http://schemas.microsoft.com/office/powerpoint/2010/main" val="9618737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Purpose of the Update </a:t>
            </a:r>
          </a:p>
        </p:txBody>
      </p:sp>
      <p:sp>
        <p:nvSpPr>
          <p:cNvPr id="26" name="Content Placeholder 25"/>
          <p:cNvSpPr>
            <a:spLocks noGrp="1"/>
          </p:cNvSpPr>
          <p:nvPr>
            <p:ph idx="1"/>
          </p:nvPr>
        </p:nvSpPr>
        <p:spPr>
          <a:xfrm>
            <a:off x="838199" y="1825625"/>
            <a:ext cx="7196847" cy="4769728"/>
          </a:xfrm>
        </p:spPr>
        <p:txBody>
          <a:bodyPr>
            <a:normAutofit lnSpcReduction="10000"/>
          </a:bodyPr>
          <a:lstStyle/>
          <a:p>
            <a:pPr>
              <a:spcAft>
                <a:spcPts val="1200"/>
              </a:spcAft>
            </a:pPr>
            <a:r>
              <a:rPr lang="en-US"/>
              <a:t>Address the current health status of children &amp; adults</a:t>
            </a:r>
          </a:p>
          <a:p>
            <a:pPr>
              <a:spcAft>
                <a:spcPts val="1200"/>
              </a:spcAft>
            </a:pPr>
            <a:r>
              <a:rPr lang="en-US"/>
              <a:t>Align the CACFP meal patterns with the </a:t>
            </a:r>
            <a:r>
              <a:rPr lang="en-US" i="1"/>
              <a:t>Dietary Guidelines for Americans</a:t>
            </a:r>
          </a:p>
          <a:p>
            <a:pPr>
              <a:spcAft>
                <a:spcPts val="1200"/>
              </a:spcAft>
            </a:pPr>
            <a:r>
              <a:rPr lang="en-US"/>
              <a:t>Help children develop healthy eating habits </a:t>
            </a:r>
          </a:p>
          <a:p>
            <a:pPr>
              <a:spcAft>
                <a:spcPts val="1200"/>
              </a:spcAft>
            </a:pPr>
            <a:r>
              <a:rPr lang="en-US"/>
              <a:t>Safeguard the wellness of adult participants</a:t>
            </a:r>
          </a:p>
        </p:txBody>
      </p:sp>
      <p:pic>
        <p:nvPicPr>
          <p:cNvPr id="3" name="Picture 2"/>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183434" y="364161"/>
            <a:ext cx="4008566" cy="6018166"/>
          </a:xfrm>
          <a:prstGeom prst="rect">
            <a:avLst/>
          </a:prstGeom>
        </p:spPr>
      </p:pic>
    </p:spTree>
    <p:extLst>
      <p:ext uri="{BB962C8B-B14F-4D97-AF65-F5344CB8AC3E}">
        <p14:creationId xmlns:p14="http://schemas.microsoft.com/office/powerpoint/2010/main" val="26730423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10"/>
            <a:ext cx="4648200" cy="6593295"/>
          </a:xfrm>
          <a:prstGeom prst="rect">
            <a:avLst/>
          </a:prstGeom>
        </p:spPr>
      </p:pic>
      <p:sp>
        <p:nvSpPr>
          <p:cNvPr id="2" name="Title 1"/>
          <p:cNvSpPr>
            <a:spLocks noGrp="1"/>
          </p:cNvSpPr>
          <p:nvPr>
            <p:ph type="title"/>
          </p:nvPr>
        </p:nvSpPr>
        <p:spPr>
          <a:xfrm>
            <a:off x="4951140" y="356998"/>
            <a:ext cx="7069873" cy="1325563"/>
          </a:xfrm>
        </p:spPr>
        <p:txBody>
          <a:bodyPr>
            <a:noAutofit/>
          </a:bodyPr>
          <a:lstStyle/>
          <a:p>
            <a:pPr algn="ctr"/>
            <a:r>
              <a:rPr lang="en-US" dirty="0"/>
              <a:t>Child &amp; Adult Meal Pattern Requirements Overview </a:t>
            </a:r>
          </a:p>
        </p:txBody>
      </p:sp>
      <p:sp>
        <p:nvSpPr>
          <p:cNvPr id="3" name="Content Placeholder 2"/>
          <p:cNvSpPr>
            <a:spLocks noGrp="1"/>
          </p:cNvSpPr>
          <p:nvPr>
            <p:ph idx="1"/>
          </p:nvPr>
        </p:nvSpPr>
        <p:spPr>
          <a:xfrm>
            <a:off x="4865646" y="1967941"/>
            <a:ext cx="7240860" cy="4413403"/>
          </a:xfrm>
        </p:spPr>
        <p:txBody>
          <a:bodyPr>
            <a:noAutofit/>
          </a:bodyPr>
          <a:lstStyle/>
          <a:p>
            <a:pPr>
              <a:spcAft>
                <a:spcPts val="1800"/>
              </a:spcAft>
            </a:pPr>
            <a:r>
              <a:rPr lang="en-US" sz="3700" dirty="0"/>
              <a:t>Wider varieties of protein options</a:t>
            </a:r>
          </a:p>
          <a:p>
            <a:pPr>
              <a:spcAft>
                <a:spcPts val="1800"/>
              </a:spcAft>
            </a:pPr>
            <a:r>
              <a:rPr lang="en-US" sz="3700" dirty="0"/>
              <a:t>Greater varieties of vegetables &amp; fruits </a:t>
            </a:r>
          </a:p>
          <a:p>
            <a:pPr>
              <a:spcAft>
                <a:spcPts val="1800"/>
              </a:spcAft>
            </a:pPr>
            <a:r>
              <a:rPr lang="en-US" sz="3700" dirty="0"/>
              <a:t>More whole grains</a:t>
            </a:r>
          </a:p>
          <a:p>
            <a:r>
              <a:rPr lang="en-US" sz="3700" dirty="0"/>
              <a:t>Less added sugars &amp; saturated fat  </a:t>
            </a:r>
          </a:p>
        </p:txBody>
      </p:sp>
    </p:spTree>
    <p:extLst>
      <p:ext uri="{BB962C8B-B14F-4D97-AF65-F5344CB8AC3E}">
        <p14:creationId xmlns:p14="http://schemas.microsoft.com/office/powerpoint/2010/main" val="20608931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3191" y="278781"/>
            <a:ext cx="6983493" cy="6345044"/>
          </a:xfrm>
          <a:prstGeom prst="rect">
            <a:avLst/>
          </a:prstGeom>
          <a:effectLst>
            <a:softEdge rad="317500"/>
          </a:effectLst>
        </p:spPr>
      </p:pic>
      <p:sp>
        <p:nvSpPr>
          <p:cNvPr id="2" name="Title 1"/>
          <p:cNvSpPr>
            <a:spLocks noGrp="1"/>
          </p:cNvSpPr>
          <p:nvPr>
            <p:ph type="title"/>
          </p:nvPr>
        </p:nvSpPr>
        <p:spPr>
          <a:xfrm>
            <a:off x="4661210" y="2604527"/>
            <a:ext cx="7337501" cy="3437962"/>
          </a:xfrm>
        </p:spPr>
        <p:txBody>
          <a:bodyPr vert="horz" lIns="91440" tIns="45720" rIns="91440" bIns="45720" rtlCol="0" anchor="ctr">
            <a:normAutofit fontScale="90000"/>
          </a:bodyPr>
          <a:lstStyle/>
          <a:p>
            <a:pPr algn="ctr">
              <a:lnSpc>
                <a:spcPct val="90000"/>
              </a:lnSpc>
            </a:pPr>
            <a:br>
              <a:rPr lang="en-US" sz="4600"/>
            </a:br>
            <a:r>
              <a:rPr lang="en-US" sz="7200" b="1"/>
              <a:t>Meal Patterns </a:t>
            </a:r>
            <a:br>
              <a:rPr lang="en-US" sz="7200" b="1"/>
            </a:br>
            <a:r>
              <a:rPr lang="en-US" sz="7200" b="1"/>
              <a:t>Previous vs. Updated </a:t>
            </a:r>
            <a:endParaRPr lang="en-US" sz="4600" b="1"/>
          </a:p>
        </p:txBody>
      </p:sp>
    </p:spTree>
    <p:extLst>
      <p:ext uri="{BB962C8B-B14F-4D97-AF65-F5344CB8AC3E}">
        <p14:creationId xmlns:p14="http://schemas.microsoft.com/office/powerpoint/2010/main" val="28122347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140476" y="1041883"/>
            <a:ext cx="8202183" cy="5583935"/>
          </a:xfrm>
          <a:prstGeom prst="rect">
            <a:avLst/>
          </a:prstGeom>
          <a:effectLst>
            <a:softEdge rad="317500"/>
          </a:effectLst>
        </p:spPr>
      </p:pic>
      <p:sp>
        <p:nvSpPr>
          <p:cNvPr id="2" name="Title 1"/>
          <p:cNvSpPr>
            <a:spLocks noGrp="1"/>
          </p:cNvSpPr>
          <p:nvPr>
            <p:ph type="title"/>
          </p:nvPr>
        </p:nvSpPr>
        <p:spPr>
          <a:xfrm>
            <a:off x="537995" y="89209"/>
            <a:ext cx="6312864" cy="4369283"/>
          </a:xfrm>
        </p:spPr>
        <p:txBody>
          <a:bodyPr>
            <a:normAutofit/>
          </a:bodyPr>
          <a:lstStyle/>
          <a:p>
            <a:r>
              <a:rPr lang="en-US" sz="6700" dirty="0"/>
              <a:t>How </a:t>
            </a:r>
            <a:r>
              <a:rPr lang="en-US" sz="6600" dirty="0"/>
              <a:t>many</a:t>
            </a:r>
            <a:r>
              <a:rPr lang="en-US" sz="6700" dirty="0"/>
              <a:t> meal components? </a:t>
            </a:r>
            <a:br>
              <a:rPr lang="en-US" dirty="0"/>
            </a:br>
            <a:endParaRPr lang="en-US" dirty="0"/>
          </a:p>
        </p:txBody>
      </p:sp>
    </p:spTree>
    <p:extLst>
      <p:ext uri="{BB962C8B-B14F-4D97-AF65-F5344CB8AC3E}">
        <p14:creationId xmlns:p14="http://schemas.microsoft.com/office/powerpoint/2010/main" val="12850673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229686" y="966730"/>
            <a:ext cx="8202183" cy="5583935"/>
          </a:xfrm>
          <a:prstGeom prst="rect">
            <a:avLst/>
          </a:prstGeom>
          <a:effectLst>
            <a:softEdge rad="317500"/>
          </a:effectLst>
        </p:spPr>
      </p:pic>
      <p:sp>
        <p:nvSpPr>
          <p:cNvPr id="2" name="Title 1"/>
          <p:cNvSpPr>
            <a:spLocks noGrp="1"/>
          </p:cNvSpPr>
          <p:nvPr>
            <p:ph type="title"/>
          </p:nvPr>
        </p:nvSpPr>
        <p:spPr>
          <a:xfrm>
            <a:off x="648930" y="629266"/>
            <a:ext cx="4795482" cy="1641987"/>
          </a:xfrm>
        </p:spPr>
        <p:txBody>
          <a:bodyPr>
            <a:normAutofit/>
          </a:bodyPr>
          <a:lstStyle/>
          <a:p>
            <a:r>
              <a:rPr lang="en-US" dirty="0"/>
              <a:t>Meals &amp; Meal Components </a:t>
            </a:r>
          </a:p>
        </p:txBody>
      </p:sp>
      <p:sp>
        <p:nvSpPr>
          <p:cNvPr id="3" name="Content Placeholder 2"/>
          <p:cNvSpPr>
            <a:spLocks noGrp="1"/>
          </p:cNvSpPr>
          <p:nvPr>
            <p:ph idx="1"/>
          </p:nvPr>
        </p:nvSpPr>
        <p:spPr>
          <a:xfrm>
            <a:off x="647701" y="2438401"/>
            <a:ext cx="4797256" cy="3809998"/>
          </a:xfrm>
        </p:spPr>
        <p:txBody>
          <a:bodyPr>
            <a:normAutofit/>
          </a:bodyPr>
          <a:lstStyle/>
          <a:p>
            <a:pPr>
              <a:spcAft>
                <a:spcPts val="1800"/>
              </a:spcAft>
            </a:pPr>
            <a:r>
              <a:rPr lang="en-US" sz="4000" dirty="0"/>
              <a:t>Five meal components</a:t>
            </a:r>
          </a:p>
          <a:p>
            <a:pPr>
              <a:spcAft>
                <a:spcPts val="1800"/>
              </a:spcAft>
            </a:pPr>
            <a:r>
              <a:rPr lang="en-US" sz="4000" dirty="0"/>
              <a:t>Offer the minimum serving sizes for a reimbursable meal</a:t>
            </a:r>
          </a:p>
        </p:txBody>
      </p:sp>
    </p:spTree>
    <p:extLst>
      <p:ext uri="{BB962C8B-B14F-4D97-AF65-F5344CB8AC3E}">
        <p14:creationId xmlns:p14="http://schemas.microsoft.com/office/powerpoint/2010/main" val="27500658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12192000" cy="6579220"/>
          </a:xfrm>
          <a:prstGeom prst="rect">
            <a:avLst/>
          </a:prstGeom>
        </p:spPr>
      </p:pic>
      <p:sp>
        <p:nvSpPr>
          <p:cNvPr id="2" name="Title 1"/>
          <p:cNvSpPr>
            <a:spLocks noGrp="1"/>
          </p:cNvSpPr>
          <p:nvPr>
            <p:ph type="title"/>
          </p:nvPr>
        </p:nvSpPr>
        <p:spPr>
          <a:xfrm>
            <a:off x="0" y="3004868"/>
            <a:ext cx="12191999" cy="856051"/>
          </a:xfrm>
          <a:solidFill>
            <a:srgbClr val="FFFFFF">
              <a:alpha val="69804"/>
            </a:srgbClr>
          </a:solidFill>
          <a:ln w="28575">
            <a:solidFill>
              <a:schemeClr val="bg1"/>
            </a:solidFill>
          </a:ln>
        </p:spPr>
        <p:txBody>
          <a:bodyPr>
            <a:noAutofit/>
          </a:bodyPr>
          <a:lstStyle/>
          <a:p>
            <a:pPr algn="ctr"/>
            <a:r>
              <a:rPr lang="en-US" sz="4600" dirty="0">
                <a:latin typeface="+mn-lt"/>
              </a:rPr>
              <a:t>Grains Component? </a:t>
            </a:r>
            <a:endParaRPr lang="en-US" sz="4600" dirty="0">
              <a:latin typeface="Calibri"/>
              <a:cs typeface="Calibri Light"/>
            </a:endParaRPr>
          </a:p>
        </p:txBody>
      </p:sp>
    </p:spTree>
    <p:extLst>
      <p:ext uri="{BB962C8B-B14F-4D97-AF65-F5344CB8AC3E}">
        <p14:creationId xmlns:p14="http://schemas.microsoft.com/office/powerpoint/2010/main" val="10170998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lum bright="70000" contrast="-70000"/>
            <a:extLst>
              <a:ext uri="{28A0092B-C50C-407E-A947-70E740481C1C}">
                <a14:useLocalDpi xmlns:a14="http://schemas.microsoft.com/office/drawing/2010/main"/>
              </a:ext>
            </a:extLst>
          </a:blip>
          <a:srcRect r="-14" b="-388"/>
          <a:stretch/>
        </p:blipFill>
        <p:spPr>
          <a:xfrm flipH="1">
            <a:off x="9293" y="802888"/>
            <a:ext cx="12173414" cy="5018050"/>
          </a:xfrm>
          <a:prstGeom prst="rect">
            <a:avLst/>
          </a:prstGeom>
          <a:ln>
            <a:solidFill>
              <a:schemeClr val="bg1">
                <a:lumMod val="95000"/>
              </a:schemeClr>
            </a:solidFill>
          </a:ln>
        </p:spPr>
      </p:pic>
      <p:sp>
        <p:nvSpPr>
          <p:cNvPr id="2" name="Title 1"/>
          <p:cNvSpPr>
            <a:spLocks noGrp="1"/>
          </p:cNvSpPr>
          <p:nvPr>
            <p:ph type="title"/>
          </p:nvPr>
        </p:nvSpPr>
        <p:spPr>
          <a:xfrm>
            <a:off x="737839" y="1190315"/>
            <a:ext cx="10515600" cy="1325563"/>
          </a:xfrm>
        </p:spPr>
        <p:txBody>
          <a:bodyPr/>
          <a:lstStyle/>
          <a:p>
            <a:r>
              <a:rPr lang="en-US" dirty="0"/>
              <a:t>Grains Component</a:t>
            </a:r>
          </a:p>
        </p:txBody>
      </p:sp>
      <p:sp>
        <p:nvSpPr>
          <p:cNvPr id="3" name="Content Placeholder 2"/>
          <p:cNvSpPr>
            <a:spLocks noGrp="1"/>
          </p:cNvSpPr>
          <p:nvPr>
            <p:ph idx="1"/>
          </p:nvPr>
        </p:nvSpPr>
        <p:spPr>
          <a:xfrm>
            <a:off x="838200" y="2732049"/>
            <a:ext cx="10515600" cy="1664853"/>
          </a:xfrm>
        </p:spPr>
        <p:txBody>
          <a:bodyPr>
            <a:normAutofit/>
          </a:bodyPr>
          <a:lstStyle/>
          <a:p>
            <a:pPr>
              <a:spcAft>
                <a:spcPts val="2400"/>
              </a:spcAft>
            </a:pPr>
            <a:r>
              <a:rPr lang="en-US" sz="3600" dirty="0"/>
              <a:t>Name Change – Breads and Grains to Grains </a:t>
            </a:r>
          </a:p>
          <a:p>
            <a:r>
              <a:rPr lang="en-US" sz="3600" dirty="0"/>
              <a:t>Ounce Equivalents</a:t>
            </a:r>
            <a:endParaRPr lang="en-US" sz="3600" strike="sngStrike" dirty="0"/>
          </a:p>
        </p:txBody>
      </p:sp>
    </p:spTree>
    <p:extLst>
      <p:ext uri="{BB962C8B-B14F-4D97-AF65-F5344CB8AC3E}">
        <p14:creationId xmlns:p14="http://schemas.microsoft.com/office/powerpoint/2010/main" val="10225391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7055" y="412499"/>
            <a:ext cx="3446111" cy="1400530"/>
          </a:xfrm>
        </p:spPr>
        <p:txBody>
          <a:bodyPr/>
          <a:lstStyle/>
          <a:p>
            <a:r>
              <a:rPr lang="en-US" dirty="0"/>
              <a:t>Age Groups</a:t>
            </a:r>
          </a:p>
        </p:txBody>
      </p:sp>
      <p:sp>
        <p:nvSpPr>
          <p:cNvPr id="3" name="Content Placeholder 2"/>
          <p:cNvSpPr>
            <a:spLocks noGrp="1"/>
          </p:cNvSpPr>
          <p:nvPr>
            <p:ph idx="1"/>
          </p:nvPr>
        </p:nvSpPr>
        <p:spPr>
          <a:xfrm>
            <a:off x="451556" y="1813029"/>
            <a:ext cx="3697111" cy="4752813"/>
          </a:xfrm>
        </p:spPr>
        <p:txBody>
          <a:bodyPr>
            <a:noAutofit/>
          </a:bodyPr>
          <a:lstStyle/>
          <a:p>
            <a:pPr marL="0" lvl="0" indent="0" algn="ctr">
              <a:spcAft>
                <a:spcPts val="2400"/>
              </a:spcAft>
              <a:buNone/>
            </a:pPr>
            <a:r>
              <a:rPr lang="en-US"/>
              <a:t>1–2 years</a:t>
            </a:r>
          </a:p>
          <a:p>
            <a:pPr marL="0" lvl="0" indent="0" algn="ctr">
              <a:spcAft>
                <a:spcPts val="2400"/>
              </a:spcAft>
              <a:buNone/>
            </a:pPr>
            <a:r>
              <a:rPr lang="en-US"/>
              <a:t>3–5 years</a:t>
            </a:r>
          </a:p>
          <a:p>
            <a:pPr marL="0" lvl="0" indent="0" algn="ctr">
              <a:spcAft>
                <a:spcPts val="2400"/>
              </a:spcAft>
              <a:buNone/>
            </a:pPr>
            <a:r>
              <a:rPr lang="en-US"/>
              <a:t>6–12 years</a:t>
            </a:r>
          </a:p>
          <a:p>
            <a:pPr marL="0" lvl="0" indent="0" algn="ctr">
              <a:spcAft>
                <a:spcPts val="2400"/>
              </a:spcAft>
              <a:buNone/>
            </a:pPr>
            <a:r>
              <a:rPr lang="en-US" b="1">
                <a:solidFill>
                  <a:srgbClr val="002060"/>
                </a:solidFill>
              </a:rPr>
              <a:t>13</a:t>
            </a:r>
            <a:r>
              <a:rPr lang="en-US"/>
              <a:t>–</a:t>
            </a:r>
            <a:r>
              <a:rPr lang="en-US" b="1">
                <a:solidFill>
                  <a:srgbClr val="002060"/>
                </a:solidFill>
              </a:rPr>
              <a:t>18 years</a:t>
            </a:r>
            <a:endParaRPr lang="en-US"/>
          </a:p>
          <a:p>
            <a:pPr marL="0" lvl="0" indent="0" algn="ctr">
              <a:buNone/>
            </a:pPr>
            <a:r>
              <a:rPr lang="en-US"/>
              <a:t>Adults</a:t>
            </a:r>
            <a:endParaRPr lang="en-US">
              <a:effectLst/>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911348" y="6111"/>
            <a:ext cx="3305821" cy="2113912"/>
          </a:xfrm>
          <a:prstGeom prst="rect">
            <a:avLst/>
          </a:prstGeom>
          <a:ln>
            <a:noFill/>
          </a:ln>
          <a:effectLst/>
          <a:scene3d>
            <a:camera prst="orthographicFront"/>
            <a:lightRig rig="threePt" dir="t"/>
          </a:scene3d>
          <a:sp3d>
            <a:bevelT/>
          </a:sp3d>
        </p:spPr>
      </p:pic>
      <p:pic>
        <p:nvPicPr>
          <p:cNvPr id="5" name="Picture 4"/>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358279" y="1"/>
            <a:ext cx="3833721" cy="3151762"/>
          </a:xfrm>
          <a:prstGeom prst="rect">
            <a:avLst/>
          </a:prstGeom>
          <a:ln>
            <a:noFill/>
          </a:ln>
          <a:effectLst/>
          <a:scene3d>
            <a:camera prst="orthographicFront"/>
            <a:lightRig rig="threePt" dir="t"/>
          </a:scene3d>
          <a:sp3d>
            <a:bevelT/>
          </a:sp3d>
        </p:spPr>
      </p:pic>
      <p:pic>
        <p:nvPicPr>
          <p:cNvPr id="7" name="Picture 6"/>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911348" y="4669104"/>
            <a:ext cx="3319932" cy="1896738"/>
          </a:xfrm>
          <a:prstGeom prst="rect">
            <a:avLst/>
          </a:prstGeom>
          <a:ln>
            <a:noFill/>
          </a:ln>
          <a:effectLst/>
          <a:scene3d>
            <a:camera prst="orthographicFront"/>
            <a:lightRig rig="threePt" dir="t"/>
          </a:scene3d>
          <a:sp3d>
            <a:bevelT/>
          </a:sp3d>
        </p:spPr>
      </p:pic>
      <p:pic>
        <p:nvPicPr>
          <p:cNvPr id="8" name="Picture 7"/>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4911348" y="2160054"/>
            <a:ext cx="3319931" cy="2428988"/>
          </a:xfrm>
          <a:prstGeom prst="rect">
            <a:avLst/>
          </a:prstGeom>
          <a:ln>
            <a:noFill/>
          </a:ln>
          <a:effectLst/>
          <a:scene3d>
            <a:camera prst="orthographicFront"/>
            <a:lightRig rig="threePt" dir="t"/>
          </a:scene3d>
          <a:sp3d>
            <a:bevelT/>
          </a:sp3d>
        </p:spPr>
      </p:pic>
      <p:pic>
        <p:nvPicPr>
          <p:cNvPr id="11" name="Picture 10"/>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8358279" y="3306401"/>
            <a:ext cx="3847831" cy="3241156"/>
          </a:xfrm>
          <a:prstGeom prst="rect">
            <a:avLst/>
          </a:prstGeom>
          <a:ln>
            <a:noFill/>
          </a:ln>
          <a:effectLst/>
          <a:scene3d>
            <a:camera prst="orthographicFront"/>
            <a:lightRig rig="threePt" dir="t"/>
          </a:scene3d>
          <a:sp3d>
            <a:bevelT/>
          </a:sp3d>
        </p:spPr>
      </p:pic>
    </p:spTree>
    <p:extLst>
      <p:ext uri="{BB962C8B-B14F-4D97-AF65-F5344CB8AC3E}">
        <p14:creationId xmlns:p14="http://schemas.microsoft.com/office/powerpoint/2010/main" val="12185616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https://media.istockphoto.com/photos/training-business-picture-id696774378?k=6&amp;m=696774378&amp;s=170667a&amp;w=0&amp;h=O4dCJ3pZdOw_R51mpj9MiSGR2wyk9hY25rA33kDFxw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0" y="-1"/>
            <a:ext cx="12192000" cy="324903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46112" y="3121646"/>
            <a:ext cx="9404723" cy="1040432"/>
          </a:xfrm>
        </p:spPr>
        <p:txBody>
          <a:bodyPr/>
          <a:lstStyle/>
          <a:p>
            <a:r>
              <a:rPr lang="en-US" dirty="0"/>
              <a:t>Training Overview </a:t>
            </a:r>
          </a:p>
        </p:txBody>
      </p:sp>
      <p:sp>
        <p:nvSpPr>
          <p:cNvPr id="3" name="Content Placeholder 2"/>
          <p:cNvSpPr>
            <a:spLocks noGrp="1"/>
          </p:cNvSpPr>
          <p:nvPr>
            <p:ph idx="1"/>
          </p:nvPr>
        </p:nvSpPr>
        <p:spPr>
          <a:xfrm>
            <a:off x="646112" y="4162078"/>
            <a:ext cx="10968372" cy="2285454"/>
          </a:xfrm>
        </p:spPr>
        <p:txBody>
          <a:bodyPr>
            <a:normAutofit/>
          </a:bodyPr>
          <a:lstStyle/>
          <a:p>
            <a:pPr>
              <a:spcAft>
                <a:spcPts val="1200"/>
              </a:spcAft>
            </a:pPr>
            <a:r>
              <a:rPr lang="en-US" dirty="0"/>
              <a:t>Connect the previous with the updated requirements </a:t>
            </a:r>
          </a:p>
          <a:p>
            <a:pPr>
              <a:spcAft>
                <a:spcPts val="1200"/>
              </a:spcAft>
            </a:pPr>
            <a:r>
              <a:rPr lang="en-US" dirty="0"/>
              <a:t>Highlight previously implemented policies </a:t>
            </a:r>
          </a:p>
          <a:p>
            <a:r>
              <a:rPr lang="en-US" dirty="0"/>
              <a:t>Explore current policies</a:t>
            </a:r>
          </a:p>
        </p:txBody>
      </p:sp>
    </p:spTree>
    <p:extLst>
      <p:ext uri="{BB962C8B-B14F-4D97-AF65-F5344CB8AC3E}">
        <p14:creationId xmlns:p14="http://schemas.microsoft.com/office/powerpoint/2010/main" val="9882895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0"/>
            <a:ext cx="12191999" cy="6562725"/>
          </a:xfrm>
          <a:prstGeom prst="rect">
            <a:avLst/>
          </a:prstGeom>
          <a:effectLst/>
        </p:spPr>
      </p:pic>
      <p:sp>
        <p:nvSpPr>
          <p:cNvPr id="4" name="Title 3"/>
          <p:cNvSpPr>
            <a:spLocks noGrp="1"/>
          </p:cNvSpPr>
          <p:nvPr>
            <p:ph type="title"/>
          </p:nvPr>
        </p:nvSpPr>
        <p:spPr>
          <a:xfrm>
            <a:off x="247277" y="4800981"/>
            <a:ext cx="9421222" cy="844916"/>
          </a:xfrm>
        </p:spPr>
        <p:txBody>
          <a:bodyPr>
            <a:noAutofit/>
          </a:bodyPr>
          <a:lstStyle/>
          <a:p>
            <a:r>
              <a:rPr lang="en-US" sz="4800" dirty="0">
                <a:latin typeface="+mn-lt"/>
              </a:rPr>
              <a:t>Comprehensive Pre-Assessment </a:t>
            </a:r>
          </a:p>
        </p:txBody>
      </p:sp>
    </p:spTree>
    <p:extLst>
      <p:ext uri="{BB962C8B-B14F-4D97-AF65-F5344CB8AC3E}">
        <p14:creationId xmlns:p14="http://schemas.microsoft.com/office/powerpoint/2010/main" val="2765271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flipH="1">
            <a:off x="0" y="0"/>
            <a:ext cx="731520" cy="6625242"/>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31520" y="0"/>
            <a:ext cx="11460480" cy="6625243"/>
          </a:xfrm>
          <a:prstGeom prst="rect">
            <a:avLst/>
          </a:prstGeom>
        </p:spPr>
      </p:pic>
      <p:sp>
        <p:nvSpPr>
          <p:cNvPr id="4" name="Rectangle 3"/>
          <p:cNvSpPr/>
          <p:nvPr/>
        </p:nvSpPr>
        <p:spPr>
          <a:xfrm>
            <a:off x="0" y="6625244"/>
            <a:ext cx="12192000" cy="232756"/>
          </a:xfrm>
          <a:prstGeom prst="rect">
            <a:avLst/>
          </a:prstGeom>
          <a:solidFill>
            <a:srgbClr val="FF4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p:cNvCxnSpPr/>
          <p:nvPr/>
        </p:nvCxnSpPr>
        <p:spPr>
          <a:xfrm>
            <a:off x="0" y="6625244"/>
            <a:ext cx="12192000" cy="0"/>
          </a:xfrm>
          <a:prstGeom prst="line">
            <a:avLst/>
          </a:prstGeom>
          <a:ln w="9525" cap="flat" cmpd="sng" algn="ctr">
            <a:solidFill>
              <a:srgbClr val="0070F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7" name="Title 1"/>
          <p:cNvSpPr txBox="1">
            <a:spLocks/>
          </p:cNvSpPr>
          <p:nvPr/>
        </p:nvSpPr>
        <p:spPr>
          <a:xfrm>
            <a:off x="228248" y="1389888"/>
            <a:ext cx="5557090" cy="1816608"/>
          </a:xfrm>
          <a:prstGeom prst="rect">
            <a:avLst/>
          </a:prstGeom>
          <a:solidFill>
            <a:srgbClr val="FFFFFF">
              <a:alpha val="54902"/>
            </a:srgbClr>
          </a:solidFill>
          <a:ln w="28575">
            <a:solidFill>
              <a:schemeClr val="bg1"/>
            </a:solidFill>
          </a:ln>
        </p:spPr>
        <p:txBody>
          <a:bodyPr vert="horz" lIns="91440" tIns="45720" rIns="91440" bIns="45720" rtlCol="0" anchor="ctr">
            <a:noAutofit/>
          </a:bodyPr>
          <a:lstStyle>
            <a:lvl1pPr algn="l" defTabSz="457200" rtl="0" eaLnBrk="1" latinLnBrk="0" hangingPunct="1">
              <a:spcBef>
                <a:spcPct val="0"/>
              </a:spcBef>
              <a:buNone/>
              <a:defRPr sz="4200" b="0" i="0" kern="1200">
                <a:solidFill>
                  <a:srgbClr val="0B4060"/>
                </a:solidFill>
                <a:latin typeface="Calibri" panose="020F050202020403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800" b="1" dirty="0">
                <a:latin typeface="+mj-lt"/>
                <a:ea typeface="Meiryo UI" panose="020B0604030504040204" pitchFamily="34" charset="-128"/>
                <a:cs typeface="Meiryo UI" panose="020B0604030504040204" pitchFamily="34" charset="-128"/>
              </a:rPr>
              <a:t>Lesson: Fluid Milk </a:t>
            </a:r>
            <a:r>
              <a:rPr lang="en-US" sz="4800" b="1" dirty="0">
                <a:solidFill>
                  <a:srgbClr val="002060"/>
                </a:solidFill>
                <a:latin typeface="+mj-lt"/>
                <a:ea typeface="Meiryo UI" panose="020B0604030504040204" pitchFamily="34" charset="-128"/>
                <a:cs typeface="Calibri Light" panose="020F0302020204030204" pitchFamily="34" charset="0"/>
              </a:rPr>
              <a:t>Component Updates </a:t>
            </a:r>
            <a:endParaRPr lang="en-US" sz="4800" b="1" dirty="0">
              <a:solidFill>
                <a:srgbClr val="002060"/>
              </a:solidFill>
              <a:latin typeface="+mj-lt"/>
              <a:cs typeface="Calibri Light" panose="020F0302020204030204" pitchFamily="34" charset="0"/>
            </a:endParaRPr>
          </a:p>
        </p:txBody>
      </p:sp>
    </p:spTree>
    <p:extLst>
      <p:ext uri="{BB962C8B-B14F-4D97-AF65-F5344CB8AC3E}">
        <p14:creationId xmlns:p14="http://schemas.microsoft.com/office/powerpoint/2010/main" val="4739592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flipH="1">
            <a:off x="0" y="0"/>
            <a:ext cx="12192000" cy="6562846"/>
          </a:xfrm>
          <a:prstGeom prst="rect">
            <a:avLst/>
          </a:prstGeom>
        </p:spPr>
      </p:pic>
      <p:sp>
        <p:nvSpPr>
          <p:cNvPr id="8" name="Rectangle 7"/>
          <p:cNvSpPr/>
          <p:nvPr/>
        </p:nvSpPr>
        <p:spPr>
          <a:xfrm>
            <a:off x="281354" y="1195753"/>
            <a:ext cx="8475784" cy="4173915"/>
          </a:xfrm>
          <a:prstGeom prst="rect">
            <a:avLst/>
          </a:prstGeom>
          <a:solidFill>
            <a:srgbClr val="FFFFFF">
              <a:alpha val="6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81354" y="1195753"/>
            <a:ext cx="8475784" cy="1009187"/>
          </a:xfrm>
        </p:spPr>
        <p:txBody>
          <a:bodyPr/>
          <a:lstStyle/>
          <a:p>
            <a:pPr algn="ctr"/>
            <a:r>
              <a:rPr lang="en-US" dirty="0"/>
              <a:t>Fluid Milk Component Overview</a:t>
            </a:r>
            <a:endParaRPr lang="en-US" b="1" dirty="0"/>
          </a:p>
        </p:txBody>
      </p:sp>
      <p:sp>
        <p:nvSpPr>
          <p:cNvPr id="3" name="Content Placeholder 2"/>
          <p:cNvSpPr>
            <a:spLocks noGrp="1"/>
          </p:cNvSpPr>
          <p:nvPr>
            <p:ph idx="1"/>
          </p:nvPr>
        </p:nvSpPr>
        <p:spPr>
          <a:xfrm>
            <a:off x="281354" y="2204941"/>
            <a:ext cx="8475784" cy="2833987"/>
          </a:xfrm>
        </p:spPr>
        <p:txBody>
          <a:bodyPr vert="horz" lIns="91440" tIns="45720" rIns="91440" bIns="45720" rtlCol="0" anchor="t">
            <a:normAutofit/>
          </a:bodyPr>
          <a:lstStyle/>
          <a:p>
            <a:pPr>
              <a:spcAft>
                <a:spcPts val="1800"/>
              </a:spcAft>
            </a:pPr>
            <a:r>
              <a:rPr lang="en-US" dirty="0"/>
              <a:t>More defined age groups for milk</a:t>
            </a:r>
          </a:p>
          <a:p>
            <a:pPr>
              <a:spcAft>
                <a:spcPts val="1800"/>
              </a:spcAft>
            </a:pPr>
            <a:r>
              <a:rPr lang="en-US" dirty="0"/>
              <a:t>Yogurt is a substitute for milk (adults only)</a:t>
            </a:r>
          </a:p>
          <a:p>
            <a:r>
              <a:rPr lang="en-US" dirty="0"/>
              <a:t>Nondairy milk substitutes for those with medical/special dietary needs</a:t>
            </a:r>
          </a:p>
        </p:txBody>
      </p:sp>
    </p:spTree>
    <p:extLst>
      <p:ext uri="{BB962C8B-B14F-4D97-AF65-F5344CB8AC3E}">
        <p14:creationId xmlns:p14="http://schemas.microsoft.com/office/powerpoint/2010/main" val="2742311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1419871"/>
            <a:ext cx="9404723" cy="1400530"/>
          </a:xfrm>
        </p:spPr>
        <p:txBody>
          <a:bodyPr/>
          <a:lstStyle/>
          <a:p>
            <a:r>
              <a:rPr lang="en-US" b="1">
                <a:solidFill>
                  <a:srgbClr val="002060"/>
                </a:solidFill>
              </a:rPr>
              <a:t>Updates &amp; Benefits</a:t>
            </a:r>
          </a:p>
        </p:txBody>
      </p:sp>
      <p:sp>
        <p:nvSpPr>
          <p:cNvPr id="3" name="Content Placeholder 2"/>
          <p:cNvSpPr>
            <a:spLocks noGrp="1"/>
          </p:cNvSpPr>
          <p:nvPr>
            <p:ph idx="1"/>
          </p:nvPr>
        </p:nvSpPr>
        <p:spPr>
          <a:xfrm>
            <a:off x="646111" y="2820401"/>
            <a:ext cx="5754689" cy="2166397"/>
          </a:xfrm>
        </p:spPr>
        <p:txBody>
          <a:bodyPr vert="horz" lIns="91440" tIns="45720" rIns="91440" bIns="45720" rtlCol="0" anchor="t">
            <a:normAutofit/>
          </a:bodyPr>
          <a:lstStyle/>
          <a:p>
            <a:r>
              <a:rPr lang="en-US" dirty="0">
                <a:solidFill>
                  <a:srgbClr val="002060"/>
                </a:solidFill>
              </a:rPr>
              <a:t>Right type </a:t>
            </a:r>
            <a:r>
              <a:rPr lang="en-US" dirty="0"/>
              <a:t>&amp; </a:t>
            </a:r>
            <a:r>
              <a:rPr lang="en-US" dirty="0">
                <a:solidFill>
                  <a:srgbClr val="002060"/>
                </a:solidFill>
              </a:rPr>
              <a:t>amount</a:t>
            </a:r>
          </a:p>
          <a:p>
            <a:r>
              <a:rPr lang="en-US" dirty="0">
                <a:solidFill>
                  <a:srgbClr val="002060"/>
                </a:solidFill>
              </a:rPr>
              <a:t>Promotes healthy eating habits </a:t>
            </a:r>
          </a:p>
        </p:txBody>
      </p:sp>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400800" y="-1"/>
            <a:ext cx="5791200" cy="6594231"/>
          </a:xfrm>
          <a:prstGeom prst="rect">
            <a:avLst/>
          </a:prstGeom>
          <a:effectLst>
            <a:softEdge rad="317500"/>
          </a:effectLst>
        </p:spPr>
      </p:pic>
    </p:spTree>
    <p:extLst>
      <p:ext uri="{BB962C8B-B14F-4D97-AF65-F5344CB8AC3E}">
        <p14:creationId xmlns:p14="http://schemas.microsoft.com/office/powerpoint/2010/main" val="2045906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0" y="0"/>
            <a:ext cx="2504662" cy="6577263"/>
          </a:xfrm>
          <a:prstGeom prst="rect">
            <a:avLst/>
          </a:prstGeom>
          <a:effectLst>
            <a:softEdge rad="63500"/>
          </a:effectLst>
        </p:spPr>
      </p:pic>
      <p:sp>
        <p:nvSpPr>
          <p:cNvPr id="2" name="Title 1"/>
          <p:cNvSpPr>
            <a:spLocks noGrp="1"/>
          </p:cNvSpPr>
          <p:nvPr>
            <p:ph type="title"/>
          </p:nvPr>
        </p:nvSpPr>
        <p:spPr>
          <a:xfrm>
            <a:off x="2504662" y="452718"/>
            <a:ext cx="7546172" cy="1400530"/>
          </a:xfrm>
        </p:spPr>
        <p:txBody>
          <a:bodyPr/>
          <a:lstStyle/>
          <a:p>
            <a:r>
              <a:rPr lang="en-US" b="1"/>
              <a:t>Lesson Objectives </a:t>
            </a:r>
          </a:p>
        </p:txBody>
      </p:sp>
      <p:sp>
        <p:nvSpPr>
          <p:cNvPr id="3" name="Content Placeholder 2"/>
          <p:cNvSpPr>
            <a:spLocks noGrp="1"/>
          </p:cNvSpPr>
          <p:nvPr>
            <p:ph idx="1"/>
          </p:nvPr>
        </p:nvSpPr>
        <p:spPr>
          <a:xfrm>
            <a:off x="2504662" y="2052918"/>
            <a:ext cx="8706677" cy="4195481"/>
          </a:xfrm>
        </p:spPr>
        <p:txBody>
          <a:bodyPr>
            <a:normAutofit lnSpcReduction="10000"/>
          </a:bodyPr>
          <a:lstStyle/>
          <a:p>
            <a:pPr lvl="0">
              <a:spcAft>
                <a:spcPts val="2400"/>
              </a:spcAft>
            </a:pPr>
            <a:r>
              <a:rPr lang="en-US" dirty="0">
                <a:latin typeface="Calibri Light" panose="020F0302020204030204" pitchFamily="34" charset="0"/>
              </a:rPr>
              <a:t>Classify the fluid milk component requirements for each age group</a:t>
            </a:r>
          </a:p>
          <a:p>
            <a:pPr lvl="0">
              <a:spcAft>
                <a:spcPts val="2400"/>
              </a:spcAft>
            </a:pPr>
            <a:r>
              <a:rPr lang="en-US" dirty="0">
                <a:latin typeface="Calibri Light" panose="020F0302020204030204" pitchFamily="34" charset="0"/>
              </a:rPr>
              <a:t>Summarize the two ways for managing fluid milk substitutions </a:t>
            </a:r>
          </a:p>
          <a:p>
            <a:pPr lvl="0"/>
            <a:r>
              <a:rPr lang="en-US" dirty="0">
                <a:latin typeface="Calibri Light" panose="020F0302020204030204" pitchFamily="34" charset="0"/>
              </a:rPr>
              <a:t>Recall the requirement for serving water in CACFP settings</a:t>
            </a:r>
          </a:p>
          <a:p>
            <a:endParaRPr lang="en-US" dirty="0"/>
          </a:p>
        </p:txBody>
      </p:sp>
    </p:spTree>
    <p:extLst>
      <p:ext uri="{BB962C8B-B14F-4D97-AF65-F5344CB8AC3E}">
        <p14:creationId xmlns:p14="http://schemas.microsoft.com/office/powerpoint/2010/main" val="36096656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010413" y="2869367"/>
            <a:ext cx="4528741" cy="846551"/>
          </a:xfrm>
          <a:prstGeom prst="rect">
            <a:avLst/>
          </a:prstGeom>
          <a:solidFill>
            <a:srgbClr val="FFFFFF">
              <a:alpha val="74902"/>
            </a:srgbClr>
          </a:solidFill>
          <a:ln>
            <a:solidFill>
              <a:srgbClr val="FFFFFF"/>
            </a:solidFill>
          </a:ln>
        </p:spPr>
        <p:txBody>
          <a:bodyPr vert="horz" lIns="91440" tIns="45720" rIns="91440" bIns="45720" rtlCol="0" anchor="ctr">
            <a:noAutofit/>
          </a:bodyPr>
          <a:lstStyle>
            <a:lvl1pPr algn="l" defTabSz="457200" rtl="0" eaLnBrk="1" latinLnBrk="0" hangingPunct="1">
              <a:spcBef>
                <a:spcPct val="0"/>
              </a:spcBef>
              <a:buNone/>
              <a:defRPr sz="4200" b="0" i="0" kern="1200">
                <a:solidFill>
                  <a:srgbClr val="0B4060"/>
                </a:solidFill>
                <a:latin typeface="Calibri" panose="020F050202020403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b="1" dirty="0">
                <a:solidFill>
                  <a:srgbClr val="002060"/>
                </a:solidFill>
                <a:latin typeface="+mn-lt"/>
              </a:rPr>
              <a:t>Pre-Assessment</a:t>
            </a:r>
          </a:p>
        </p:txBody>
      </p:sp>
      <p:pic>
        <p:nvPicPr>
          <p:cNvPr id="6" name="Picture 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172201" y="1"/>
            <a:ext cx="6019800" cy="6585284"/>
          </a:xfrm>
          <a:prstGeom prst="rect">
            <a:avLst/>
          </a:prstGeom>
        </p:spPr>
      </p:pic>
    </p:spTree>
    <p:extLst>
      <p:ext uri="{BB962C8B-B14F-4D97-AF65-F5344CB8AC3E}">
        <p14:creationId xmlns:p14="http://schemas.microsoft.com/office/powerpoint/2010/main" val="23472431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a:ext>
            </a:extLst>
          </a:blip>
          <a:stretch>
            <a:fillRect/>
          </a:stretch>
        </p:blipFill>
        <p:spPr>
          <a:xfrm>
            <a:off x="0" y="1"/>
            <a:ext cx="12191999" cy="6574419"/>
          </a:xfrm>
        </p:spPr>
      </p:pic>
      <p:sp>
        <p:nvSpPr>
          <p:cNvPr id="5" name="Title 1"/>
          <p:cNvSpPr txBox="1">
            <a:spLocks/>
          </p:cNvSpPr>
          <p:nvPr/>
        </p:nvSpPr>
        <p:spPr>
          <a:xfrm>
            <a:off x="247278" y="5058137"/>
            <a:ext cx="9409176" cy="846551"/>
          </a:xfrm>
          <a:prstGeom prst="rect">
            <a:avLst/>
          </a:prstGeom>
          <a:solidFill>
            <a:srgbClr val="FFFFFF">
              <a:alpha val="74902"/>
            </a:srgbClr>
          </a:solidFill>
          <a:ln>
            <a:solidFill>
              <a:srgbClr val="FFFFFF"/>
            </a:solidFill>
          </a:ln>
        </p:spPr>
        <p:txBody>
          <a:bodyPr vert="horz" lIns="91440" tIns="45720" rIns="91440" bIns="45720" rtlCol="0" anchor="ctr">
            <a:noAutofit/>
          </a:bodyPr>
          <a:lstStyle>
            <a:lvl1pPr algn="l" defTabSz="457200" rtl="0" eaLnBrk="1" latinLnBrk="0" hangingPunct="1">
              <a:spcBef>
                <a:spcPct val="0"/>
              </a:spcBef>
              <a:buNone/>
              <a:defRPr sz="4200" b="0" i="0" kern="1200">
                <a:solidFill>
                  <a:srgbClr val="0B4060"/>
                </a:solidFill>
                <a:latin typeface="Calibri" panose="020F050202020403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b="1" dirty="0">
                <a:solidFill>
                  <a:srgbClr val="002060"/>
                </a:solidFill>
                <a:latin typeface="+mn-lt"/>
              </a:rPr>
              <a:t>Activity: Team Quiz</a:t>
            </a:r>
          </a:p>
        </p:txBody>
      </p:sp>
    </p:spTree>
    <p:extLst>
      <p:ext uri="{BB962C8B-B14F-4D97-AF65-F5344CB8AC3E}">
        <p14:creationId xmlns:p14="http://schemas.microsoft.com/office/powerpoint/2010/main" val="13579680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Breast Milk Past 12 Months </a:t>
            </a:r>
          </a:p>
        </p:txBody>
      </p:sp>
      <p:sp>
        <p:nvSpPr>
          <p:cNvPr id="3" name="Content Placeholder 2"/>
          <p:cNvSpPr>
            <a:spLocks noGrp="1"/>
          </p:cNvSpPr>
          <p:nvPr>
            <p:ph idx="1"/>
          </p:nvPr>
        </p:nvSpPr>
        <p:spPr>
          <a:xfrm>
            <a:off x="646112" y="2052918"/>
            <a:ext cx="11360358" cy="4520160"/>
          </a:xfrm>
        </p:spPr>
        <p:txBody>
          <a:bodyPr>
            <a:normAutofit/>
          </a:bodyPr>
          <a:lstStyle/>
          <a:p>
            <a:r>
              <a:rPr lang="en-US"/>
              <a:t>May be served to children of any age</a:t>
            </a:r>
            <a:endParaRPr lang="en-US" sz="2400"/>
          </a:p>
          <a:p>
            <a:pPr>
              <a:spcAft>
                <a:spcPts val="600"/>
              </a:spcAft>
            </a:pPr>
            <a:r>
              <a:rPr lang="en-US"/>
              <a:t>Reimbursable</a:t>
            </a:r>
          </a:p>
          <a:p>
            <a:pPr lvl="1"/>
            <a:r>
              <a:rPr lang="en-US"/>
              <a:t>If a parent/guardian provides expressed breast milk</a:t>
            </a:r>
          </a:p>
          <a:p>
            <a:pPr lvl="1"/>
            <a:r>
              <a:rPr lang="en-US"/>
              <a:t>A mother breastfeeds her child on-site </a:t>
            </a:r>
          </a:p>
          <a:p>
            <a:endParaRPr lang="en-US"/>
          </a:p>
        </p:txBody>
      </p:sp>
    </p:spTree>
    <p:extLst>
      <p:ext uri="{BB962C8B-B14F-4D97-AF65-F5344CB8AC3E}">
        <p14:creationId xmlns:p14="http://schemas.microsoft.com/office/powerpoint/2010/main" val="16195964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Breast Milk Past 12 Months (cont.)</a:t>
            </a:r>
          </a:p>
        </p:txBody>
      </p:sp>
      <p:sp>
        <p:nvSpPr>
          <p:cNvPr id="3" name="Content Placeholder 2"/>
          <p:cNvSpPr>
            <a:spLocks noGrp="1"/>
          </p:cNvSpPr>
          <p:nvPr>
            <p:ph idx="1"/>
          </p:nvPr>
        </p:nvSpPr>
        <p:spPr/>
        <p:txBody>
          <a:bodyPr vert="horz" lIns="91440" tIns="45720" rIns="91440" bIns="45720" rtlCol="0" anchor="t">
            <a:normAutofit/>
          </a:bodyPr>
          <a:lstStyle/>
          <a:p>
            <a:r>
              <a:rPr lang="en-US" dirty="0"/>
              <a:t>May be served in combination with other milk types </a:t>
            </a:r>
            <a:endParaRPr lang="en-US"/>
          </a:p>
          <a:p>
            <a:r>
              <a:rPr lang="en-US" dirty="0"/>
              <a:t>Example: Mother brings ¼ cup for 1-year-old, provider would supply ¼ cup whole unflavored milk for a total of ½ cup serving</a:t>
            </a:r>
            <a:endParaRPr lang="en-US" dirty="0">
              <a:cs typeface="Calibri Light"/>
            </a:endParaRPr>
          </a:p>
          <a:p>
            <a:r>
              <a:rPr lang="en-US" dirty="0"/>
              <a:t>Breast milk &amp; whole milk do not need to be mixed</a:t>
            </a:r>
          </a:p>
        </p:txBody>
      </p:sp>
    </p:spTree>
    <p:extLst>
      <p:ext uri="{BB962C8B-B14F-4D97-AF65-F5344CB8AC3E}">
        <p14:creationId xmlns:p14="http://schemas.microsoft.com/office/powerpoint/2010/main" val="22156545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242048" y="0"/>
            <a:ext cx="4949952" cy="6574420"/>
          </a:xfrm>
          <a:prstGeom prst="rect">
            <a:avLst/>
          </a:prstGeom>
          <a:effectLst>
            <a:softEdge rad="63500"/>
          </a:effectLst>
        </p:spPr>
      </p:pic>
      <p:sp>
        <p:nvSpPr>
          <p:cNvPr id="2" name="Title 1"/>
          <p:cNvSpPr>
            <a:spLocks noGrp="1"/>
          </p:cNvSpPr>
          <p:nvPr>
            <p:ph type="title"/>
          </p:nvPr>
        </p:nvSpPr>
        <p:spPr/>
        <p:txBody>
          <a:bodyPr/>
          <a:lstStyle/>
          <a:p>
            <a:r>
              <a:rPr lang="en-US"/>
              <a:t>1 Year Olds </a:t>
            </a:r>
            <a:endParaRPr lang="en-US" b="1"/>
          </a:p>
        </p:txBody>
      </p:sp>
      <p:sp>
        <p:nvSpPr>
          <p:cNvPr id="3" name="Content Placeholder 2"/>
          <p:cNvSpPr>
            <a:spLocks noGrp="1"/>
          </p:cNvSpPr>
          <p:nvPr>
            <p:ph idx="1"/>
          </p:nvPr>
        </p:nvSpPr>
        <p:spPr>
          <a:xfrm>
            <a:off x="646112" y="2052918"/>
            <a:ext cx="7328845" cy="4521502"/>
          </a:xfrm>
        </p:spPr>
        <p:txBody>
          <a:bodyPr>
            <a:normAutofit fontScale="85000" lnSpcReduction="20000"/>
          </a:bodyPr>
          <a:lstStyle/>
          <a:p>
            <a:pPr>
              <a:spcAft>
                <a:spcPts val="1200"/>
              </a:spcAft>
            </a:pPr>
            <a:r>
              <a:rPr lang="en-US" sz="4600"/>
              <a:t>Most 1 year olds need whole milk </a:t>
            </a:r>
          </a:p>
          <a:p>
            <a:pPr lvl="1"/>
            <a:r>
              <a:rPr lang="en-US" sz="4600"/>
              <a:t>Provides higher fat content</a:t>
            </a:r>
          </a:p>
          <a:p>
            <a:pPr marL="457200" lvl="1" indent="0">
              <a:buNone/>
            </a:pPr>
            <a:endParaRPr lang="en-US" sz="4600"/>
          </a:p>
          <a:p>
            <a:pPr>
              <a:spcAft>
                <a:spcPts val="600"/>
              </a:spcAft>
            </a:pPr>
            <a:r>
              <a:rPr lang="en-US" sz="4600"/>
              <a:t>Whole unflavored milk is required at breakfast, lunch, &amp; supper </a:t>
            </a:r>
          </a:p>
          <a:p>
            <a:pPr lvl="1">
              <a:spcAft>
                <a:spcPts val="2400"/>
              </a:spcAft>
            </a:pPr>
            <a:r>
              <a:rPr lang="en-US" sz="4600"/>
              <a:t>Optional at snack </a:t>
            </a:r>
          </a:p>
          <a:p>
            <a:r>
              <a:rPr lang="en-US" sz="4600"/>
              <a:t>Serve 4 </a:t>
            </a:r>
            <a:r>
              <a:rPr lang="en-US" sz="4600" err="1"/>
              <a:t>fl</a:t>
            </a:r>
            <a:r>
              <a:rPr lang="en-US" sz="4600"/>
              <a:t> oz (½ cup) of unflavored whole milk</a:t>
            </a:r>
          </a:p>
        </p:txBody>
      </p:sp>
    </p:spTree>
    <p:extLst>
      <p:ext uri="{BB962C8B-B14F-4D97-AF65-F5344CB8AC3E}">
        <p14:creationId xmlns:p14="http://schemas.microsoft.com/office/powerpoint/2010/main" val="5068954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7623672" y="770965"/>
            <a:ext cx="4423787" cy="5024965"/>
          </a:xfrm>
          <a:prstGeom prst="rect">
            <a:avLst/>
          </a:prstGeom>
          <a:effectLst>
            <a:softEdge rad="63500"/>
          </a:effectLst>
        </p:spPr>
      </p:pic>
      <p:sp>
        <p:nvSpPr>
          <p:cNvPr id="2" name="Title 1"/>
          <p:cNvSpPr>
            <a:spLocks noGrp="1"/>
          </p:cNvSpPr>
          <p:nvPr>
            <p:ph type="title"/>
          </p:nvPr>
        </p:nvSpPr>
        <p:spPr>
          <a:xfrm>
            <a:off x="286440" y="452718"/>
            <a:ext cx="7337232" cy="1400530"/>
          </a:xfrm>
        </p:spPr>
        <p:txBody>
          <a:bodyPr/>
          <a:lstStyle/>
          <a:p>
            <a:pPr algn="ctr"/>
            <a:r>
              <a:rPr lang="en-US" b="1"/>
              <a:t>Transition Period</a:t>
            </a:r>
            <a:endParaRPr lang="en-US" b="1" strike="sngStrike"/>
          </a:p>
        </p:txBody>
      </p:sp>
      <p:sp>
        <p:nvSpPr>
          <p:cNvPr id="3" name="Content Placeholder 2"/>
          <p:cNvSpPr>
            <a:spLocks noGrp="1"/>
          </p:cNvSpPr>
          <p:nvPr>
            <p:ph idx="1"/>
          </p:nvPr>
        </p:nvSpPr>
        <p:spPr>
          <a:xfrm>
            <a:off x="286439" y="1853248"/>
            <a:ext cx="7337233" cy="4683739"/>
          </a:xfrm>
        </p:spPr>
        <p:txBody>
          <a:bodyPr>
            <a:normAutofit fontScale="92500" lnSpcReduction="20000"/>
          </a:bodyPr>
          <a:lstStyle/>
          <a:p>
            <a:r>
              <a:rPr lang="en-US" b="1"/>
              <a:t>One-month transition period is allowable </a:t>
            </a:r>
            <a:endParaRPr lang="en-US" sz="2400"/>
          </a:p>
          <a:p>
            <a:pPr>
              <a:spcAft>
                <a:spcPts val="600"/>
              </a:spcAft>
            </a:pPr>
            <a:r>
              <a:rPr lang="en-US"/>
              <a:t>12 months to 13 months </a:t>
            </a:r>
          </a:p>
          <a:p>
            <a:pPr lvl="1">
              <a:spcAft>
                <a:spcPts val="2400"/>
              </a:spcAft>
            </a:pPr>
            <a:r>
              <a:rPr lang="en-US"/>
              <a:t>Switch from infant formula to whole milk </a:t>
            </a:r>
          </a:p>
          <a:p>
            <a:pPr>
              <a:spcAft>
                <a:spcPts val="600"/>
              </a:spcAft>
            </a:pPr>
            <a:r>
              <a:rPr lang="en-US"/>
              <a:t>24 months to 25 months </a:t>
            </a:r>
          </a:p>
          <a:p>
            <a:pPr lvl="1"/>
            <a:r>
              <a:rPr lang="en-US"/>
              <a:t>Switch from whole milk to low-fat(1%) or fat-free (skim) milk </a:t>
            </a:r>
          </a:p>
          <a:p>
            <a:pPr lvl="1"/>
            <a:r>
              <a:rPr lang="en-US"/>
              <a:t>May serve whole milk or reduced-fat (2%) milk </a:t>
            </a:r>
          </a:p>
          <a:p>
            <a:endParaRPr lang="en-US"/>
          </a:p>
          <a:p>
            <a:endParaRPr lang="en-US"/>
          </a:p>
        </p:txBody>
      </p:sp>
    </p:spTree>
    <p:extLst>
      <p:ext uri="{BB962C8B-B14F-4D97-AF65-F5344CB8AC3E}">
        <p14:creationId xmlns:p14="http://schemas.microsoft.com/office/powerpoint/2010/main" val="4539785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flipH="1">
            <a:off x="1238490" y="0"/>
            <a:ext cx="10953509" cy="6574420"/>
          </a:xfrm>
          <a:prstGeom prst="rect">
            <a:avLst/>
          </a:prstGeom>
        </p:spPr>
      </p:pic>
      <p:pic>
        <p:nvPicPr>
          <p:cNvPr id="10" name="Picture 9"/>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 y="0"/>
            <a:ext cx="1238492" cy="6574419"/>
          </a:xfrm>
          <a:prstGeom prst="rect">
            <a:avLst/>
          </a:prstGeom>
        </p:spPr>
      </p:pic>
      <p:sp>
        <p:nvSpPr>
          <p:cNvPr id="11" name="Rectangle 10"/>
          <p:cNvSpPr/>
          <p:nvPr/>
        </p:nvSpPr>
        <p:spPr>
          <a:xfrm>
            <a:off x="231492" y="682388"/>
            <a:ext cx="7097355" cy="5660046"/>
          </a:xfrm>
          <a:prstGeom prst="rect">
            <a:avLst/>
          </a:prstGeom>
          <a:solidFill>
            <a:srgbClr val="FFFFFF">
              <a:alpha val="6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31492" y="599256"/>
            <a:ext cx="6041984" cy="1112468"/>
          </a:xfrm>
        </p:spPr>
        <p:txBody>
          <a:bodyPr/>
          <a:lstStyle/>
          <a:p>
            <a:pPr algn="ctr"/>
            <a:r>
              <a:rPr lang="en-US" b="1" dirty="0"/>
              <a:t>2 to 5 </a:t>
            </a:r>
            <a:r>
              <a:rPr lang="en-US" dirty="0"/>
              <a:t>Year</a:t>
            </a:r>
            <a:r>
              <a:rPr lang="en-US" b="1" dirty="0"/>
              <a:t> </a:t>
            </a:r>
            <a:r>
              <a:rPr lang="en-US" dirty="0"/>
              <a:t>Olds</a:t>
            </a:r>
            <a:endParaRPr lang="en-US" b="1" dirty="0">
              <a:cs typeface="Calibri Light"/>
            </a:endParaRPr>
          </a:p>
        </p:txBody>
      </p:sp>
      <p:sp>
        <p:nvSpPr>
          <p:cNvPr id="3" name="Content Placeholder 2"/>
          <p:cNvSpPr>
            <a:spLocks noGrp="1"/>
          </p:cNvSpPr>
          <p:nvPr>
            <p:ph idx="1"/>
          </p:nvPr>
        </p:nvSpPr>
        <p:spPr>
          <a:xfrm>
            <a:off x="322531" y="1602542"/>
            <a:ext cx="7097356" cy="4521501"/>
          </a:xfrm>
        </p:spPr>
        <p:txBody>
          <a:bodyPr>
            <a:normAutofit fontScale="85000" lnSpcReduction="20000"/>
          </a:bodyPr>
          <a:lstStyle/>
          <a:p>
            <a:r>
              <a:rPr lang="en-US" dirty="0"/>
              <a:t>Serve unflavored low-fat (1%) milk or fat-free (skim) milk</a:t>
            </a:r>
          </a:p>
          <a:p>
            <a:pPr>
              <a:spcAft>
                <a:spcPts val="600"/>
              </a:spcAft>
            </a:pPr>
            <a:r>
              <a:rPr lang="en-US" dirty="0"/>
              <a:t>Minimum serving sizes </a:t>
            </a:r>
          </a:p>
          <a:p>
            <a:pPr lvl="1"/>
            <a:r>
              <a:rPr lang="en-US" dirty="0"/>
              <a:t>2 years </a:t>
            </a:r>
          </a:p>
          <a:p>
            <a:pPr lvl="2"/>
            <a:r>
              <a:rPr lang="en-US" dirty="0"/>
              <a:t>4 </a:t>
            </a:r>
            <a:r>
              <a:rPr lang="en-US" dirty="0" err="1"/>
              <a:t>fl</a:t>
            </a:r>
            <a:r>
              <a:rPr lang="en-US" dirty="0"/>
              <a:t> </a:t>
            </a:r>
            <a:r>
              <a:rPr lang="en-US" dirty="0" err="1"/>
              <a:t>oz</a:t>
            </a:r>
            <a:r>
              <a:rPr lang="en-US" dirty="0"/>
              <a:t> (½ cup) at meals/snacks</a:t>
            </a:r>
          </a:p>
          <a:p>
            <a:pPr lvl="1">
              <a:lnSpc>
                <a:spcPct val="120000"/>
              </a:lnSpc>
            </a:pPr>
            <a:r>
              <a:rPr lang="en-US" dirty="0"/>
              <a:t>3</a:t>
            </a:r>
            <a:r>
              <a:rPr lang="en-US" dirty="0">
                <a:latin typeface="Calibri Light" panose="020F0302020204030204" pitchFamily="34" charset="0"/>
                <a:ea typeface="Calibri" panose="020F0502020204030204" pitchFamily="34" charset="0"/>
                <a:cs typeface="Times New Roman" panose="02020603050405020304" pitchFamily="18" charset="0"/>
              </a:rPr>
              <a:t>–</a:t>
            </a:r>
            <a:r>
              <a:rPr lang="en-US" dirty="0"/>
              <a:t>5 years </a:t>
            </a:r>
          </a:p>
          <a:p>
            <a:pPr lvl="2">
              <a:lnSpc>
                <a:spcPct val="120000"/>
              </a:lnSpc>
            </a:pPr>
            <a:r>
              <a:rPr lang="en-US" dirty="0"/>
              <a:t>6 </a:t>
            </a:r>
            <a:r>
              <a:rPr lang="en-US" dirty="0" err="1"/>
              <a:t>fl</a:t>
            </a:r>
            <a:r>
              <a:rPr lang="en-US" dirty="0"/>
              <a:t> </a:t>
            </a:r>
            <a:r>
              <a:rPr lang="en-US" dirty="0" err="1"/>
              <a:t>oz</a:t>
            </a:r>
            <a:r>
              <a:rPr lang="en-US" dirty="0"/>
              <a:t> (¾ cup) at meals</a:t>
            </a:r>
          </a:p>
          <a:p>
            <a:pPr lvl="2">
              <a:lnSpc>
                <a:spcPct val="120000"/>
              </a:lnSpc>
              <a:spcAft>
                <a:spcPts val="2400"/>
              </a:spcAft>
            </a:pPr>
            <a:r>
              <a:rPr lang="en-US" dirty="0"/>
              <a:t>4 </a:t>
            </a:r>
            <a:r>
              <a:rPr lang="en-US" dirty="0" err="1"/>
              <a:t>fl</a:t>
            </a:r>
            <a:r>
              <a:rPr lang="en-US" dirty="0"/>
              <a:t> </a:t>
            </a:r>
            <a:r>
              <a:rPr lang="en-US" dirty="0" err="1"/>
              <a:t>oz</a:t>
            </a:r>
            <a:r>
              <a:rPr lang="en-US" dirty="0"/>
              <a:t> (½ cup) at snacks</a:t>
            </a:r>
          </a:p>
          <a:p>
            <a:r>
              <a:rPr lang="en-US" dirty="0"/>
              <a:t>Flavored milk is not reimbursable</a:t>
            </a:r>
          </a:p>
        </p:txBody>
      </p:sp>
    </p:spTree>
    <p:extLst>
      <p:ext uri="{BB962C8B-B14F-4D97-AF65-F5344CB8AC3E}">
        <p14:creationId xmlns:p14="http://schemas.microsoft.com/office/powerpoint/2010/main" val="15973625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6 </a:t>
            </a:r>
            <a:r>
              <a:rPr lang="en-US"/>
              <a:t>Year</a:t>
            </a:r>
            <a:r>
              <a:rPr lang="en-US" b="1"/>
              <a:t> </a:t>
            </a:r>
            <a:r>
              <a:rPr lang="en-US"/>
              <a:t>Olds</a:t>
            </a:r>
            <a:r>
              <a:rPr lang="en-US" b="1"/>
              <a:t> +</a:t>
            </a:r>
          </a:p>
        </p:txBody>
      </p:sp>
      <p:sp>
        <p:nvSpPr>
          <p:cNvPr id="3" name="Content Placeholder 2"/>
          <p:cNvSpPr>
            <a:spLocks noGrp="1"/>
          </p:cNvSpPr>
          <p:nvPr>
            <p:ph idx="1"/>
          </p:nvPr>
        </p:nvSpPr>
        <p:spPr>
          <a:xfrm>
            <a:off x="646112" y="1596650"/>
            <a:ext cx="7154280" cy="4807389"/>
          </a:xfrm>
        </p:spPr>
        <p:txBody>
          <a:bodyPr>
            <a:normAutofit fontScale="25000" lnSpcReduction="20000"/>
          </a:bodyPr>
          <a:lstStyle/>
          <a:p>
            <a:pPr>
              <a:spcAft>
                <a:spcPts val="600"/>
              </a:spcAft>
            </a:pPr>
            <a:r>
              <a:rPr lang="en-US" sz="12800" dirty="0"/>
              <a:t>Minimum serving sizes </a:t>
            </a:r>
          </a:p>
          <a:p>
            <a:pPr lvl="1">
              <a:spcAft>
                <a:spcPts val="2400"/>
              </a:spcAft>
            </a:pPr>
            <a:r>
              <a:rPr lang="en-US" sz="12800" dirty="0"/>
              <a:t>8 </a:t>
            </a:r>
            <a:r>
              <a:rPr lang="en-US" sz="12800" dirty="0" err="1"/>
              <a:t>fl</a:t>
            </a:r>
            <a:r>
              <a:rPr lang="en-US" sz="12800" dirty="0"/>
              <a:t> oz or 1 cup </a:t>
            </a:r>
          </a:p>
          <a:p>
            <a:pPr>
              <a:spcAft>
                <a:spcPts val="600"/>
              </a:spcAft>
            </a:pPr>
            <a:r>
              <a:rPr lang="en-US" sz="12800" dirty="0"/>
              <a:t>Creditable types </a:t>
            </a:r>
          </a:p>
          <a:p>
            <a:pPr lvl="1"/>
            <a:r>
              <a:rPr lang="en-US" sz="12800" b="1" dirty="0"/>
              <a:t>Low-fat (1%), flavored or unflavored </a:t>
            </a:r>
          </a:p>
          <a:p>
            <a:pPr lvl="1">
              <a:spcAft>
                <a:spcPts val="2400"/>
              </a:spcAft>
            </a:pPr>
            <a:r>
              <a:rPr lang="en-US" sz="12800" b="1" dirty="0"/>
              <a:t>Fat-free (skim), flavored or unflavored </a:t>
            </a:r>
          </a:p>
          <a:p>
            <a:pPr>
              <a:spcAft>
                <a:spcPts val="600"/>
              </a:spcAft>
            </a:pPr>
            <a:r>
              <a:rPr lang="en-US" sz="12800" dirty="0"/>
              <a:t>Flavored milk options  </a:t>
            </a:r>
          </a:p>
          <a:p>
            <a:pPr lvl="1"/>
            <a:r>
              <a:rPr lang="en-US" sz="12800" dirty="0"/>
              <a:t>Commercially prepared </a:t>
            </a:r>
          </a:p>
          <a:p>
            <a:pPr lvl="1"/>
            <a:r>
              <a:rPr lang="en-US" sz="12800" dirty="0"/>
              <a:t>Flavored milk powder, syrup, or straws </a:t>
            </a:r>
          </a:p>
          <a:p>
            <a:endParaRPr lang="en-US" sz="12800" dirty="0"/>
          </a:p>
          <a:p>
            <a:endParaRPr lang="en-US" dirty="0"/>
          </a:p>
          <a:p>
            <a:endParaRPr lang="en-US" dirty="0"/>
          </a:p>
          <a:p>
            <a:endParaRPr lang="en-US" dirty="0"/>
          </a:p>
          <a:p>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919067" y="1187339"/>
            <a:ext cx="4256257" cy="4496061"/>
          </a:xfrm>
          <a:prstGeom prst="rect">
            <a:avLst/>
          </a:prstGeom>
          <a:effectLst>
            <a:softEdge rad="127000"/>
          </a:effectLst>
        </p:spPr>
      </p:pic>
      <p:sp>
        <p:nvSpPr>
          <p:cNvPr id="5" name="Rectangle 4"/>
          <p:cNvSpPr/>
          <p:nvPr/>
        </p:nvSpPr>
        <p:spPr>
          <a:xfrm>
            <a:off x="9696571" y="2013138"/>
            <a:ext cx="882770" cy="291431"/>
          </a:xfrm>
          <a:prstGeom prst="rect">
            <a:avLst/>
          </a:prstGeom>
          <a:solidFill>
            <a:srgbClr val="FFD500"/>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a:ea typeface="+mn-ea"/>
              <a:cs typeface="+mn-cs"/>
            </a:endParaRPr>
          </a:p>
        </p:txBody>
      </p:sp>
    </p:spTree>
    <p:extLst>
      <p:ext uri="{BB962C8B-B14F-4D97-AF65-F5344CB8AC3E}">
        <p14:creationId xmlns:p14="http://schemas.microsoft.com/office/powerpoint/2010/main" val="39446207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7644" y="462137"/>
            <a:ext cx="9404723" cy="1400530"/>
          </a:xfrm>
        </p:spPr>
        <p:txBody>
          <a:bodyPr/>
          <a:lstStyle/>
          <a:p>
            <a:r>
              <a:rPr lang="en-US" b="1"/>
              <a:t>Yogurt &amp; Adult Participants Only </a:t>
            </a:r>
          </a:p>
        </p:txBody>
      </p:sp>
      <p:sp>
        <p:nvSpPr>
          <p:cNvPr id="3" name="Content Placeholder 2"/>
          <p:cNvSpPr>
            <a:spLocks noGrp="1"/>
          </p:cNvSpPr>
          <p:nvPr>
            <p:ph idx="1"/>
          </p:nvPr>
        </p:nvSpPr>
        <p:spPr>
          <a:xfrm>
            <a:off x="637643" y="2359742"/>
            <a:ext cx="10512137" cy="3795524"/>
          </a:xfrm>
        </p:spPr>
        <p:txBody>
          <a:bodyPr>
            <a:normAutofit/>
          </a:bodyPr>
          <a:lstStyle/>
          <a:p>
            <a:r>
              <a:rPr lang="en-US" dirty="0"/>
              <a:t>Once per day, 6 oz (¾ cup) of yogurt may be served in place of fluid milk</a:t>
            </a:r>
          </a:p>
          <a:p>
            <a:r>
              <a:rPr lang="en-US" dirty="0"/>
              <a:t>Added Sugars Limit </a:t>
            </a:r>
          </a:p>
          <a:p>
            <a:r>
              <a:rPr lang="en-US" dirty="0"/>
              <a:t>Credits for only one meal component in a single meal</a:t>
            </a:r>
          </a:p>
        </p:txBody>
      </p:sp>
    </p:spTree>
    <p:extLst>
      <p:ext uri="{BB962C8B-B14F-4D97-AF65-F5344CB8AC3E}">
        <p14:creationId xmlns:p14="http://schemas.microsoft.com/office/powerpoint/2010/main" val="14565003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a:ext>
            </a:extLst>
          </a:blip>
          <a:stretch>
            <a:fillRect/>
          </a:stretch>
        </p:blipFill>
        <p:spPr>
          <a:xfrm>
            <a:off x="1" y="1"/>
            <a:ext cx="12192000" cy="6566262"/>
          </a:xfrm>
        </p:spPr>
      </p:pic>
      <p:sp>
        <p:nvSpPr>
          <p:cNvPr id="4" name="Title 1"/>
          <p:cNvSpPr txBox="1">
            <a:spLocks/>
          </p:cNvSpPr>
          <p:nvPr/>
        </p:nvSpPr>
        <p:spPr>
          <a:xfrm>
            <a:off x="247277" y="5058137"/>
            <a:ext cx="11816904" cy="846551"/>
          </a:xfrm>
          <a:prstGeom prst="rect">
            <a:avLst/>
          </a:prstGeom>
          <a:solidFill>
            <a:srgbClr val="FFFFFF">
              <a:alpha val="74902"/>
            </a:srgbClr>
          </a:solidFill>
          <a:ln w="28575">
            <a:solidFill>
              <a:schemeClr val="bg1"/>
            </a:solidFill>
          </a:ln>
        </p:spPr>
        <p:txBody>
          <a:bodyPr vert="horz" lIns="91440" tIns="45720" rIns="91440" bIns="45720" rtlCol="0" anchor="ctr">
            <a:noAutofit/>
          </a:bodyPr>
          <a:lstStyle>
            <a:lvl1pPr algn="l" defTabSz="457200" rtl="0" eaLnBrk="1" latinLnBrk="0" hangingPunct="1">
              <a:spcBef>
                <a:spcPct val="0"/>
              </a:spcBef>
              <a:buNone/>
              <a:defRPr sz="4200" b="0" i="0" kern="1200">
                <a:solidFill>
                  <a:srgbClr val="0B4060"/>
                </a:solidFill>
                <a:latin typeface="Calibri" panose="020F050202020403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b="1" dirty="0">
                <a:solidFill>
                  <a:srgbClr val="002060"/>
                </a:solidFill>
              </a:rPr>
              <a:t>Activity: Milk Component Requirements </a:t>
            </a:r>
          </a:p>
        </p:txBody>
      </p:sp>
    </p:spTree>
    <p:extLst>
      <p:ext uri="{BB962C8B-B14F-4D97-AF65-F5344CB8AC3E}">
        <p14:creationId xmlns:p14="http://schemas.microsoft.com/office/powerpoint/2010/main" val="306518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Milk Substitutions </a:t>
            </a:r>
          </a:p>
        </p:txBody>
      </p:sp>
      <p:sp>
        <p:nvSpPr>
          <p:cNvPr id="3" name="Content Placeholder 2"/>
          <p:cNvSpPr>
            <a:spLocks noGrp="1"/>
          </p:cNvSpPr>
          <p:nvPr>
            <p:ph idx="1"/>
          </p:nvPr>
        </p:nvSpPr>
        <p:spPr>
          <a:xfrm>
            <a:off x="838199" y="1825625"/>
            <a:ext cx="11010089" cy="4351338"/>
          </a:xfrm>
        </p:spPr>
        <p:txBody>
          <a:bodyPr>
            <a:normAutofit/>
          </a:bodyPr>
          <a:lstStyle/>
          <a:p>
            <a:r>
              <a:rPr lang="en-US"/>
              <a:t>Allowed for non-disability medical or special dietary need</a:t>
            </a:r>
          </a:p>
          <a:p>
            <a:r>
              <a:rPr lang="en-US"/>
              <a:t>Medical statement is not required if nutritionally equivalent to cow’s milk</a:t>
            </a:r>
          </a:p>
          <a:p>
            <a:r>
              <a:rPr lang="en-US"/>
              <a:t>Request must be made in writing </a:t>
            </a:r>
          </a:p>
          <a:p>
            <a:pPr marL="0" indent="0">
              <a:buNone/>
            </a:pPr>
            <a:endParaRPr lang="en-US"/>
          </a:p>
        </p:txBody>
      </p:sp>
    </p:spTree>
    <p:extLst>
      <p:ext uri="{BB962C8B-B14F-4D97-AF65-F5344CB8AC3E}">
        <p14:creationId xmlns:p14="http://schemas.microsoft.com/office/powerpoint/2010/main" val="27605566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55435" y="1378227"/>
            <a:ext cx="7890791" cy="3988904"/>
          </a:xfrm>
        </p:spPr>
        <p:txBody>
          <a:bodyPr>
            <a:normAutofit/>
          </a:bodyPr>
          <a:lstStyle/>
          <a:p>
            <a:pPr marL="0" indent="0">
              <a:buNone/>
            </a:pPr>
            <a:r>
              <a:rPr lang="en-US" sz="5400"/>
              <a:t>“</a:t>
            </a:r>
            <a:r>
              <a:rPr lang="en-US" sz="4800" b="1"/>
              <a:t>Medical statements </a:t>
            </a:r>
            <a:r>
              <a:rPr lang="en-US" sz="4400"/>
              <a:t>… required when a disability calls for a nondairy beverage that is not nutritionally equivalent to cow’s milk </a:t>
            </a:r>
            <a:r>
              <a:rPr lang="en-US" sz="5400"/>
              <a:t>…”</a:t>
            </a:r>
          </a:p>
          <a:p>
            <a:endParaRPr lang="en-US"/>
          </a:p>
          <a:p>
            <a:pPr marL="0" indent="0">
              <a:buNone/>
            </a:pPr>
            <a:endParaRPr lang="en-US"/>
          </a:p>
        </p:txBody>
      </p:sp>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1"/>
            <a:ext cx="3888954" cy="6555037"/>
          </a:xfrm>
          <a:prstGeom prst="rect">
            <a:avLst/>
          </a:prstGeom>
        </p:spPr>
      </p:pic>
    </p:spTree>
    <p:extLst>
      <p:ext uri="{BB962C8B-B14F-4D97-AF65-F5344CB8AC3E}">
        <p14:creationId xmlns:p14="http://schemas.microsoft.com/office/powerpoint/2010/main" val="4108144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What to Look </a:t>
            </a:r>
            <a:r>
              <a:rPr lang="en-US" dirty="0"/>
              <a:t>F</a:t>
            </a:r>
            <a:r>
              <a:rPr lang="en-US" b="1" dirty="0"/>
              <a:t>or</a:t>
            </a:r>
            <a:endParaRPr lang="en-US" b="1" strike="sngStrike" dirty="0"/>
          </a:p>
        </p:txBody>
      </p:sp>
      <p:sp>
        <p:nvSpPr>
          <p:cNvPr id="3" name="Content Placeholder 2"/>
          <p:cNvSpPr>
            <a:spLocks noGrp="1"/>
          </p:cNvSpPr>
          <p:nvPr>
            <p:ph idx="1"/>
          </p:nvPr>
        </p:nvSpPr>
        <p:spPr>
          <a:xfrm>
            <a:off x="495986" y="2039443"/>
            <a:ext cx="7139351" cy="4195481"/>
          </a:xfrm>
        </p:spPr>
        <p:txBody>
          <a:bodyPr vert="horz" lIns="91440" tIns="45720" rIns="91440" bIns="45720" rtlCol="0" anchor="t">
            <a:normAutofit fontScale="92500" lnSpcReduction="20000"/>
          </a:bodyPr>
          <a:lstStyle/>
          <a:p>
            <a:r>
              <a:rPr lang="de-DE" dirty="0"/>
              <a:t>Detailed information about the participant’s disability </a:t>
            </a:r>
            <a:endParaRPr lang="en-US" dirty="0"/>
          </a:p>
          <a:p>
            <a:r>
              <a:rPr lang="en-US" dirty="0"/>
              <a:t>Foods to omit</a:t>
            </a:r>
          </a:p>
          <a:p>
            <a:r>
              <a:rPr lang="en-US" dirty="0"/>
              <a:t>Alternate food items </a:t>
            </a:r>
            <a:endParaRPr lang="en-US" dirty="0">
              <a:cs typeface="Calibri Light"/>
            </a:endParaRPr>
          </a:p>
          <a:p>
            <a:pPr lvl="0"/>
            <a:r>
              <a:rPr lang="en-US" dirty="0"/>
              <a:t>Prescribed &amp; signed by a State licensed healthcare professional or registered dietitian </a:t>
            </a:r>
            <a:endParaRPr lang="en-US" dirty="0">
              <a:cs typeface="Calibri Light"/>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825642" y="228646"/>
            <a:ext cx="5184389" cy="6131209"/>
          </a:xfrm>
          <a:prstGeom prst="rect">
            <a:avLst/>
          </a:prstGeom>
          <a:effectLst>
            <a:softEdge rad="635000"/>
          </a:effectLst>
        </p:spPr>
      </p:pic>
    </p:spTree>
    <p:extLst>
      <p:ext uri="{BB962C8B-B14F-4D97-AF65-F5344CB8AC3E}">
        <p14:creationId xmlns:p14="http://schemas.microsoft.com/office/powerpoint/2010/main" val="15886709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What to Look </a:t>
            </a:r>
            <a:r>
              <a:rPr lang="en-US" dirty="0"/>
              <a:t>F</a:t>
            </a:r>
            <a:r>
              <a:rPr lang="en-US" b="1" dirty="0"/>
              <a:t>or (cont.) </a:t>
            </a:r>
            <a:endParaRPr lang="en-US" dirty="0"/>
          </a:p>
        </p:txBody>
      </p:sp>
      <p:sp>
        <p:nvSpPr>
          <p:cNvPr id="3" name="Content Placeholder 2"/>
          <p:cNvSpPr>
            <a:spLocks noGrp="1"/>
          </p:cNvSpPr>
          <p:nvPr>
            <p:ph idx="1"/>
          </p:nvPr>
        </p:nvSpPr>
        <p:spPr/>
        <p:txBody>
          <a:bodyPr>
            <a:normAutofit/>
          </a:bodyPr>
          <a:lstStyle/>
          <a:p>
            <a:r>
              <a:rPr lang="en-US" dirty="0"/>
              <a:t>Review it carefully </a:t>
            </a:r>
          </a:p>
          <a:p>
            <a:r>
              <a:rPr lang="en-US" dirty="0"/>
              <a:t>Request additional information, if necessary </a:t>
            </a:r>
          </a:p>
          <a:p>
            <a:r>
              <a:rPr lang="en-US" dirty="0"/>
              <a:t>Policy Memo: CACFP 14-2017 Modifications to Accommodate Disabilities in the Child and Adult Care Food Program and Summer Food Service Program</a:t>
            </a:r>
          </a:p>
        </p:txBody>
      </p:sp>
    </p:spTree>
    <p:extLst>
      <p:ext uri="{BB962C8B-B14F-4D97-AF65-F5344CB8AC3E}">
        <p14:creationId xmlns:p14="http://schemas.microsoft.com/office/powerpoint/2010/main" val="22299639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a:ext>
            </a:extLst>
          </a:blip>
          <a:stretch>
            <a:fillRect/>
          </a:stretch>
        </p:blipFill>
        <p:spPr>
          <a:xfrm>
            <a:off x="0" y="-1885"/>
            <a:ext cx="12192000" cy="6576856"/>
          </a:xfrm>
        </p:spPr>
      </p:pic>
      <p:sp>
        <p:nvSpPr>
          <p:cNvPr id="4" name="Title 1"/>
          <p:cNvSpPr txBox="1">
            <a:spLocks/>
          </p:cNvSpPr>
          <p:nvPr/>
        </p:nvSpPr>
        <p:spPr>
          <a:xfrm>
            <a:off x="247277" y="5058137"/>
            <a:ext cx="10667157" cy="846551"/>
          </a:xfrm>
          <a:prstGeom prst="rect">
            <a:avLst/>
          </a:prstGeom>
          <a:solidFill>
            <a:srgbClr val="FFFFFF">
              <a:alpha val="74902"/>
            </a:srgbClr>
          </a:solidFill>
          <a:ln>
            <a:solidFill>
              <a:schemeClr val="bg1"/>
            </a:solidFill>
          </a:ln>
        </p:spPr>
        <p:txBody>
          <a:bodyPr vert="horz" lIns="91440" tIns="45720" rIns="91440" bIns="45720" rtlCol="0" anchor="ctr">
            <a:noAutofit/>
          </a:bodyPr>
          <a:lstStyle>
            <a:lvl1pPr algn="l" defTabSz="457200" rtl="0" eaLnBrk="1" latinLnBrk="0" hangingPunct="1">
              <a:spcBef>
                <a:spcPct val="0"/>
              </a:spcBef>
              <a:buNone/>
              <a:defRPr sz="4200" b="0" i="0" kern="1200">
                <a:solidFill>
                  <a:srgbClr val="0B4060"/>
                </a:solidFill>
                <a:latin typeface="Calibri" panose="020F050202020403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b="1" dirty="0">
                <a:solidFill>
                  <a:srgbClr val="002060"/>
                </a:solidFill>
              </a:rPr>
              <a:t>Activity: Revisiting Medical Statements</a:t>
            </a:r>
          </a:p>
        </p:txBody>
      </p:sp>
    </p:spTree>
    <p:extLst>
      <p:ext uri="{BB962C8B-B14F-4D97-AF65-F5344CB8AC3E}">
        <p14:creationId xmlns:p14="http://schemas.microsoft.com/office/powerpoint/2010/main" val="22067668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12192000" cy="6574971"/>
          </a:xfrm>
          <a:prstGeom prst="rect">
            <a:avLst/>
          </a:prstGeom>
        </p:spPr>
      </p:pic>
      <p:sp>
        <p:nvSpPr>
          <p:cNvPr id="5" name="Rectangle 4"/>
          <p:cNvSpPr/>
          <p:nvPr/>
        </p:nvSpPr>
        <p:spPr>
          <a:xfrm>
            <a:off x="95794" y="1071154"/>
            <a:ext cx="6783977" cy="4841967"/>
          </a:xfrm>
          <a:prstGeom prst="rect">
            <a:avLst/>
          </a:prstGeom>
          <a:solidFill>
            <a:srgbClr val="FFFFFF">
              <a:alpha val="6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4501" y="1227781"/>
            <a:ext cx="6775270" cy="962424"/>
          </a:xfrm>
        </p:spPr>
        <p:txBody>
          <a:bodyPr/>
          <a:lstStyle/>
          <a:p>
            <a:pPr algn="ctr"/>
            <a:r>
              <a:rPr lang="en-US" b="1"/>
              <a:t>Water</a:t>
            </a:r>
          </a:p>
        </p:txBody>
      </p:sp>
      <p:sp>
        <p:nvSpPr>
          <p:cNvPr id="3" name="Content Placeholder 2"/>
          <p:cNvSpPr>
            <a:spLocks noGrp="1"/>
          </p:cNvSpPr>
          <p:nvPr>
            <p:ph idx="1"/>
          </p:nvPr>
        </p:nvSpPr>
        <p:spPr>
          <a:xfrm>
            <a:off x="435428" y="2190206"/>
            <a:ext cx="6122125" cy="3592286"/>
          </a:xfrm>
        </p:spPr>
        <p:txBody>
          <a:bodyPr>
            <a:normAutofit fontScale="92500" lnSpcReduction="20000"/>
          </a:bodyPr>
          <a:lstStyle/>
          <a:p>
            <a:r>
              <a:rPr lang="en-US" sz="3900"/>
              <a:t>Must be offered </a:t>
            </a:r>
            <a:r>
              <a:rPr lang="en-US" sz="3900" b="1" i="1"/>
              <a:t>and</a:t>
            </a:r>
            <a:r>
              <a:rPr lang="en-US" sz="3900" i="1"/>
              <a:t> </a:t>
            </a:r>
            <a:r>
              <a:rPr lang="en-US" sz="3900"/>
              <a:t>made available throughout the day</a:t>
            </a:r>
          </a:p>
          <a:p>
            <a:r>
              <a:rPr lang="en-US" sz="3900"/>
              <a:t>May not be served in place of milk </a:t>
            </a:r>
          </a:p>
          <a:p>
            <a:r>
              <a:rPr lang="en-US" sz="3900"/>
              <a:t>May be offered alongside milk at meals or at snack </a:t>
            </a:r>
          </a:p>
          <a:p>
            <a:endParaRPr lang="en-US"/>
          </a:p>
        </p:txBody>
      </p:sp>
    </p:spTree>
    <p:extLst>
      <p:ext uri="{BB962C8B-B14F-4D97-AF65-F5344CB8AC3E}">
        <p14:creationId xmlns:p14="http://schemas.microsoft.com/office/powerpoint/2010/main" val="41995838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a:ext>
            </a:extLst>
          </a:blip>
          <a:srcRect l="-455"/>
          <a:stretch/>
        </p:blipFill>
        <p:spPr>
          <a:xfrm>
            <a:off x="0" y="2429690"/>
            <a:ext cx="12192000" cy="4153990"/>
          </a:xfrm>
          <a:prstGeom prst="rect">
            <a:avLst/>
          </a:prstGeom>
          <a:effectLst/>
        </p:spPr>
      </p:pic>
      <p:sp>
        <p:nvSpPr>
          <p:cNvPr id="5" name="Rectangle 4"/>
          <p:cNvSpPr/>
          <p:nvPr/>
        </p:nvSpPr>
        <p:spPr>
          <a:xfrm>
            <a:off x="0" y="113211"/>
            <a:ext cx="12046225" cy="4014652"/>
          </a:xfrm>
          <a:prstGeom prst="rect">
            <a:avLst/>
          </a:prstGeom>
          <a:solidFill>
            <a:srgbClr val="FFFFFF">
              <a:alpha val="94902"/>
            </a:srgbClr>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391886"/>
            <a:ext cx="12192000" cy="1018902"/>
          </a:xfrm>
        </p:spPr>
        <p:txBody>
          <a:bodyPr/>
          <a:lstStyle/>
          <a:p>
            <a:pPr algn="ctr"/>
            <a:r>
              <a:rPr lang="en-US" b="1"/>
              <a:t>Flavoring Water</a:t>
            </a:r>
          </a:p>
        </p:txBody>
      </p:sp>
      <p:sp>
        <p:nvSpPr>
          <p:cNvPr id="3" name="Content Placeholder 2"/>
          <p:cNvSpPr>
            <a:spLocks noGrp="1"/>
          </p:cNvSpPr>
          <p:nvPr>
            <p:ph idx="1"/>
          </p:nvPr>
        </p:nvSpPr>
        <p:spPr>
          <a:xfrm>
            <a:off x="687985" y="1410788"/>
            <a:ext cx="11105321" cy="3180112"/>
          </a:xfrm>
        </p:spPr>
        <p:txBody>
          <a:bodyPr vert="horz" lIns="91440" tIns="45720" rIns="91440" bIns="45720" rtlCol="0" anchor="t">
            <a:noAutofit/>
          </a:bodyPr>
          <a:lstStyle/>
          <a:p>
            <a:pPr>
              <a:spcAft>
                <a:spcPts val="1200"/>
              </a:spcAft>
            </a:pPr>
            <a:r>
              <a:rPr lang="en-US" dirty="0"/>
              <a:t>Fruits, vegetables, &amp; herbs for added flavor </a:t>
            </a:r>
          </a:p>
          <a:p>
            <a:pPr>
              <a:spcAft>
                <a:spcPts val="1200"/>
              </a:spcAft>
            </a:pPr>
            <a:r>
              <a:rPr lang="en-US" dirty="0"/>
              <a:t>Plain, potable water must be available </a:t>
            </a:r>
            <a:endParaRPr lang="en-US" dirty="0">
              <a:cs typeface="Calibri Light"/>
            </a:endParaRPr>
          </a:p>
          <a:p>
            <a:pPr>
              <a:spcAft>
                <a:spcPts val="1200"/>
              </a:spcAft>
            </a:pPr>
            <a:r>
              <a:rPr lang="en-US" dirty="0"/>
              <a:t>Commercially flavored water not allowed</a:t>
            </a:r>
            <a:endParaRPr lang="en-US" dirty="0">
              <a:cs typeface="Calibri Light"/>
            </a:endParaRPr>
          </a:p>
          <a:p>
            <a:pPr>
              <a:spcAft>
                <a:spcPts val="1200"/>
              </a:spcAft>
            </a:pPr>
            <a:r>
              <a:rPr lang="en-US" dirty="0"/>
              <a:t>Flavorings are not creditable for any food component </a:t>
            </a:r>
            <a:endParaRPr lang="en-US" dirty="0">
              <a:cs typeface="Calibri Light"/>
            </a:endParaRPr>
          </a:p>
        </p:txBody>
      </p:sp>
    </p:spTree>
    <p:extLst>
      <p:ext uri="{BB962C8B-B14F-4D97-AF65-F5344CB8AC3E}">
        <p14:creationId xmlns:p14="http://schemas.microsoft.com/office/powerpoint/2010/main" val="9182632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120513"/>
            <a:ext cx="12192000" cy="1400530"/>
          </a:xfrm>
        </p:spPr>
        <p:txBody>
          <a:bodyPr>
            <a:noAutofit/>
          </a:bodyPr>
          <a:lstStyle/>
          <a:p>
            <a:pPr algn="ctr"/>
            <a:r>
              <a:rPr lang="en-US" b="1" dirty="0">
                <a:latin typeface="+mn-lt"/>
              </a:rPr>
              <a:t>Video:</a:t>
            </a:r>
            <a:br>
              <a:rPr lang="en-US" b="1" dirty="0">
                <a:latin typeface="+mn-lt"/>
              </a:rPr>
            </a:br>
            <a:r>
              <a:rPr lang="en-US" b="1" dirty="0">
                <a:latin typeface="+mn-lt"/>
              </a:rPr>
              <a:t>Tips for Drinking More Water </a:t>
            </a:r>
          </a:p>
        </p:txBody>
      </p:sp>
      <p:pic>
        <p:nvPicPr>
          <p:cNvPr id="4" name="QFSGMt1-baE"/>
          <p:cNvPicPr>
            <a:picLocks noGrp="1" noRot="1" noChangeAspect="1"/>
          </p:cNvPicPr>
          <p:nvPr>
            <p:ph idx="1"/>
            <a:videoFile r:link="rId1"/>
          </p:nvPr>
        </p:nvPicPr>
        <p:blipFill>
          <a:blip r:embed="rId4"/>
          <a:stretch>
            <a:fillRect/>
          </a:stretch>
        </p:blipFill>
        <p:spPr>
          <a:xfrm>
            <a:off x="0" y="0"/>
            <a:ext cx="12186009" cy="5050971"/>
          </a:xfrm>
          <a:prstGeom prst="rect">
            <a:avLst/>
          </a:prstGeom>
        </p:spPr>
      </p:pic>
    </p:spTree>
    <p:extLst>
      <p:ext uri="{BB962C8B-B14F-4D97-AF65-F5344CB8AC3E}">
        <p14:creationId xmlns:p14="http://schemas.microsoft.com/office/powerpoint/2010/main" val="10539917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Lesson Conclusion</a:t>
            </a:r>
          </a:p>
        </p:txBody>
      </p:sp>
      <p:sp>
        <p:nvSpPr>
          <p:cNvPr id="3" name="Content Placeholder 2"/>
          <p:cNvSpPr>
            <a:spLocks noGrp="1"/>
          </p:cNvSpPr>
          <p:nvPr>
            <p:ph idx="1"/>
          </p:nvPr>
        </p:nvSpPr>
        <p:spPr>
          <a:xfrm>
            <a:off x="646112" y="2052918"/>
            <a:ext cx="7714117" cy="4195481"/>
          </a:xfrm>
        </p:spPr>
        <p:txBody>
          <a:bodyPr>
            <a:normAutofit/>
          </a:bodyPr>
          <a:lstStyle/>
          <a:p>
            <a:pPr lvl="0"/>
            <a:r>
              <a:rPr lang="en-US"/>
              <a:t>Updated requirements for milk and each age group</a:t>
            </a:r>
          </a:p>
          <a:p>
            <a:pPr lvl="0"/>
            <a:r>
              <a:rPr lang="en-US"/>
              <a:t>Two ways for managing milk substitutions</a:t>
            </a:r>
          </a:p>
          <a:p>
            <a:pPr lvl="0"/>
            <a:r>
              <a:rPr lang="en-US"/>
              <a:t>New requirements for serving water </a:t>
            </a:r>
          </a:p>
          <a:p>
            <a:endParaRPr lang="en-US"/>
          </a:p>
        </p:txBody>
      </p:sp>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950273" y="0"/>
            <a:ext cx="4067556" cy="6548846"/>
          </a:xfrm>
          <a:prstGeom prst="rect">
            <a:avLst/>
          </a:prstGeom>
          <a:effectLst>
            <a:softEdge rad="635000"/>
          </a:effectLst>
        </p:spPr>
      </p:pic>
    </p:spTree>
    <p:extLst>
      <p:ext uri="{BB962C8B-B14F-4D97-AF65-F5344CB8AC3E}">
        <p14:creationId xmlns:p14="http://schemas.microsoft.com/office/powerpoint/2010/main" val="737286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3" cstate="print">
            <a:extLst>
              <a:ext uri="{28A0092B-C50C-407E-A947-70E740481C1C}">
                <a14:useLocalDpi xmlns:a14="http://schemas.microsoft.com/office/drawing/2010/main"/>
              </a:ext>
            </a:extLst>
          </a:blip>
          <a:stretch>
            <a:fillRect/>
          </a:stretch>
        </p:blipFill>
        <p:spPr>
          <a:xfrm>
            <a:off x="0" y="21723"/>
            <a:ext cx="12192000" cy="6544540"/>
          </a:xfrm>
        </p:spPr>
      </p:pic>
      <p:sp>
        <p:nvSpPr>
          <p:cNvPr id="4" name="Title 1"/>
          <p:cNvSpPr txBox="1">
            <a:spLocks/>
          </p:cNvSpPr>
          <p:nvPr/>
        </p:nvSpPr>
        <p:spPr>
          <a:xfrm>
            <a:off x="247277" y="5058137"/>
            <a:ext cx="9404723" cy="846551"/>
          </a:xfrm>
          <a:prstGeom prst="rect">
            <a:avLst/>
          </a:prstGeom>
          <a:solidFill>
            <a:srgbClr val="FFFFFF">
              <a:alpha val="74902"/>
            </a:srgbClr>
          </a:solidFill>
          <a:ln w="28575">
            <a:solidFill>
              <a:schemeClr val="bg1"/>
            </a:solidFill>
          </a:ln>
        </p:spPr>
        <p:txBody>
          <a:bodyPr vert="horz" lIns="91440" tIns="45720" rIns="91440" bIns="45720" rtlCol="0" anchor="ctr">
            <a:noAutofit/>
          </a:bodyPr>
          <a:lstStyle>
            <a:lvl1pPr algn="l" defTabSz="457200" rtl="0" eaLnBrk="1" latinLnBrk="0" hangingPunct="1">
              <a:spcBef>
                <a:spcPct val="0"/>
              </a:spcBef>
              <a:buNone/>
              <a:defRPr sz="4200" b="0" i="0" kern="1200">
                <a:solidFill>
                  <a:srgbClr val="0B4060"/>
                </a:solidFill>
                <a:latin typeface="Calibri" panose="020F050202020403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b="1" dirty="0">
                <a:solidFill>
                  <a:srgbClr val="002060"/>
                </a:solidFill>
              </a:rPr>
              <a:t>Activity: Apply in Three </a:t>
            </a:r>
          </a:p>
        </p:txBody>
      </p:sp>
    </p:spTree>
    <p:extLst>
      <p:ext uri="{BB962C8B-B14F-4D97-AF65-F5344CB8AC3E}">
        <p14:creationId xmlns:p14="http://schemas.microsoft.com/office/powerpoint/2010/main" val="992887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0"/>
            <a:ext cx="12191999" cy="6562725"/>
          </a:xfrm>
          <a:prstGeom prst="rect">
            <a:avLst/>
          </a:prstGeom>
          <a:effectLst/>
        </p:spPr>
      </p:pic>
      <p:sp>
        <p:nvSpPr>
          <p:cNvPr id="4" name="Title 3"/>
          <p:cNvSpPr>
            <a:spLocks noGrp="1"/>
          </p:cNvSpPr>
          <p:nvPr>
            <p:ph type="title"/>
          </p:nvPr>
        </p:nvSpPr>
        <p:spPr>
          <a:xfrm>
            <a:off x="247277" y="4800981"/>
            <a:ext cx="9404723" cy="842514"/>
          </a:xfrm>
          <a:ln w="28575"/>
        </p:spPr>
        <p:txBody>
          <a:bodyPr>
            <a:normAutofit/>
          </a:bodyPr>
          <a:lstStyle/>
          <a:p>
            <a:r>
              <a:rPr lang="en-US" sz="4800" dirty="0">
                <a:latin typeface="+mn-lt"/>
              </a:rPr>
              <a:t>Post-Assessment </a:t>
            </a:r>
          </a:p>
        </p:txBody>
      </p:sp>
    </p:spTree>
    <p:extLst>
      <p:ext uri="{BB962C8B-B14F-4D97-AF65-F5344CB8AC3E}">
        <p14:creationId xmlns:p14="http://schemas.microsoft.com/office/powerpoint/2010/main" val="18059632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474976" y="0"/>
            <a:ext cx="9717023" cy="6625243"/>
          </a:xfrm>
          <a:prstGeom prst="rect">
            <a:avLst/>
          </a:prstGeom>
        </p:spPr>
      </p:pic>
      <p:pic>
        <p:nvPicPr>
          <p:cNvPr id="19" name="Picture 18"/>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flipH="1">
            <a:off x="-1" y="0"/>
            <a:ext cx="2474975" cy="6625243"/>
          </a:xfrm>
          <a:prstGeom prst="rect">
            <a:avLst/>
          </a:prstGeom>
        </p:spPr>
      </p:pic>
      <p:sp>
        <p:nvSpPr>
          <p:cNvPr id="4" name="Rectangle 3"/>
          <p:cNvSpPr/>
          <p:nvPr/>
        </p:nvSpPr>
        <p:spPr>
          <a:xfrm>
            <a:off x="0" y="6625244"/>
            <a:ext cx="12192000" cy="232756"/>
          </a:xfrm>
          <a:prstGeom prst="rect">
            <a:avLst/>
          </a:prstGeom>
          <a:solidFill>
            <a:srgbClr val="FF4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p:cNvCxnSpPr/>
          <p:nvPr/>
        </p:nvCxnSpPr>
        <p:spPr>
          <a:xfrm>
            <a:off x="0" y="6625244"/>
            <a:ext cx="12192000" cy="0"/>
          </a:xfrm>
          <a:prstGeom prst="line">
            <a:avLst/>
          </a:prstGeom>
          <a:ln w="9525" cap="flat" cmpd="sng" algn="ctr">
            <a:solidFill>
              <a:srgbClr val="0070F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8" name="Title 1"/>
          <p:cNvSpPr txBox="1">
            <a:spLocks/>
          </p:cNvSpPr>
          <p:nvPr/>
        </p:nvSpPr>
        <p:spPr>
          <a:xfrm>
            <a:off x="368924" y="2690445"/>
            <a:ext cx="6031875" cy="1993158"/>
          </a:xfrm>
          <a:prstGeom prst="rect">
            <a:avLst/>
          </a:prstGeom>
          <a:solidFill>
            <a:srgbClr val="FFFFFF">
              <a:alpha val="54902"/>
            </a:srgbClr>
          </a:solidFill>
          <a:ln w="28575">
            <a:solidFill>
              <a:schemeClr val="bg1"/>
            </a:solidFill>
          </a:ln>
        </p:spPr>
        <p:txBody>
          <a:bodyPr vert="horz" lIns="91440" tIns="45720" rIns="91440" bIns="45720" rtlCol="0" anchor="ctr">
            <a:noAutofit/>
          </a:bodyPr>
          <a:lstStyle>
            <a:lvl1pPr algn="l" defTabSz="457200" rtl="0" eaLnBrk="1" latinLnBrk="0" hangingPunct="1">
              <a:spcBef>
                <a:spcPct val="0"/>
              </a:spcBef>
              <a:buNone/>
              <a:defRPr sz="4200" b="0" i="0" kern="1200">
                <a:solidFill>
                  <a:srgbClr val="0B4060"/>
                </a:solidFill>
                <a:latin typeface="Calibri" panose="020F050202020403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800" b="1" dirty="0">
                <a:latin typeface="+mj-lt"/>
                <a:ea typeface="Meiryo UI"/>
                <a:cs typeface="Calibri Light" panose="020F0302020204030204" pitchFamily="34" charset="0"/>
              </a:rPr>
              <a:t>Lesson: Meats &amp; </a:t>
            </a:r>
            <a:r>
              <a:rPr lang="en-US" sz="4800" b="1" dirty="0">
                <a:solidFill>
                  <a:srgbClr val="002060"/>
                </a:solidFill>
                <a:latin typeface="+mj-lt"/>
                <a:ea typeface="Meiryo UI"/>
                <a:cs typeface="Calibri Light" panose="020F0302020204030204" pitchFamily="34" charset="0"/>
              </a:rPr>
              <a:t>Meat</a:t>
            </a:r>
            <a:r>
              <a:rPr lang="en-US" sz="4800" b="1" dirty="0">
                <a:latin typeface="+mj-lt"/>
                <a:ea typeface="Meiryo UI" panose="020B0604030504040204" pitchFamily="34" charset="-128"/>
                <a:cs typeface="Calibri Light" panose="020F0302020204030204" pitchFamily="34" charset="0"/>
              </a:rPr>
              <a:t> </a:t>
            </a:r>
            <a:r>
              <a:rPr lang="en-US" sz="4800" b="1" dirty="0">
                <a:solidFill>
                  <a:srgbClr val="002060"/>
                </a:solidFill>
                <a:latin typeface="+mj-lt"/>
                <a:ea typeface="Meiryo UI"/>
                <a:cs typeface="Calibri Light" panose="020F0302020204030204" pitchFamily="34" charset="0"/>
              </a:rPr>
              <a:t>Alternates Component </a:t>
            </a:r>
            <a:r>
              <a:rPr lang="en-US" sz="4800" b="1" dirty="0">
                <a:latin typeface="+mj-lt"/>
                <a:ea typeface="Meiryo UI"/>
                <a:cs typeface="Calibri Light" panose="020F0302020204030204" pitchFamily="34" charset="0"/>
              </a:rPr>
              <a:t> </a:t>
            </a:r>
            <a:endParaRPr lang="en-US" sz="4800" b="1" dirty="0">
              <a:solidFill>
                <a:srgbClr val="002060"/>
              </a:solidFill>
              <a:latin typeface="+mj-lt"/>
              <a:cs typeface="Calibri Light" panose="020F0302020204030204" pitchFamily="34" charset="0"/>
            </a:endParaRPr>
          </a:p>
        </p:txBody>
      </p:sp>
    </p:spTree>
    <p:extLst>
      <p:ext uri="{BB962C8B-B14F-4D97-AF65-F5344CB8AC3E}">
        <p14:creationId xmlns:p14="http://schemas.microsoft.com/office/powerpoint/2010/main" val="9096237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31900"/>
            <a:ext cx="12191999" cy="6645350"/>
          </a:xfrm>
          <a:prstGeom prst="rect">
            <a:avLst/>
          </a:prstGeom>
        </p:spPr>
      </p:pic>
      <p:sp>
        <p:nvSpPr>
          <p:cNvPr id="8" name="Rectangle 7"/>
          <p:cNvSpPr/>
          <p:nvPr/>
        </p:nvSpPr>
        <p:spPr>
          <a:xfrm>
            <a:off x="382386" y="0"/>
            <a:ext cx="6895236" cy="6613450"/>
          </a:xfrm>
          <a:prstGeom prst="rect">
            <a:avLst/>
          </a:prstGeom>
          <a:solidFill>
            <a:srgbClr val="FFFFFF">
              <a:alpha val="6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82385" y="293878"/>
            <a:ext cx="6895237" cy="1400530"/>
          </a:xfrm>
        </p:spPr>
        <p:txBody>
          <a:bodyPr>
            <a:normAutofit fontScale="90000"/>
          </a:bodyPr>
          <a:lstStyle/>
          <a:p>
            <a:pPr algn="ctr"/>
            <a:r>
              <a:rPr lang="en-US"/>
              <a:t>Meats/Meat Alternates </a:t>
            </a:r>
            <a:br>
              <a:rPr lang="en-US"/>
            </a:br>
            <a:r>
              <a:rPr lang="en-US"/>
              <a:t>(M/MA) Overview </a:t>
            </a:r>
          </a:p>
        </p:txBody>
      </p:sp>
      <p:sp>
        <p:nvSpPr>
          <p:cNvPr id="3" name="Content Placeholder 2"/>
          <p:cNvSpPr>
            <a:spLocks noGrp="1"/>
          </p:cNvSpPr>
          <p:nvPr>
            <p:ph idx="1"/>
          </p:nvPr>
        </p:nvSpPr>
        <p:spPr>
          <a:xfrm>
            <a:off x="382385" y="2141951"/>
            <a:ext cx="6895237" cy="4447158"/>
          </a:xfrm>
        </p:spPr>
        <p:txBody>
          <a:bodyPr>
            <a:normAutofit/>
          </a:bodyPr>
          <a:lstStyle/>
          <a:p>
            <a:pPr lvl="0"/>
            <a:r>
              <a:rPr lang="en-US" dirty="0"/>
              <a:t>Optional: At breakfast, serve M/MA a maximum of 3 times per week</a:t>
            </a:r>
          </a:p>
          <a:p>
            <a:r>
              <a:rPr lang="en-US" dirty="0"/>
              <a:t>Tofu credits as a meat alternate</a:t>
            </a:r>
          </a:p>
          <a:p>
            <a:r>
              <a:rPr lang="en-US" dirty="0"/>
              <a:t>Yogurt, including soy yogurt, must meet the CACFP added sugars limit </a:t>
            </a:r>
          </a:p>
          <a:p>
            <a:endParaRPr lang="en-US" dirty="0"/>
          </a:p>
        </p:txBody>
      </p:sp>
    </p:spTree>
    <p:extLst>
      <p:ext uri="{BB962C8B-B14F-4D97-AF65-F5344CB8AC3E}">
        <p14:creationId xmlns:p14="http://schemas.microsoft.com/office/powerpoint/2010/main" val="29266058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cstate="print">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288758" y="0"/>
            <a:ext cx="3657601" cy="6577263"/>
          </a:xfrm>
          <a:prstGeom prst="rect">
            <a:avLst/>
          </a:prstGeom>
          <a:effectLst>
            <a:softEdge rad="317500"/>
          </a:effectLst>
        </p:spPr>
      </p:pic>
      <p:sp>
        <p:nvSpPr>
          <p:cNvPr id="3" name="Content Placeholder 2"/>
          <p:cNvSpPr>
            <a:spLocks noGrp="1"/>
          </p:cNvSpPr>
          <p:nvPr>
            <p:ph idx="1"/>
          </p:nvPr>
        </p:nvSpPr>
        <p:spPr>
          <a:xfrm>
            <a:off x="2502568" y="2052918"/>
            <a:ext cx="9095874" cy="4195481"/>
          </a:xfrm>
        </p:spPr>
        <p:txBody>
          <a:bodyPr vert="horz" lIns="91440" tIns="45720" rIns="91440" bIns="45720" rtlCol="0" anchor="t">
            <a:normAutofit/>
          </a:bodyPr>
          <a:lstStyle/>
          <a:p>
            <a:r>
              <a:rPr lang="en-US" dirty="0"/>
              <a:t>Select M/MA to serve in place of the grains component</a:t>
            </a:r>
          </a:p>
          <a:p>
            <a:r>
              <a:rPr lang="en-US" dirty="0"/>
              <a:t>Recall the three requirements for using tofu </a:t>
            </a:r>
          </a:p>
          <a:p>
            <a:r>
              <a:rPr lang="en-US" dirty="0"/>
              <a:t>Select yogurt products, including soy yogurt, that meet the CACFP added sugars limit</a:t>
            </a:r>
            <a:endParaRPr lang="en-US" dirty="0">
              <a:cs typeface="Calibri Light"/>
            </a:endParaRPr>
          </a:p>
        </p:txBody>
      </p:sp>
      <p:sp>
        <p:nvSpPr>
          <p:cNvPr id="2" name="Title 1"/>
          <p:cNvSpPr>
            <a:spLocks noGrp="1"/>
          </p:cNvSpPr>
          <p:nvPr>
            <p:ph type="title"/>
          </p:nvPr>
        </p:nvSpPr>
        <p:spPr>
          <a:xfrm>
            <a:off x="2502568" y="452718"/>
            <a:ext cx="9352548" cy="1400530"/>
          </a:xfrm>
        </p:spPr>
        <p:txBody>
          <a:bodyPr/>
          <a:lstStyle/>
          <a:p>
            <a:r>
              <a:rPr lang="en-US"/>
              <a:t>Lesson Objectives </a:t>
            </a:r>
          </a:p>
        </p:txBody>
      </p:sp>
    </p:spTree>
    <p:extLst>
      <p:ext uri="{BB962C8B-B14F-4D97-AF65-F5344CB8AC3E}">
        <p14:creationId xmlns:p14="http://schemas.microsoft.com/office/powerpoint/2010/main" val="9259101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010413" y="2869367"/>
            <a:ext cx="4528741" cy="846551"/>
          </a:xfrm>
          <a:prstGeom prst="rect">
            <a:avLst/>
          </a:prstGeom>
          <a:solidFill>
            <a:srgbClr val="FFFFFF">
              <a:alpha val="74902"/>
            </a:srgbClr>
          </a:solidFill>
          <a:ln>
            <a:solidFill>
              <a:srgbClr val="FFFFFF"/>
            </a:solidFill>
          </a:ln>
        </p:spPr>
        <p:txBody>
          <a:bodyPr vert="horz" lIns="91440" tIns="45720" rIns="91440" bIns="45720" rtlCol="0" anchor="ctr">
            <a:noAutofit/>
          </a:bodyPr>
          <a:lstStyle>
            <a:lvl1pPr algn="l" defTabSz="457200" rtl="0" eaLnBrk="1" latinLnBrk="0" hangingPunct="1">
              <a:spcBef>
                <a:spcPct val="0"/>
              </a:spcBef>
              <a:buNone/>
              <a:defRPr sz="4200" b="0" i="0" kern="1200">
                <a:solidFill>
                  <a:srgbClr val="0B4060"/>
                </a:solidFill>
                <a:latin typeface="Calibri" panose="020F050202020403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b="1" dirty="0">
                <a:solidFill>
                  <a:srgbClr val="002060"/>
                </a:solidFill>
                <a:latin typeface="+mn-lt"/>
              </a:rPr>
              <a:t>Pre-Assessment</a:t>
            </a:r>
          </a:p>
        </p:txBody>
      </p:sp>
      <p:pic>
        <p:nvPicPr>
          <p:cNvPr id="6" name="Picture 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172201" y="1"/>
            <a:ext cx="6019800" cy="6585284"/>
          </a:xfrm>
          <a:prstGeom prst="rect">
            <a:avLst/>
          </a:prstGeom>
        </p:spPr>
      </p:pic>
    </p:spTree>
    <p:extLst>
      <p:ext uri="{BB962C8B-B14F-4D97-AF65-F5344CB8AC3E}">
        <p14:creationId xmlns:p14="http://schemas.microsoft.com/office/powerpoint/2010/main" val="40798605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0"/>
            <a:ext cx="12192000" cy="6615485"/>
          </a:xfrm>
          <a:prstGeom prst="rect">
            <a:avLst/>
          </a:prstGeom>
          <a:effectLst/>
        </p:spPr>
      </p:pic>
      <p:sp>
        <p:nvSpPr>
          <p:cNvPr id="5" name="Title 1"/>
          <p:cNvSpPr txBox="1">
            <a:spLocks/>
          </p:cNvSpPr>
          <p:nvPr/>
        </p:nvSpPr>
        <p:spPr>
          <a:xfrm>
            <a:off x="247277" y="5058137"/>
            <a:ext cx="9404723" cy="846551"/>
          </a:xfrm>
          <a:prstGeom prst="rect">
            <a:avLst/>
          </a:prstGeom>
          <a:solidFill>
            <a:srgbClr val="FFFFFF">
              <a:alpha val="74902"/>
            </a:srgbClr>
          </a:solidFill>
          <a:ln w="28575">
            <a:solidFill>
              <a:srgbClr val="FFFFFF"/>
            </a:solidFill>
          </a:ln>
        </p:spPr>
        <p:txBody>
          <a:bodyPr vert="horz" lIns="91440" tIns="45720" rIns="91440" bIns="45720" rtlCol="0" anchor="ctr">
            <a:noAutofit/>
          </a:bodyPr>
          <a:lstStyle>
            <a:lvl1pPr algn="l" defTabSz="457200" rtl="0" eaLnBrk="1" latinLnBrk="0" hangingPunct="1">
              <a:spcBef>
                <a:spcPct val="0"/>
              </a:spcBef>
              <a:buNone/>
              <a:defRPr sz="4200" b="0" i="0" kern="1200">
                <a:solidFill>
                  <a:srgbClr val="0B4060"/>
                </a:solidFill>
                <a:latin typeface="Calibri" panose="020F050202020403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b="1" dirty="0">
                <a:solidFill>
                  <a:srgbClr val="002060"/>
                </a:solidFill>
              </a:rPr>
              <a:t>Activity: Sticky Bank</a:t>
            </a:r>
          </a:p>
        </p:txBody>
      </p:sp>
    </p:spTree>
    <p:extLst>
      <p:ext uri="{BB962C8B-B14F-4D97-AF65-F5344CB8AC3E}">
        <p14:creationId xmlns:p14="http://schemas.microsoft.com/office/powerpoint/2010/main" val="19228545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lum bright="70000" contrast="-70000"/>
            <a:extLst>
              <a:ext uri="{28A0092B-C50C-407E-A947-70E740481C1C}">
                <a14:useLocalDpi xmlns:a14="http://schemas.microsoft.com/office/drawing/2010/main"/>
              </a:ext>
            </a:extLst>
          </a:blip>
          <a:stretch>
            <a:fillRect/>
          </a:stretch>
        </p:blipFill>
        <p:spPr>
          <a:xfrm>
            <a:off x="0" y="0"/>
            <a:ext cx="12192000" cy="6613448"/>
          </a:xfrm>
          <a:prstGeom prst="rect">
            <a:avLst/>
          </a:prstGeom>
        </p:spPr>
      </p:pic>
      <p:sp>
        <p:nvSpPr>
          <p:cNvPr id="2" name="Title 1"/>
          <p:cNvSpPr>
            <a:spLocks noGrp="1"/>
          </p:cNvSpPr>
          <p:nvPr>
            <p:ph type="title"/>
          </p:nvPr>
        </p:nvSpPr>
        <p:spPr/>
        <p:txBody>
          <a:bodyPr/>
          <a:lstStyle/>
          <a:p>
            <a:r>
              <a:rPr lang="en-US" dirty="0"/>
              <a:t>M/MA at Breakfast</a:t>
            </a:r>
          </a:p>
        </p:txBody>
      </p:sp>
      <p:sp>
        <p:nvSpPr>
          <p:cNvPr id="3" name="Content Placeholder 2"/>
          <p:cNvSpPr>
            <a:spLocks noGrp="1"/>
          </p:cNvSpPr>
          <p:nvPr>
            <p:ph idx="1"/>
          </p:nvPr>
        </p:nvSpPr>
        <p:spPr>
          <a:xfrm>
            <a:off x="646111" y="1690688"/>
            <a:ext cx="10222779" cy="4922760"/>
          </a:xfrm>
        </p:spPr>
        <p:txBody>
          <a:bodyPr>
            <a:normAutofit fontScale="92500" lnSpcReduction="10000"/>
          </a:bodyPr>
          <a:lstStyle/>
          <a:p>
            <a:r>
              <a:rPr lang="en-US" sz="3900" b="1" dirty="0"/>
              <a:t>Breakfast: May be served in place of the grains component a maximum of 3 times per week</a:t>
            </a:r>
            <a:endParaRPr lang="en-US" sz="3900"/>
          </a:p>
          <a:p>
            <a:pPr>
              <a:spcAft>
                <a:spcPts val="600"/>
              </a:spcAft>
            </a:pPr>
            <a:r>
              <a:rPr lang="en-US" sz="3900" dirty="0"/>
              <a:t>Menu Example: </a:t>
            </a:r>
          </a:p>
          <a:p>
            <a:pPr lvl="1"/>
            <a:r>
              <a:rPr lang="en-US" sz="3900" dirty="0"/>
              <a:t>Cheese Omelet (Credits as the M/MA) </a:t>
            </a:r>
          </a:p>
          <a:p>
            <a:pPr lvl="1"/>
            <a:r>
              <a:rPr lang="en-US" sz="3900" dirty="0"/>
              <a:t>Fruit </a:t>
            </a:r>
          </a:p>
          <a:p>
            <a:pPr lvl="1">
              <a:spcAft>
                <a:spcPts val="2400"/>
              </a:spcAft>
            </a:pPr>
            <a:r>
              <a:rPr lang="en-US" sz="3900" dirty="0"/>
              <a:t>Milk </a:t>
            </a:r>
          </a:p>
          <a:p>
            <a:r>
              <a:rPr lang="en-US" sz="3900" dirty="0"/>
              <a:t>Increases variety in the menus  </a:t>
            </a:r>
          </a:p>
          <a:p>
            <a:endParaRPr lang="en-US"/>
          </a:p>
          <a:p>
            <a:endParaRPr lang="en-US"/>
          </a:p>
        </p:txBody>
      </p:sp>
    </p:spTree>
    <p:extLst>
      <p:ext uri="{BB962C8B-B14F-4D97-AF65-F5344CB8AC3E}">
        <p14:creationId xmlns:p14="http://schemas.microsoft.com/office/powerpoint/2010/main" val="12960241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347360" y="3136604"/>
            <a:ext cx="5452724" cy="3394905"/>
          </a:xfrm>
          <a:prstGeom prst="rect">
            <a:avLst/>
          </a:prstGeom>
          <a:effectLst>
            <a:softEdge rad="127000"/>
          </a:effectLst>
        </p:spPr>
      </p:pic>
      <p:sp>
        <p:nvSpPr>
          <p:cNvPr id="2" name="Title 1"/>
          <p:cNvSpPr>
            <a:spLocks noGrp="1"/>
          </p:cNvSpPr>
          <p:nvPr>
            <p:ph type="title"/>
          </p:nvPr>
        </p:nvSpPr>
        <p:spPr/>
        <p:txBody>
          <a:bodyPr/>
          <a:lstStyle/>
          <a:p>
            <a:r>
              <a:rPr lang="en-US" dirty="0"/>
              <a:t>Crediting Guidelines</a:t>
            </a:r>
          </a:p>
        </p:txBody>
      </p:sp>
      <p:sp>
        <p:nvSpPr>
          <p:cNvPr id="3" name="Content Placeholder 2"/>
          <p:cNvSpPr>
            <a:spLocks noGrp="1"/>
          </p:cNvSpPr>
          <p:nvPr>
            <p:ph idx="1"/>
          </p:nvPr>
        </p:nvSpPr>
        <p:spPr/>
        <p:txBody>
          <a:bodyPr>
            <a:normAutofit/>
          </a:bodyPr>
          <a:lstStyle/>
          <a:p>
            <a:pPr>
              <a:spcAft>
                <a:spcPts val="600"/>
              </a:spcAft>
            </a:pPr>
            <a:r>
              <a:rPr lang="en-US" dirty="0"/>
              <a:t>Serving M/MA in place of grains: </a:t>
            </a:r>
          </a:p>
          <a:p>
            <a:pPr lvl="1">
              <a:spcAft>
                <a:spcPts val="2400"/>
              </a:spcAft>
            </a:pPr>
            <a:r>
              <a:rPr lang="en-US" dirty="0"/>
              <a:t>1 oz of M/MA credits as 1 ounce equivalent of grains</a:t>
            </a:r>
          </a:p>
          <a:p>
            <a:r>
              <a:rPr lang="en-US" dirty="0"/>
              <a:t>Example: 2-year-olds &amp; cheddar cheese </a:t>
            </a:r>
          </a:p>
          <a:p>
            <a:pPr lvl="1"/>
            <a:endParaRPr lang="en-US" dirty="0"/>
          </a:p>
        </p:txBody>
      </p:sp>
    </p:spTree>
    <p:extLst>
      <p:ext uri="{BB962C8B-B14F-4D97-AF65-F5344CB8AC3E}">
        <p14:creationId xmlns:p14="http://schemas.microsoft.com/office/powerpoint/2010/main" val="7319918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Ounce Equivalent</a:t>
            </a:r>
          </a:p>
        </p:txBody>
      </p:sp>
      <p:sp>
        <p:nvSpPr>
          <p:cNvPr id="3" name="Content Placeholder 2"/>
          <p:cNvSpPr>
            <a:spLocks noGrp="1"/>
          </p:cNvSpPr>
          <p:nvPr>
            <p:ph idx="1"/>
          </p:nvPr>
        </p:nvSpPr>
        <p:spPr/>
        <p:txBody>
          <a:bodyPr vert="horz" lIns="91440" tIns="45720" rIns="91440" bIns="45720" rtlCol="0" anchor="t">
            <a:normAutofit/>
          </a:bodyPr>
          <a:lstStyle/>
          <a:p>
            <a:r>
              <a:rPr lang="en-US" dirty="0"/>
              <a:t>1 </a:t>
            </a:r>
            <a:r>
              <a:rPr lang="en-US" dirty="0" err="1"/>
              <a:t>oz</a:t>
            </a:r>
            <a:r>
              <a:rPr lang="en-US" dirty="0"/>
              <a:t> </a:t>
            </a:r>
            <a:r>
              <a:rPr lang="en-US" dirty="0" err="1"/>
              <a:t>eq</a:t>
            </a:r>
            <a:r>
              <a:rPr lang="en-US" dirty="0"/>
              <a:t> of M/MA credits as 1 </a:t>
            </a:r>
            <a:r>
              <a:rPr lang="en-US" dirty="0" err="1"/>
              <a:t>oz</a:t>
            </a:r>
            <a:r>
              <a:rPr lang="en-US" dirty="0"/>
              <a:t> </a:t>
            </a:r>
            <a:r>
              <a:rPr lang="en-US" dirty="0" err="1"/>
              <a:t>eq</a:t>
            </a:r>
            <a:r>
              <a:rPr lang="en-US" dirty="0"/>
              <a:t> of grains</a:t>
            </a:r>
          </a:p>
          <a:p>
            <a:r>
              <a:rPr lang="en-US" dirty="0"/>
              <a:t>A way to measure amounts of food</a:t>
            </a:r>
          </a:p>
          <a:p>
            <a:pPr>
              <a:spcAft>
                <a:spcPts val="600"/>
              </a:spcAft>
            </a:pPr>
            <a:r>
              <a:rPr lang="en-US" dirty="0"/>
              <a:t>1 </a:t>
            </a:r>
            <a:r>
              <a:rPr lang="en-US" dirty="0" err="1"/>
              <a:t>oz</a:t>
            </a:r>
            <a:r>
              <a:rPr lang="en-US" dirty="0"/>
              <a:t> </a:t>
            </a:r>
            <a:r>
              <a:rPr lang="en-US" dirty="0" err="1"/>
              <a:t>eq</a:t>
            </a:r>
            <a:r>
              <a:rPr lang="en-US" dirty="0"/>
              <a:t> of M/MA credits as: </a:t>
            </a:r>
          </a:p>
          <a:p>
            <a:pPr lvl="1"/>
            <a:r>
              <a:rPr lang="en-US" dirty="0"/>
              <a:t>2 tablespoons of peanut butter</a:t>
            </a:r>
          </a:p>
          <a:p>
            <a:pPr lvl="1"/>
            <a:r>
              <a:rPr lang="en-US" dirty="0"/>
              <a:t>½ of a large egg</a:t>
            </a:r>
          </a:p>
          <a:p>
            <a:pPr lvl="1"/>
            <a:r>
              <a:rPr lang="en-US" dirty="0"/>
              <a:t>1 </a:t>
            </a:r>
            <a:r>
              <a:rPr lang="en-US" dirty="0" err="1"/>
              <a:t>oz</a:t>
            </a:r>
            <a:r>
              <a:rPr lang="en-US" dirty="0"/>
              <a:t> of lean meat, poultry, or fish</a:t>
            </a:r>
          </a:p>
          <a:p>
            <a:endParaRPr lang="en-US" dirty="0"/>
          </a:p>
          <a:p>
            <a:endParaRPr lang="en-US" dirty="0"/>
          </a:p>
          <a:p>
            <a:endParaRPr lang="en-US" dirty="0"/>
          </a:p>
        </p:txBody>
      </p:sp>
    </p:spTree>
    <p:extLst>
      <p:ext uri="{BB962C8B-B14F-4D97-AF65-F5344CB8AC3E}">
        <p14:creationId xmlns:p14="http://schemas.microsoft.com/office/powerpoint/2010/main" val="17849575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1999" cy="6615485"/>
          </a:xfrm>
          <a:prstGeom prst="rect">
            <a:avLst/>
          </a:prstGeom>
        </p:spPr>
      </p:pic>
      <p:sp>
        <p:nvSpPr>
          <p:cNvPr id="6" name="Title 1"/>
          <p:cNvSpPr txBox="1">
            <a:spLocks/>
          </p:cNvSpPr>
          <p:nvPr/>
        </p:nvSpPr>
        <p:spPr>
          <a:xfrm>
            <a:off x="247276" y="5058137"/>
            <a:ext cx="11740896" cy="846551"/>
          </a:xfrm>
          <a:prstGeom prst="rect">
            <a:avLst/>
          </a:prstGeom>
          <a:solidFill>
            <a:srgbClr val="FFFFFF">
              <a:alpha val="74902"/>
            </a:srgbClr>
          </a:solidFill>
          <a:ln w="28575">
            <a:solidFill>
              <a:srgbClr val="FFFFFF"/>
            </a:solidFill>
          </a:ln>
        </p:spPr>
        <p:txBody>
          <a:bodyPr vert="horz" lIns="91440" tIns="45720" rIns="91440" bIns="45720" rtlCol="0" anchor="ctr">
            <a:noAutofit/>
          </a:bodyPr>
          <a:lstStyle>
            <a:lvl1pPr algn="l" defTabSz="457200" rtl="0" eaLnBrk="1" latinLnBrk="0" hangingPunct="1">
              <a:spcBef>
                <a:spcPct val="0"/>
              </a:spcBef>
              <a:buNone/>
              <a:defRPr sz="4200" b="0" i="0" kern="1200">
                <a:solidFill>
                  <a:srgbClr val="0B4060"/>
                </a:solidFill>
                <a:latin typeface="Calibri" panose="020F050202020403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900" b="1" dirty="0">
                <a:solidFill>
                  <a:srgbClr val="002060"/>
                </a:solidFill>
                <a:latin typeface="Calibri"/>
                <a:cs typeface="Calibri"/>
              </a:rPr>
              <a:t>Activity: Breakfast Ideas with Meats &amp; Meat Alternates</a:t>
            </a:r>
          </a:p>
        </p:txBody>
      </p:sp>
    </p:spTree>
    <p:extLst>
      <p:ext uri="{BB962C8B-B14F-4D97-AF65-F5344CB8AC3E}">
        <p14:creationId xmlns:p14="http://schemas.microsoft.com/office/powerpoint/2010/main" val="7678104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flipH="1">
            <a:off x="0" y="38479"/>
            <a:ext cx="12191999" cy="6583702"/>
          </a:xfrm>
          <a:prstGeom prst="rect">
            <a:avLst/>
          </a:prstGeom>
        </p:spPr>
      </p:pic>
      <p:sp>
        <p:nvSpPr>
          <p:cNvPr id="7" name="Rectangle 6"/>
          <p:cNvSpPr/>
          <p:nvPr/>
        </p:nvSpPr>
        <p:spPr>
          <a:xfrm>
            <a:off x="5813659" y="1022555"/>
            <a:ext cx="5986913" cy="2635045"/>
          </a:xfrm>
          <a:prstGeom prst="rect">
            <a:avLst/>
          </a:prstGeom>
          <a:solidFill>
            <a:srgbClr val="FFFFFF">
              <a:alpha val="74902"/>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813659" y="1268855"/>
            <a:ext cx="5986913" cy="1208873"/>
          </a:xfrm>
        </p:spPr>
        <p:txBody>
          <a:bodyPr>
            <a:normAutofit/>
          </a:bodyPr>
          <a:lstStyle/>
          <a:p>
            <a:pPr algn="ctr"/>
            <a:r>
              <a:rPr lang="en-US" dirty="0"/>
              <a:t>Tofu</a:t>
            </a:r>
            <a:endParaRPr lang="en-US" strike="sngStrike" dirty="0"/>
          </a:p>
        </p:txBody>
      </p:sp>
      <p:sp>
        <p:nvSpPr>
          <p:cNvPr id="6" name="Content Placeholder 5"/>
          <p:cNvSpPr>
            <a:spLocks noGrp="1"/>
          </p:cNvSpPr>
          <p:nvPr>
            <p:ph idx="1"/>
          </p:nvPr>
        </p:nvSpPr>
        <p:spPr>
          <a:xfrm>
            <a:off x="5948516" y="2477728"/>
            <a:ext cx="5765429" cy="2470053"/>
          </a:xfrm>
        </p:spPr>
        <p:txBody>
          <a:bodyPr>
            <a:normAutofit/>
          </a:bodyPr>
          <a:lstStyle/>
          <a:p>
            <a:r>
              <a:rPr lang="en-US" b="1" dirty="0"/>
              <a:t>Credits as a Meat Alternate</a:t>
            </a:r>
            <a:endParaRPr lang="en-US" dirty="0"/>
          </a:p>
        </p:txBody>
      </p:sp>
    </p:spTree>
    <p:extLst>
      <p:ext uri="{BB962C8B-B14F-4D97-AF65-F5344CB8AC3E}">
        <p14:creationId xmlns:p14="http://schemas.microsoft.com/office/powerpoint/2010/main" val="231842348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What is Tofu? </a:t>
            </a:r>
          </a:p>
        </p:txBody>
      </p:sp>
      <p:pic>
        <p:nvPicPr>
          <p:cNvPr id="4" name="M80wOarJ5Vc"/>
          <p:cNvPicPr>
            <a:picLocks noGrp="1" noRot="1" noChangeAspect="1"/>
          </p:cNvPicPr>
          <p:nvPr>
            <p:ph idx="1"/>
            <a:videoFile r:link="rId1"/>
          </p:nvPr>
        </p:nvPicPr>
        <p:blipFill>
          <a:blip r:embed="rId4"/>
          <a:stretch>
            <a:fillRect/>
          </a:stretch>
        </p:blipFill>
        <p:spPr>
          <a:xfrm>
            <a:off x="0" y="0"/>
            <a:ext cx="12192000" cy="6641432"/>
          </a:xfrm>
          <a:prstGeom prst="rect">
            <a:avLst/>
          </a:prstGeom>
        </p:spPr>
      </p:pic>
    </p:spTree>
    <p:extLst>
      <p:ext uri="{BB962C8B-B14F-4D97-AF65-F5344CB8AC3E}">
        <p14:creationId xmlns:p14="http://schemas.microsoft.com/office/powerpoint/2010/main" val="398819504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flipH="1">
            <a:off x="0" y="0"/>
            <a:ext cx="12192000" cy="6622181"/>
          </a:xfrm>
          <a:prstGeom prst="rect">
            <a:avLst/>
          </a:prstGeom>
        </p:spPr>
      </p:pic>
      <p:sp>
        <p:nvSpPr>
          <p:cNvPr id="5" name="Rectangle 4"/>
          <p:cNvSpPr/>
          <p:nvPr/>
        </p:nvSpPr>
        <p:spPr>
          <a:xfrm>
            <a:off x="357622" y="943276"/>
            <a:ext cx="7755246" cy="4703826"/>
          </a:xfrm>
          <a:prstGeom prst="rect">
            <a:avLst/>
          </a:prstGeom>
          <a:solidFill>
            <a:srgbClr val="FFFFFF">
              <a:alpha val="61961"/>
            </a:srgbClr>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a:ea typeface="+mn-ea"/>
              <a:cs typeface="+mn-cs"/>
            </a:endParaRPr>
          </a:p>
        </p:txBody>
      </p:sp>
      <p:sp>
        <p:nvSpPr>
          <p:cNvPr id="2" name="Title 1"/>
          <p:cNvSpPr>
            <a:spLocks noGrp="1"/>
          </p:cNvSpPr>
          <p:nvPr>
            <p:ph type="title"/>
          </p:nvPr>
        </p:nvSpPr>
        <p:spPr>
          <a:xfrm>
            <a:off x="463232" y="818478"/>
            <a:ext cx="2877846" cy="1400530"/>
          </a:xfrm>
        </p:spPr>
        <p:txBody>
          <a:bodyPr>
            <a:normAutofit/>
          </a:bodyPr>
          <a:lstStyle/>
          <a:p>
            <a:r>
              <a:rPr lang="en-US" sz="4800" dirty="0"/>
              <a:t>Tofu C.E.F. </a:t>
            </a:r>
          </a:p>
        </p:txBody>
      </p:sp>
      <p:sp>
        <p:nvSpPr>
          <p:cNvPr id="3" name="Content Placeholder 2"/>
          <p:cNvSpPr>
            <a:spLocks noGrp="1"/>
          </p:cNvSpPr>
          <p:nvPr>
            <p:ph idx="1"/>
          </p:nvPr>
        </p:nvSpPr>
        <p:spPr>
          <a:xfrm>
            <a:off x="838200" y="2122508"/>
            <a:ext cx="7274668" cy="3524594"/>
          </a:xfrm>
        </p:spPr>
        <p:txBody>
          <a:bodyPr>
            <a:normAutofit/>
          </a:bodyPr>
          <a:lstStyle/>
          <a:p>
            <a:pPr lvl="0"/>
            <a:r>
              <a:rPr lang="en-US" sz="4400" b="1"/>
              <a:t>C</a:t>
            </a:r>
            <a:r>
              <a:rPr lang="en-US"/>
              <a:t>ommercially prepared</a:t>
            </a:r>
            <a:endParaRPr lang="en-US" sz="1800"/>
          </a:p>
          <a:p>
            <a:pPr lvl="0"/>
            <a:r>
              <a:rPr lang="en-US" sz="4400" b="1"/>
              <a:t>E</a:t>
            </a:r>
            <a:r>
              <a:rPr lang="en-US"/>
              <a:t>asily recognized as meat substitute</a:t>
            </a:r>
            <a:endParaRPr lang="en-US" sz="2000"/>
          </a:p>
          <a:p>
            <a:pPr lvl="0"/>
            <a:r>
              <a:rPr lang="en-US" sz="4400" b="1"/>
              <a:t>F</a:t>
            </a:r>
            <a:r>
              <a:rPr lang="en-US"/>
              <a:t>ive grams of protein</a:t>
            </a:r>
          </a:p>
          <a:p>
            <a:pPr marL="0" indent="0">
              <a:buNone/>
            </a:pPr>
            <a:endParaRPr lang="en-US"/>
          </a:p>
        </p:txBody>
      </p:sp>
    </p:spTree>
    <p:extLst>
      <p:ext uri="{BB962C8B-B14F-4D97-AF65-F5344CB8AC3E}">
        <p14:creationId xmlns:p14="http://schemas.microsoft.com/office/powerpoint/2010/main" val="14632956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889897" y="3030537"/>
            <a:ext cx="5130829" cy="3417531"/>
          </a:xfrm>
          <a:prstGeom prst="rect">
            <a:avLst/>
          </a:prstGeom>
          <a:effectLst>
            <a:softEdge rad="635000"/>
          </a:effectLst>
        </p:spPr>
      </p:pic>
      <p:sp>
        <p:nvSpPr>
          <p:cNvPr id="2" name="Title 1"/>
          <p:cNvSpPr>
            <a:spLocks noGrp="1"/>
          </p:cNvSpPr>
          <p:nvPr>
            <p:ph type="title"/>
          </p:nvPr>
        </p:nvSpPr>
        <p:spPr/>
        <p:txBody>
          <a:bodyPr/>
          <a:lstStyle/>
          <a:p>
            <a:r>
              <a:rPr lang="en-US"/>
              <a:t>Commercially Prepared</a:t>
            </a:r>
          </a:p>
        </p:txBody>
      </p:sp>
      <p:sp>
        <p:nvSpPr>
          <p:cNvPr id="3" name="Content Placeholder 2"/>
          <p:cNvSpPr>
            <a:spLocks noGrp="1"/>
          </p:cNvSpPr>
          <p:nvPr>
            <p:ph idx="1"/>
          </p:nvPr>
        </p:nvSpPr>
        <p:spPr>
          <a:xfrm>
            <a:off x="646112" y="2052918"/>
            <a:ext cx="8061953" cy="4195481"/>
          </a:xfrm>
        </p:spPr>
        <p:txBody>
          <a:bodyPr>
            <a:normAutofit/>
          </a:bodyPr>
          <a:lstStyle/>
          <a:p>
            <a:r>
              <a:rPr lang="en-US" dirty="0"/>
              <a:t>Must be commercially prepared tofu</a:t>
            </a:r>
          </a:p>
          <a:p>
            <a:pPr>
              <a:spcAft>
                <a:spcPts val="600"/>
              </a:spcAft>
            </a:pPr>
            <a:r>
              <a:rPr lang="en-US" dirty="0"/>
              <a:t>Non-commercial or non-standardized are </a:t>
            </a:r>
            <a:r>
              <a:rPr lang="en-US" u="sng" dirty="0"/>
              <a:t>not</a:t>
            </a:r>
            <a:r>
              <a:rPr lang="en-US" dirty="0"/>
              <a:t> creditable</a:t>
            </a:r>
          </a:p>
          <a:p>
            <a:pPr lvl="1"/>
            <a:r>
              <a:rPr lang="en-US" dirty="0"/>
              <a:t>Example: homemade tofu</a:t>
            </a:r>
          </a:p>
        </p:txBody>
      </p:sp>
    </p:spTree>
    <p:extLst>
      <p:ext uri="{BB962C8B-B14F-4D97-AF65-F5344CB8AC3E}">
        <p14:creationId xmlns:p14="http://schemas.microsoft.com/office/powerpoint/2010/main" val="2808962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05" y="452718"/>
            <a:ext cx="10751991" cy="971973"/>
          </a:xfrm>
        </p:spPr>
        <p:txBody>
          <a:bodyPr anchor="ctr">
            <a:normAutofit/>
          </a:bodyPr>
          <a:lstStyle/>
          <a:p>
            <a:pPr algn="ctr"/>
            <a:r>
              <a:rPr lang="en-US" sz="4800" dirty="0"/>
              <a:t>Recognized as Meat Substitutes</a:t>
            </a:r>
          </a:p>
        </p:txBody>
      </p:sp>
      <p:sp>
        <p:nvSpPr>
          <p:cNvPr id="3" name="Text Placeholder 2"/>
          <p:cNvSpPr>
            <a:spLocks noGrp="1"/>
          </p:cNvSpPr>
          <p:nvPr>
            <p:ph type="body" idx="1"/>
          </p:nvPr>
        </p:nvSpPr>
        <p:spPr>
          <a:xfrm>
            <a:off x="646112" y="1678729"/>
            <a:ext cx="4777618" cy="576262"/>
          </a:xfrm>
        </p:spPr>
        <p:txBody>
          <a:bodyPr>
            <a:normAutofit fontScale="92500" lnSpcReduction="10000"/>
          </a:bodyPr>
          <a:lstStyle/>
          <a:p>
            <a:pPr algn="ctr"/>
            <a:r>
              <a:rPr lang="en-US" sz="4000" b="1"/>
              <a:t>CREDITABLE</a:t>
            </a:r>
          </a:p>
        </p:txBody>
      </p:sp>
      <p:sp>
        <p:nvSpPr>
          <p:cNvPr id="4" name="Content Placeholder 3"/>
          <p:cNvSpPr>
            <a:spLocks noGrp="1"/>
          </p:cNvSpPr>
          <p:nvPr>
            <p:ph sz="half" idx="2"/>
          </p:nvPr>
        </p:nvSpPr>
        <p:spPr>
          <a:xfrm>
            <a:off x="6103087" y="2509029"/>
            <a:ext cx="5374782" cy="3865458"/>
          </a:xfrm>
        </p:spPr>
        <p:txBody>
          <a:bodyPr vert="horz" lIns="91440" tIns="45720" rIns="91440" bIns="45720" rtlCol="0" anchor="t">
            <a:noAutofit/>
          </a:bodyPr>
          <a:lstStyle/>
          <a:p>
            <a:pPr lvl="0">
              <a:spcAft>
                <a:spcPts val="1200"/>
              </a:spcAft>
            </a:pPr>
            <a:r>
              <a:rPr lang="en-US" sz="3600" dirty="0"/>
              <a:t>Tofu noodles: Credit as a grain component</a:t>
            </a:r>
            <a:endParaRPr lang="en-US" sz="3600" dirty="0">
              <a:cs typeface="Calibri Light"/>
            </a:endParaRPr>
          </a:p>
          <a:p>
            <a:pPr lvl="0">
              <a:spcAft>
                <a:spcPts val="1200"/>
              </a:spcAft>
            </a:pPr>
            <a:r>
              <a:rPr lang="en-US" sz="3600" dirty="0"/>
              <a:t>Smoothies with soft or silken tofu: Adds texture</a:t>
            </a:r>
            <a:endParaRPr lang="en-US" sz="3600" dirty="0">
              <a:cs typeface="Calibri Light"/>
            </a:endParaRPr>
          </a:p>
          <a:p>
            <a:pPr lvl="0"/>
            <a:r>
              <a:rPr lang="en-US" sz="3600" dirty="0"/>
              <a:t>Baked desserts with soft or silken tofu: Adds texture</a:t>
            </a:r>
            <a:endParaRPr lang="en-US" sz="3600" dirty="0">
              <a:cs typeface="Calibri Light"/>
            </a:endParaRPr>
          </a:p>
          <a:p>
            <a:pPr marL="0" indent="0">
              <a:buNone/>
            </a:pPr>
            <a:endParaRPr lang="en-US" dirty="0"/>
          </a:p>
        </p:txBody>
      </p:sp>
      <p:sp>
        <p:nvSpPr>
          <p:cNvPr id="5" name="Text Placeholder 4"/>
          <p:cNvSpPr>
            <a:spLocks noGrp="1"/>
          </p:cNvSpPr>
          <p:nvPr>
            <p:ph type="body" sz="quarter" idx="3"/>
          </p:nvPr>
        </p:nvSpPr>
        <p:spPr>
          <a:xfrm>
            <a:off x="6103088" y="1678729"/>
            <a:ext cx="4957839" cy="576262"/>
          </a:xfrm>
        </p:spPr>
        <p:txBody>
          <a:bodyPr>
            <a:normAutofit fontScale="92500" lnSpcReduction="10000"/>
          </a:bodyPr>
          <a:lstStyle/>
          <a:p>
            <a:pPr algn="ctr"/>
            <a:r>
              <a:rPr lang="en-US" sz="4000" b="1"/>
              <a:t>NOT CREDITABLE</a:t>
            </a:r>
          </a:p>
        </p:txBody>
      </p:sp>
      <p:sp>
        <p:nvSpPr>
          <p:cNvPr id="6" name="Content Placeholder 5"/>
          <p:cNvSpPr>
            <a:spLocks noGrp="1"/>
          </p:cNvSpPr>
          <p:nvPr>
            <p:ph sz="quarter" idx="4"/>
          </p:nvPr>
        </p:nvSpPr>
        <p:spPr>
          <a:xfrm>
            <a:off x="720005" y="2573197"/>
            <a:ext cx="5383081" cy="3741738"/>
          </a:xfrm>
        </p:spPr>
        <p:txBody>
          <a:bodyPr vert="horz" lIns="91440" tIns="45720" rIns="91440" bIns="45720" rtlCol="0" anchor="t">
            <a:normAutofit lnSpcReduction="10000"/>
          </a:bodyPr>
          <a:lstStyle/>
          <a:p>
            <a:pPr>
              <a:spcAft>
                <a:spcPts val="1200"/>
              </a:spcAft>
            </a:pPr>
            <a:r>
              <a:rPr lang="en-US" sz="3600" dirty="0"/>
              <a:t>Tofu links &amp; tofu sausages </a:t>
            </a:r>
          </a:p>
          <a:p>
            <a:pPr lvl="0">
              <a:spcAft>
                <a:spcPts val="1200"/>
              </a:spcAft>
            </a:pPr>
            <a:r>
              <a:rPr lang="en-US" sz="3600" dirty="0"/>
              <a:t>Tofu pieces in a salad</a:t>
            </a:r>
            <a:endParaRPr lang="en-US" sz="3600" dirty="0">
              <a:cs typeface="Calibri Light"/>
            </a:endParaRPr>
          </a:p>
          <a:p>
            <a:pPr lvl="0">
              <a:spcAft>
                <a:spcPts val="1200"/>
              </a:spcAft>
            </a:pPr>
            <a:r>
              <a:rPr lang="en-US" sz="3600" dirty="0"/>
              <a:t>Tofu cubes in a stir fry</a:t>
            </a:r>
            <a:endParaRPr lang="en-US" sz="3600" dirty="0">
              <a:cs typeface="Calibri Light"/>
            </a:endParaRPr>
          </a:p>
          <a:p>
            <a:pPr>
              <a:spcAft>
                <a:spcPts val="1200"/>
              </a:spcAft>
            </a:pPr>
            <a:r>
              <a:rPr lang="en-US" sz="3600" dirty="0"/>
              <a:t>Tofu omelets </a:t>
            </a:r>
            <a:endParaRPr lang="en-US" sz="3600" dirty="0">
              <a:cs typeface="Calibri Light"/>
            </a:endParaRPr>
          </a:p>
          <a:p>
            <a:pPr lvl="0">
              <a:spcAft>
                <a:spcPts val="1200"/>
              </a:spcAft>
            </a:pPr>
            <a:r>
              <a:rPr lang="en-US" sz="3600" dirty="0"/>
              <a:t>Tofu miso soup</a:t>
            </a:r>
            <a:endParaRPr lang="en-US" sz="3600" dirty="0">
              <a:cs typeface="Calibri Light"/>
            </a:endParaRPr>
          </a:p>
          <a:p>
            <a:pPr marL="0" indent="0">
              <a:buNone/>
            </a:pPr>
            <a:endParaRPr lang="en-US" sz="2000" dirty="0"/>
          </a:p>
        </p:txBody>
      </p:sp>
      <p:cxnSp>
        <p:nvCxnSpPr>
          <p:cNvPr id="8" name="Straight Connector 7"/>
          <p:cNvCxnSpPr/>
          <p:nvPr/>
        </p:nvCxnSpPr>
        <p:spPr>
          <a:xfrm>
            <a:off x="5879809" y="1678729"/>
            <a:ext cx="33612" cy="4419729"/>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28822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flipH="1">
            <a:off x="6446941" y="1872951"/>
            <a:ext cx="5888833" cy="4878590"/>
          </a:xfrm>
          <a:prstGeom prst="rect">
            <a:avLst/>
          </a:prstGeom>
          <a:effectLst>
            <a:softEdge rad="317500"/>
          </a:effectLst>
        </p:spPr>
      </p:pic>
      <p:sp>
        <p:nvSpPr>
          <p:cNvPr id="2" name="Title 1"/>
          <p:cNvSpPr>
            <a:spLocks noGrp="1"/>
          </p:cNvSpPr>
          <p:nvPr>
            <p:ph type="title"/>
          </p:nvPr>
        </p:nvSpPr>
        <p:spPr/>
        <p:txBody>
          <a:bodyPr/>
          <a:lstStyle/>
          <a:p>
            <a:r>
              <a:rPr lang="en-US"/>
              <a:t>Five Grams of Protein</a:t>
            </a:r>
          </a:p>
        </p:txBody>
      </p:sp>
      <p:sp>
        <p:nvSpPr>
          <p:cNvPr id="3" name="Content Placeholder 2"/>
          <p:cNvSpPr>
            <a:spLocks noGrp="1"/>
          </p:cNvSpPr>
          <p:nvPr>
            <p:ph idx="1"/>
          </p:nvPr>
        </p:nvSpPr>
        <p:spPr>
          <a:xfrm>
            <a:off x="646112" y="1707861"/>
            <a:ext cx="6844958" cy="4195481"/>
          </a:xfrm>
        </p:spPr>
        <p:txBody>
          <a:bodyPr vert="horz" lIns="91440" tIns="45720" rIns="91440" bIns="45720" rtlCol="0" anchor="t">
            <a:noAutofit/>
          </a:bodyPr>
          <a:lstStyle/>
          <a:p>
            <a:r>
              <a:rPr lang="en-US" dirty="0"/>
              <a:t>Tofu must contain 5 grams of protein per 2.2 ounces (¼ cup) by weight</a:t>
            </a:r>
            <a:endParaRPr lang="en-US" dirty="0">
              <a:cs typeface="Calibri Light"/>
            </a:endParaRPr>
          </a:p>
          <a:p>
            <a:pPr>
              <a:spcAft>
                <a:spcPts val="600"/>
              </a:spcAft>
            </a:pPr>
            <a:r>
              <a:rPr lang="en-US" dirty="0"/>
              <a:t>Locating products</a:t>
            </a:r>
            <a:endParaRPr lang="en-US" dirty="0">
              <a:cs typeface="Calibri Light"/>
            </a:endParaRPr>
          </a:p>
          <a:p>
            <a:pPr lvl="1"/>
            <a:r>
              <a:rPr lang="en-US" dirty="0"/>
              <a:t>Nutrition Facts label </a:t>
            </a:r>
            <a:endParaRPr lang="en-US" dirty="0">
              <a:cs typeface="Calibri Light"/>
            </a:endParaRPr>
          </a:p>
          <a:p>
            <a:pPr lvl="1"/>
            <a:r>
              <a:rPr lang="en-US" dirty="0"/>
              <a:t>Child Nutrition (CN) Label </a:t>
            </a:r>
            <a:endParaRPr lang="en-US" dirty="0">
              <a:cs typeface="Calibri Light"/>
            </a:endParaRPr>
          </a:p>
          <a:p>
            <a:pPr lvl="1"/>
            <a:r>
              <a:rPr lang="en-US" dirty="0"/>
              <a:t>Product Formulation Statement </a:t>
            </a:r>
            <a:endParaRPr lang="en-US" dirty="0">
              <a:cs typeface="Calibri Light"/>
            </a:endParaRPr>
          </a:p>
          <a:p>
            <a:pPr marL="0" indent="0">
              <a:buNone/>
            </a:pPr>
            <a:endParaRPr lang="en-US" dirty="0"/>
          </a:p>
        </p:txBody>
      </p:sp>
    </p:spTree>
    <p:extLst>
      <p:ext uri="{BB962C8B-B14F-4D97-AF65-F5344CB8AC3E}">
        <p14:creationId xmlns:p14="http://schemas.microsoft.com/office/powerpoint/2010/main" val="100862356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idx="1"/>
          </p:nvPr>
        </p:nvPicPr>
        <p:blipFill>
          <a:blip r:embed="rId3" cstate="print">
            <a:extLst>
              <a:ext uri="{28A0092B-C50C-407E-A947-70E740481C1C}">
                <a14:useLocalDpi xmlns:a14="http://schemas.microsoft.com/office/drawing/2010/main"/>
              </a:ext>
            </a:extLst>
          </a:blip>
          <a:stretch>
            <a:fillRect/>
          </a:stretch>
        </p:blipFill>
        <p:spPr>
          <a:xfrm>
            <a:off x="0" y="0"/>
            <a:ext cx="12192000" cy="6624084"/>
          </a:xfrm>
        </p:spPr>
      </p:pic>
      <p:sp>
        <p:nvSpPr>
          <p:cNvPr id="5" name="Title 1"/>
          <p:cNvSpPr txBox="1">
            <a:spLocks/>
          </p:cNvSpPr>
          <p:nvPr/>
        </p:nvSpPr>
        <p:spPr>
          <a:xfrm>
            <a:off x="247277" y="5058137"/>
            <a:ext cx="11511586" cy="846551"/>
          </a:xfrm>
          <a:prstGeom prst="rect">
            <a:avLst/>
          </a:prstGeom>
          <a:solidFill>
            <a:srgbClr val="FFFFFF">
              <a:alpha val="74902"/>
            </a:srgbClr>
          </a:solidFill>
          <a:ln w="28575">
            <a:solidFill>
              <a:srgbClr val="FFFFFF"/>
            </a:solidFill>
          </a:ln>
        </p:spPr>
        <p:txBody>
          <a:bodyPr vert="horz" lIns="91440" tIns="45720" rIns="91440" bIns="45720" rtlCol="0" anchor="ctr">
            <a:noAutofit/>
          </a:bodyPr>
          <a:lstStyle>
            <a:lvl1pPr algn="l" defTabSz="457200" rtl="0" eaLnBrk="1" latinLnBrk="0" hangingPunct="1">
              <a:spcBef>
                <a:spcPct val="0"/>
              </a:spcBef>
              <a:buNone/>
              <a:defRPr sz="4200" b="0" i="0" kern="1200">
                <a:solidFill>
                  <a:srgbClr val="0B4060"/>
                </a:solidFill>
                <a:latin typeface="Calibri" panose="020F050202020403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r>
              <a:rPr kumimoji="0" lang="en-US" sz="4800" b="1" i="0" u="none" strike="noStrike" kern="1200" cap="none" spc="0" normalizeH="0" baseline="0" noProof="0" dirty="0">
                <a:ln>
                  <a:noFill/>
                </a:ln>
                <a:solidFill>
                  <a:srgbClr val="002060"/>
                </a:solidFill>
                <a:effectLst/>
                <a:uLnTx/>
                <a:uFillTx/>
              </a:rPr>
              <a:t>Activity</a:t>
            </a:r>
            <a:r>
              <a:rPr lang="en-US" sz="4800" b="1" dirty="0">
                <a:solidFill>
                  <a:srgbClr val="002060"/>
                </a:solidFill>
              </a:rPr>
              <a:t>: Serving Tofu</a:t>
            </a:r>
            <a:endParaRPr kumimoji="0" lang="en-US" sz="4800" b="1" i="0" u="none" strike="noStrike" kern="1200" cap="none" spc="0" normalizeH="0" baseline="0" noProof="0" dirty="0">
              <a:ln>
                <a:noFill/>
              </a:ln>
              <a:solidFill>
                <a:srgbClr val="002060"/>
              </a:solidFill>
              <a:effectLst/>
              <a:uLnTx/>
              <a:uFillTx/>
            </a:endParaRPr>
          </a:p>
        </p:txBody>
      </p:sp>
    </p:spTree>
    <p:extLst>
      <p:ext uri="{BB962C8B-B14F-4D97-AF65-F5344CB8AC3E}">
        <p14:creationId xmlns:p14="http://schemas.microsoft.com/office/powerpoint/2010/main" val="36937222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flipH="1">
            <a:off x="0" y="0"/>
            <a:ext cx="4215740" cy="660254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flipH="1">
            <a:off x="4215740" y="0"/>
            <a:ext cx="7976260" cy="6602681"/>
          </a:xfrm>
          <a:prstGeom prst="rect">
            <a:avLst/>
          </a:prstGeom>
        </p:spPr>
      </p:pic>
      <p:sp>
        <p:nvSpPr>
          <p:cNvPr id="2" name="Title 1"/>
          <p:cNvSpPr>
            <a:spLocks noGrp="1"/>
          </p:cNvSpPr>
          <p:nvPr>
            <p:ph type="title"/>
          </p:nvPr>
        </p:nvSpPr>
        <p:spPr>
          <a:xfrm>
            <a:off x="190005" y="452718"/>
            <a:ext cx="5165767" cy="1400530"/>
          </a:xfrm>
        </p:spPr>
        <p:txBody>
          <a:bodyPr>
            <a:normAutofit/>
          </a:bodyPr>
          <a:lstStyle/>
          <a:p>
            <a:pPr algn="ctr"/>
            <a:r>
              <a:rPr lang="en-US" sz="4800" dirty="0"/>
              <a:t>Yogurt</a:t>
            </a:r>
          </a:p>
        </p:txBody>
      </p:sp>
      <p:sp>
        <p:nvSpPr>
          <p:cNvPr id="3" name="Content Placeholder 2"/>
          <p:cNvSpPr>
            <a:spLocks noGrp="1"/>
          </p:cNvSpPr>
          <p:nvPr>
            <p:ph idx="1"/>
          </p:nvPr>
        </p:nvSpPr>
        <p:spPr>
          <a:xfrm>
            <a:off x="308759" y="2052919"/>
            <a:ext cx="5047012" cy="3920370"/>
          </a:xfrm>
        </p:spPr>
        <p:txBody>
          <a:bodyPr>
            <a:normAutofit fontScale="92500" lnSpcReduction="20000"/>
          </a:bodyPr>
          <a:lstStyle/>
          <a:p>
            <a:pPr>
              <a:buClr>
                <a:srgbClr val="0E5580">
                  <a:lumMod val="50000"/>
                </a:srgbClr>
              </a:buClr>
            </a:pPr>
            <a:r>
              <a:rPr lang="en-US" b="1" dirty="0">
                <a:solidFill>
                  <a:srgbClr val="0E5580">
                    <a:lumMod val="75000"/>
                  </a:srgbClr>
                </a:solidFill>
              </a:rPr>
              <a:t>Added Sugars Limit: </a:t>
            </a:r>
          </a:p>
          <a:p>
            <a:pPr lvl="1">
              <a:buClr>
                <a:srgbClr val="0E5580">
                  <a:lumMod val="50000"/>
                </a:srgbClr>
              </a:buClr>
            </a:pPr>
            <a:r>
              <a:rPr lang="en-US" dirty="0">
                <a:solidFill>
                  <a:srgbClr val="0E5580">
                    <a:lumMod val="75000"/>
                  </a:srgbClr>
                </a:solidFill>
              </a:rPr>
              <a:t>Current: No more than 23 grams of total sugar per 6 oz</a:t>
            </a:r>
          </a:p>
          <a:p>
            <a:pPr lvl="1">
              <a:buClr>
                <a:srgbClr val="0E5580">
                  <a:lumMod val="50000"/>
                </a:srgbClr>
              </a:buClr>
            </a:pPr>
            <a:endParaRPr lang="en-US" dirty="0">
              <a:solidFill>
                <a:srgbClr val="0E5580">
                  <a:lumMod val="75000"/>
                </a:srgbClr>
              </a:solidFill>
            </a:endParaRPr>
          </a:p>
          <a:p>
            <a:pPr lvl="1">
              <a:buClr>
                <a:srgbClr val="0E5580">
                  <a:lumMod val="50000"/>
                </a:srgbClr>
              </a:buClr>
            </a:pPr>
            <a:r>
              <a:rPr lang="en-US" dirty="0">
                <a:solidFill>
                  <a:srgbClr val="0E5580">
                    <a:lumMod val="75000"/>
                  </a:srgbClr>
                </a:solidFill>
              </a:rPr>
              <a:t>Effective October 1, 2025: no more than 12 grams of added sugars per 6 ounces </a:t>
            </a:r>
          </a:p>
        </p:txBody>
      </p:sp>
    </p:spTree>
    <p:extLst>
      <p:ext uri="{BB962C8B-B14F-4D97-AF65-F5344CB8AC3E}">
        <p14:creationId xmlns:p14="http://schemas.microsoft.com/office/powerpoint/2010/main" val="319621741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Nutrition Facts Label</a:t>
            </a:r>
          </a:p>
        </p:txBody>
      </p:sp>
      <p:sp>
        <p:nvSpPr>
          <p:cNvPr id="3" name="Content Placeholder 2"/>
          <p:cNvSpPr>
            <a:spLocks noGrp="1"/>
          </p:cNvSpPr>
          <p:nvPr>
            <p:ph idx="1"/>
          </p:nvPr>
        </p:nvSpPr>
        <p:spPr>
          <a:xfrm>
            <a:off x="646113" y="2052918"/>
            <a:ext cx="5640388" cy="4195481"/>
          </a:xfrm>
        </p:spPr>
        <p:txBody>
          <a:bodyPr>
            <a:normAutofit/>
          </a:bodyPr>
          <a:lstStyle/>
          <a:p>
            <a:pPr>
              <a:spcAft>
                <a:spcPts val="600"/>
              </a:spcAft>
            </a:pPr>
            <a:r>
              <a:rPr lang="en-US" dirty="0"/>
              <a:t>Helpful for identifying nutritious foods</a:t>
            </a:r>
          </a:p>
          <a:p>
            <a:pPr lvl="1">
              <a:spcAft>
                <a:spcPts val="2400"/>
              </a:spcAft>
            </a:pPr>
            <a:r>
              <a:rPr lang="en-US" dirty="0"/>
              <a:t>Example: Yogurt </a:t>
            </a:r>
          </a:p>
          <a:p>
            <a:r>
              <a:rPr lang="en-US" dirty="0"/>
              <a:t>Found on packaged foods</a:t>
            </a:r>
          </a:p>
        </p:txBody>
      </p:sp>
      <p:sp>
        <p:nvSpPr>
          <p:cNvPr id="4" name="TextBox 3"/>
          <p:cNvSpPr txBox="1"/>
          <p:nvPr/>
        </p:nvSpPr>
        <p:spPr>
          <a:xfrm>
            <a:off x="9865895" y="452718"/>
            <a:ext cx="1624263" cy="369332"/>
          </a:xfrm>
          <a:prstGeom prst="rect">
            <a:avLst/>
          </a:prstGeom>
          <a:noFill/>
        </p:spPr>
        <p:txBody>
          <a:bodyPr wrap="square" rtlCol="0">
            <a:spAutoFit/>
          </a:bodyPr>
          <a:lstStyle/>
          <a:p>
            <a:endParaRPr lang="en-US">
              <a:solidFill>
                <a:prstClr val="black"/>
              </a:solidFill>
            </a:endParaRPr>
          </a:p>
        </p:txBody>
      </p:sp>
      <p:pic>
        <p:nvPicPr>
          <p:cNvPr id="9" name="Picture 8">
            <a:extLst>
              <a:ext uri="{FF2B5EF4-FFF2-40B4-BE49-F238E27FC236}">
                <a16:creationId xmlns:a16="http://schemas.microsoft.com/office/drawing/2014/main" id="{6219293E-01D6-518F-3F96-4A2376617D00}"/>
              </a:ext>
            </a:extLst>
          </p:cNvPr>
          <p:cNvPicPr>
            <a:picLocks noChangeAspect="1"/>
          </p:cNvPicPr>
          <p:nvPr/>
        </p:nvPicPr>
        <p:blipFill>
          <a:blip r:embed="rId3"/>
          <a:stretch>
            <a:fillRect/>
          </a:stretch>
        </p:blipFill>
        <p:spPr>
          <a:xfrm>
            <a:off x="7029522" y="275856"/>
            <a:ext cx="3987524" cy="6215247"/>
          </a:xfrm>
          <a:prstGeom prst="rect">
            <a:avLst/>
          </a:prstGeom>
        </p:spPr>
      </p:pic>
    </p:spTree>
    <p:extLst>
      <p:ext uri="{BB962C8B-B14F-4D97-AF65-F5344CB8AC3E}">
        <p14:creationId xmlns:p14="http://schemas.microsoft.com/office/powerpoint/2010/main" val="40740592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Terms </a:t>
            </a:r>
          </a:p>
        </p:txBody>
      </p:sp>
      <p:sp>
        <p:nvSpPr>
          <p:cNvPr id="3" name="Content Placeholder 2"/>
          <p:cNvSpPr>
            <a:spLocks noGrp="1"/>
          </p:cNvSpPr>
          <p:nvPr>
            <p:ph idx="1"/>
          </p:nvPr>
        </p:nvSpPr>
        <p:spPr>
          <a:xfrm>
            <a:off x="562001" y="1561292"/>
            <a:ext cx="6883588" cy="4800725"/>
          </a:xfrm>
        </p:spPr>
        <p:txBody>
          <a:bodyPr>
            <a:noAutofit/>
          </a:bodyPr>
          <a:lstStyle/>
          <a:p>
            <a:pPr>
              <a:spcAft>
                <a:spcPts val="600"/>
              </a:spcAft>
            </a:pPr>
            <a:r>
              <a:rPr lang="en-US" dirty="0"/>
              <a:t>Serving Size</a:t>
            </a:r>
          </a:p>
          <a:p>
            <a:pPr lvl="1"/>
            <a:r>
              <a:rPr lang="en-US" dirty="0"/>
              <a:t>Number of servings in a package</a:t>
            </a:r>
          </a:p>
          <a:p>
            <a:pPr lvl="1">
              <a:spcAft>
                <a:spcPts val="2400"/>
              </a:spcAft>
            </a:pPr>
            <a:r>
              <a:rPr lang="en-US" dirty="0"/>
              <a:t>Unit: ounces, cups, per container, etc. </a:t>
            </a:r>
          </a:p>
          <a:p>
            <a:pPr>
              <a:spcAft>
                <a:spcPts val="600"/>
              </a:spcAft>
            </a:pPr>
            <a:r>
              <a:rPr lang="en-US" dirty="0"/>
              <a:t>Added Sugars</a:t>
            </a:r>
          </a:p>
          <a:p>
            <a:pPr lvl="1"/>
            <a:r>
              <a:rPr lang="en-US" dirty="0"/>
              <a:t>Amount per serving</a:t>
            </a:r>
          </a:p>
        </p:txBody>
      </p:sp>
      <p:sp>
        <p:nvSpPr>
          <p:cNvPr id="4" name="Rectangle 3"/>
          <p:cNvSpPr/>
          <p:nvPr/>
        </p:nvSpPr>
        <p:spPr>
          <a:xfrm>
            <a:off x="7620000" y="4495800"/>
            <a:ext cx="1432560" cy="167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kern="0">
              <a:solidFill>
                <a:sysClr val="windowText" lastClr="000000"/>
              </a:solidFill>
            </a:endParaRPr>
          </a:p>
        </p:txBody>
      </p:sp>
      <p:sp>
        <p:nvSpPr>
          <p:cNvPr id="7" name="Rectangle 6"/>
          <p:cNvSpPr/>
          <p:nvPr/>
        </p:nvSpPr>
        <p:spPr>
          <a:xfrm>
            <a:off x="10377577" y="0"/>
            <a:ext cx="819510" cy="15613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kern="0">
              <a:solidFill>
                <a:sysClr val="windowText" lastClr="000000"/>
              </a:solidFill>
            </a:endParaRPr>
          </a:p>
        </p:txBody>
      </p:sp>
      <p:pic>
        <p:nvPicPr>
          <p:cNvPr id="6" name="Picture 5">
            <a:extLst>
              <a:ext uri="{FF2B5EF4-FFF2-40B4-BE49-F238E27FC236}">
                <a16:creationId xmlns:a16="http://schemas.microsoft.com/office/drawing/2014/main" id="{E97FB400-4F96-1B6D-ABC1-43666D5563AE}"/>
              </a:ext>
            </a:extLst>
          </p:cNvPr>
          <p:cNvPicPr>
            <a:picLocks noChangeAspect="1"/>
          </p:cNvPicPr>
          <p:nvPr/>
        </p:nvPicPr>
        <p:blipFill>
          <a:blip r:embed="rId3"/>
          <a:stretch>
            <a:fillRect/>
          </a:stretch>
        </p:blipFill>
        <p:spPr>
          <a:xfrm>
            <a:off x="7602302" y="48874"/>
            <a:ext cx="4291781" cy="6444001"/>
          </a:xfrm>
          <a:prstGeom prst="rect">
            <a:avLst/>
          </a:prstGeom>
        </p:spPr>
      </p:pic>
    </p:spTree>
    <p:extLst>
      <p:ext uri="{BB962C8B-B14F-4D97-AF65-F5344CB8AC3E}">
        <p14:creationId xmlns:p14="http://schemas.microsoft.com/office/powerpoint/2010/main" val="199824290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727834586"/>
              </p:ext>
            </p:extLst>
          </p:nvPr>
        </p:nvGraphicFramePr>
        <p:xfrm>
          <a:off x="3845246" y="353682"/>
          <a:ext cx="8264434" cy="6013085"/>
        </p:xfrm>
        <a:graphic>
          <a:graphicData uri="http://schemas.openxmlformats.org/drawingml/2006/table">
            <a:tbl>
              <a:tblPr firstRow="1" firstCol="1" bandRow="1">
                <a:tableStyleId>{72833802-FEF1-4C79-8D5D-14CF1EAF98D9}</a:tableStyleId>
              </a:tblPr>
              <a:tblGrid>
                <a:gridCol w="3062788">
                  <a:extLst>
                    <a:ext uri="{9D8B030D-6E8A-4147-A177-3AD203B41FA5}">
                      <a16:colId xmlns:a16="http://schemas.microsoft.com/office/drawing/2014/main" val="20000"/>
                    </a:ext>
                  </a:extLst>
                </a:gridCol>
                <a:gridCol w="2695738">
                  <a:extLst>
                    <a:ext uri="{9D8B030D-6E8A-4147-A177-3AD203B41FA5}">
                      <a16:colId xmlns:a16="http://schemas.microsoft.com/office/drawing/2014/main" val="20001"/>
                    </a:ext>
                  </a:extLst>
                </a:gridCol>
                <a:gridCol w="2505908">
                  <a:extLst>
                    <a:ext uri="{9D8B030D-6E8A-4147-A177-3AD203B41FA5}">
                      <a16:colId xmlns:a16="http://schemas.microsoft.com/office/drawing/2014/main" val="20002"/>
                    </a:ext>
                  </a:extLst>
                </a:gridCol>
              </a:tblGrid>
              <a:tr h="844680">
                <a:tc gridSpan="3">
                  <a:txBody>
                    <a:bodyPr/>
                    <a:lstStyle/>
                    <a:p>
                      <a:pPr marL="0" marR="0" algn="ctr">
                        <a:lnSpc>
                          <a:spcPct val="100000"/>
                        </a:lnSpc>
                        <a:spcBef>
                          <a:spcPts val="0"/>
                        </a:spcBef>
                        <a:spcAft>
                          <a:spcPts val="0"/>
                        </a:spcAft>
                      </a:pPr>
                      <a:r>
                        <a:rPr lang="en-US" sz="2800" dirty="0">
                          <a:effectLst/>
                        </a:rPr>
                        <a:t>Yogurt Added Sugars Limits</a:t>
                      </a:r>
                      <a:endParaRPr lang="en-US" sz="2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solidFill>
                      <a:schemeClr val="accent5"/>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99321">
                <a:tc>
                  <a:txBody>
                    <a:bodyPr/>
                    <a:lstStyle/>
                    <a:p>
                      <a:pPr marL="0" marR="0" algn="ctr">
                        <a:lnSpc>
                          <a:spcPct val="100000"/>
                        </a:lnSpc>
                        <a:spcBef>
                          <a:spcPts val="0"/>
                        </a:spcBef>
                        <a:spcAft>
                          <a:spcPts val="0"/>
                        </a:spcAft>
                      </a:pPr>
                      <a:r>
                        <a:rPr lang="en-US" sz="2800" b="0">
                          <a:effectLst/>
                        </a:rPr>
                        <a:t>Serving Size</a:t>
                      </a:r>
                    </a:p>
                    <a:p>
                      <a:pPr marL="0" marR="0" algn="ctr">
                        <a:lnSpc>
                          <a:spcPct val="100000"/>
                        </a:lnSpc>
                        <a:spcBef>
                          <a:spcPts val="0"/>
                        </a:spcBef>
                        <a:spcAft>
                          <a:spcPts val="0"/>
                        </a:spcAft>
                      </a:pPr>
                      <a:r>
                        <a:rPr lang="en-US" sz="2800" b="0">
                          <a:effectLst/>
                        </a:rPr>
                        <a:t>(Ounces</a:t>
                      </a:r>
                      <a:r>
                        <a:rPr lang="en-US" sz="2800" b="0" baseline="0">
                          <a:effectLst/>
                        </a:rPr>
                        <a:t>) </a:t>
                      </a:r>
                      <a:endParaRPr lang="en-US" sz="2800" b="0">
                        <a:effectLst/>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a:effectLst/>
                        </a:rPr>
                        <a:t>Serving Size </a:t>
                      </a:r>
                    </a:p>
                    <a:p>
                      <a:pPr marL="0" marR="0" algn="ctr">
                        <a:lnSpc>
                          <a:spcPct val="100000"/>
                        </a:lnSpc>
                        <a:spcBef>
                          <a:spcPts val="0"/>
                        </a:spcBef>
                        <a:spcAft>
                          <a:spcPts val="0"/>
                        </a:spcAft>
                      </a:pPr>
                      <a:r>
                        <a:rPr lang="en-US" sz="2800">
                          <a:effectLst/>
                        </a:rPr>
                        <a:t>(Grams) </a:t>
                      </a: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solidFill>
                            <a:schemeClr val="bg1"/>
                          </a:solidFill>
                          <a:effectLst/>
                        </a:rPr>
                        <a:t>Added Sugars Limit</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solidFill>
                      <a:srgbClr val="0B4060"/>
                    </a:solidFill>
                  </a:tcPr>
                </a:tc>
                <a:extLst>
                  <a:ext uri="{0D108BD9-81ED-4DB2-BD59-A6C34878D82A}">
                    <a16:rowId xmlns:a16="http://schemas.microsoft.com/office/drawing/2014/main" val="10001"/>
                  </a:ext>
                </a:extLst>
              </a:tr>
              <a:tr h="661514">
                <a:tc>
                  <a:txBody>
                    <a:bodyPr/>
                    <a:lstStyle/>
                    <a:p>
                      <a:pPr marL="0" marR="0" algn="ctr">
                        <a:lnSpc>
                          <a:spcPct val="100000"/>
                        </a:lnSpc>
                        <a:spcBef>
                          <a:spcPts val="0"/>
                        </a:spcBef>
                        <a:spcAft>
                          <a:spcPts val="0"/>
                        </a:spcAft>
                      </a:pPr>
                      <a:r>
                        <a:rPr lang="en-US" sz="2800" b="0">
                          <a:effectLst/>
                        </a:rPr>
                        <a:t>2.25 ounces</a:t>
                      </a:r>
                      <a:endParaRPr lang="en-US" sz="2800" b="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a:effectLst/>
                        </a:rPr>
                        <a:t>64 grams</a:t>
                      </a:r>
                      <a:endParaRPr lang="en-US" sz="2800" b="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solidFill>
                            <a:schemeClr val="bg1"/>
                          </a:solidFill>
                          <a:effectLst/>
                        </a:rPr>
                        <a:t>4</a:t>
                      </a:r>
                      <a:r>
                        <a:rPr lang="en-US" sz="2800" baseline="0" dirty="0">
                          <a:solidFill>
                            <a:schemeClr val="bg1"/>
                          </a:solidFill>
                          <a:effectLst/>
                        </a:rPr>
                        <a:t> </a:t>
                      </a:r>
                      <a:r>
                        <a:rPr lang="en-US" sz="2800" dirty="0">
                          <a:solidFill>
                            <a:schemeClr val="bg1"/>
                          </a:solidFill>
                          <a:effectLst/>
                        </a:rPr>
                        <a:t>grams</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solidFill>
                      <a:srgbClr val="0B4060"/>
                    </a:solidFill>
                  </a:tcPr>
                </a:tc>
                <a:extLst>
                  <a:ext uri="{0D108BD9-81ED-4DB2-BD59-A6C34878D82A}">
                    <a16:rowId xmlns:a16="http://schemas.microsoft.com/office/drawing/2014/main" val="10002"/>
                  </a:ext>
                </a:extLst>
              </a:tr>
              <a:tr h="661514">
                <a:tc>
                  <a:txBody>
                    <a:bodyPr/>
                    <a:lstStyle/>
                    <a:p>
                      <a:pPr marL="0" marR="0" algn="ctr">
                        <a:lnSpc>
                          <a:spcPct val="100000"/>
                        </a:lnSpc>
                        <a:spcBef>
                          <a:spcPts val="0"/>
                        </a:spcBef>
                        <a:spcAft>
                          <a:spcPts val="0"/>
                        </a:spcAft>
                      </a:pPr>
                      <a:r>
                        <a:rPr lang="en-US" sz="2800" b="0">
                          <a:effectLst/>
                        </a:rPr>
                        <a:t>3.5 ounces</a:t>
                      </a:r>
                      <a:endParaRPr lang="en-US" sz="2800" b="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a:effectLst/>
                        </a:rPr>
                        <a:t>99 grams</a:t>
                      </a:r>
                      <a:endParaRPr lang="en-US" sz="2800" b="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solidFill>
                            <a:schemeClr val="bg1"/>
                          </a:solidFill>
                          <a:effectLst/>
                        </a:rPr>
                        <a:t>7 grams</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solidFill>
                      <a:srgbClr val="0B4060"/>
                    </a:solidFill>
                  </a:tcPr>
                </a:tc>
                <a:extLst>
                  <a:ext uri="{0D108BD9-81ED-4DB2-BD59-A6C34878D82A}">
                    <a16:rowId xmlns:a16="http://schemas.microsoft.com/office/drawing/2014/main" val="10003"/>
                  </a:ext>
                </a:extLst>
              </a:tr>
              <a:tr h="661514">
                <a:tc>
                  <a:txBody>
                    <a:bodyPr/>
                    <a:lstStyle/>
                    <a:p>
                      <a:pPr marL="0" marR="0" algn="ctr">
                        <a:lnSpc>
                          <a:spcPct val="100000"/>
                        </a:lnSpc>
                        <a:spcBef>
                          <a:spcPts val="0"/>
                        </a:spcBef>
                        <a:spcAft>
                          <a:spcPts val="0"/>
                        </a:spcAft>
                      </a:pPr>
                      <a:r>
                        <a:rPr lang="en-US" sz="2800" b="0" dirty="0">
                          <a:effectLst/>
                        </a:rPr>
                        <a:t>4 ounces</a:t>
                      </a:r>
                      <a:endParaRPr lang="en-US" sz="2800" b="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a:effectLst/>
                        </a:rPr>
                        <a:t>113 grams</a:t>
                      </a:r>
                      <a:endParaRPr lang="en-US" sz="2800" b="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solidFill>
                            <a:schemeClr val="bg1"/>
                          </a:solidFill>
                          <a:effectLst/>
                        </a:rPr>
                        <a:t>8 grams</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solidFill>
                      <a:srgbClr val="0B4060"/>
                    </a:solidFill>
                  </a:tcPr>
                </a:tc>
                <a:extLst>
                  <a:ext uri="{0D108BD9-81ED-4DB2-BD59-A6C34878D82A}">
                    <a16:rowId xmlns:a16="http://schemas.microsoft.com/office/drawing/2014/main" val="10004"/>
                  </a:ext>
                </a:extLst>
              </a:tr>
              <a:tr h="661514">
                <a:tc>
                  <a:txBody>
                    <a:bodyPr/>
                    <a:lstStyle/>
                    <a:p>
                      <a:pPr marL="0" marR="0" algn="ctr">
                        <a:lnSpc>
                          <a:spcPct val="100000"/>
                        </a:lnSpc>
                        <a:spcBef>
                          <a:spcPts val="0"/>
                        </a:spcBef>
                        <a:spcAft>
                          <a:spcPts val="0"/>
                        </a:spcAft>
                      </a:pPr>
                      <a:r>
                        <a:rPr lang="en-US" sz="2800" b="0">
                          <a:effectLst/>
                        </a:rPr>
                        <a:t>5.3 ounces</a:t>
                      </a:r>
                      <a:endParaRPr lang="en-US" sz="2800" b="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a:effectLst/>
                        </a:rPr>
                        <a:t>150 grams</a:t>
                      </a:r>
                      <a:endParaRPr lang="en-US" sz="2800" b="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solidFill>
                            <a:schemeClr val="bg1"/>
                          </a:solidFill>
                          <a:effectLst/>
                        </a:rPr>
                        <a:t>10 grams</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solidFill>
                      <a:srgbClr val="0B4060"/>
                    </a:solidFill>
                  </a:tcPr>
                </a:tc>
                <a:extLst>
                  <a:ext uri="{0D108BD9-81ED-4DB2-BD59-A6C34878D82A}">
                    <a16:rowId xmlns:a16="http://schemas.microsoft.com/office/drawing/2014/main" val="10005"/>
                  </a:ext>
                </a:extLst>
              </a:tr>
              <a:tr h="661514">
                <a:tc>
                  <a:txBody>
                    <a:bodyPr/>
                    <a:lstStyle/>
                    <a:p>
                      <a:pPr marL="0" marR="0" algn="ctr">
                        <a:lnSpc>
                          <a:spcPct val="100000"/>
                        </a:lnSpc>
                        <a:spcBef>
                          <a:spcPts val="0"/>
                        </a:spcBef>
                        <a:spcAft>
                          <a:spcPts val="0"/>
                        </a:spcAft>
                      </a:pPr>
                      <a:r>
                        <a:rPr lang="en-US" sz="2800" b="0">
                          <a:effectLst/>
                        </a:rPr>
                        <a:t>6 ounces</a:t>
                      </a:r>
                      <a:endParaRPr lang="en-US" sz="2800" b="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a:effectLst/>
                        </a:rPr>
                        <a:t>170 grams</a:t>
                      </a:r>
                      <a:endParaRPr lang="en-US" sz="2800" b="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solidFill>
                            <a:schemeClr val="bg1"/>
                          </a:solidFill>
                          <a:effectLst/>
                        </a:rPr>
                        <a:t>12 grams</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solidFill>
                      <a:srgbClr val="0B4060"/>
                    </a:solidFill>
                  </a:tcPr>
                </a:tc>
                <a:extLst>
                  <a:ext uri="{0D108BD9-81ED-4DB2-BD59-A6C34878D82A}">
                    <a16:rowId xmlns:a16="http://schemas.microsoft.com/office/drawing/2014/main" val="10006"/>
                  </a:ext>
                </a:extLst>
              </a:tr>
              <a:tr h="661514">
                <a:tc>
                  <a:txBody>
                    <a:bodyPr/>
                    <a:lstStyle/>
                    <a:p>
                      <a:pPr marL="0" marR="0" algn="ctr">
                        <a:lnSpc>
                          <a:spcPct val="100000"/>
                        </a:lnSpc>
                        <a:spcBef>
                          <a:spcPts val="0"/>
                        </a:spcBef>
                        <a:spcAft>
                          <a:spcPts val="0"/>
                        </a:spcAft>
                      </a:pPr>
                      <a:r>
                        <a:rPr lang="en-US" sz="2800" b="0">
                          <a:effectLst/>
                        </a:rPr>
                        <a:t>8 ounces</a:t>
                      </a:r>
                      <a:endParaRPr lang="en-US" sz="2800" b="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a:effectLst/>
                        </a:rPr>
                        <a:t>227 grams</a:t>
                      </a:r>
                      <a:endParaRPr lang="en-US" sz="2800" b="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solidFill>
                            <a:schemeClr val="bg1"/>
                          </a:solidFill>
                          <a:effectLst/>
                        </a:rPr>
                        <a:t>16 grams</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solidFill>
                      <a:srgbClr val="0B4060"/>
                    </a:solidFill>
                  </a:tcPr>
                </a:tc>
                <a:extLst>
                  <a:ext uri="{0D108BD9-81ED-4DB2-BD59-A6C34878D82A}">
                    <a16:rowId xmlns:a16="http://schemas.microsoft.com/office/drawing/2014/main" val="10007"/>
                  </a:ext>
                </a:extLst>
              </a:tr>
            </a:tbl>
          </a:graphicData>
        </a:graphic>
      </p:graphicFrame>
      <p:sp>
        <p:nvSpPr>
          <p:cNvPr id="5" name="Title 1"/>
          <p:cNvSpPr>
            <a:spLocks noGrp="1"/>
          </p:cNvSpPr>
          <p:nvPr>
            <p:ph type="title"/>
          </p:nvPr>
        </p:nvSpPr>
        <p:spPr>
          <a:xfrm>
            <a:off x="-108447" y="1767255"/>
            <a:ext cx="3953693" cy="1400530"/>
          </a:xfrm>
        </p:spPr>
        <p:txBody>
          <a:bodyPr>
            <a:normAutofit fontScale="90000"/>
          </a:bodyPr>
          <a:lstStyle/>
          <a:p>
            <a:pPr algn="ctr"/>
            <a:r>
              <a:rPr lang="en-US" dirty="0"/>
              <a:t>Table Method: Yogurt </a:t>
            </a:r>
          </a:p>
        </p:txBody>
      </p:sp>
    </p:spTree>
    <p:extLst>
      <p:ext uri="{BB962C8B-B14F-4D97-AF65-F5344CB8AC3E}">
        <p14:creationId xmlns:p14="http://schemas.microsoft.com/office/powerpoint/2010/main" val="72272654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7850" y="505472"/>
            <a:ext cx="5907089" cy="1400530"/>
          </a:xfrm>
        </p:spPr>
        <p:txBody>
          <a:bodyPr/>
          <a:lstStyle/>
          <a:p>
            <a:pPr algn="ctr"/>
            <a:r>
              <a:rPr lang="en-US" dirty="0"/>
              <a:t>Table Method Steps</a:t>
            </a:r>
            <a:endParaRPr lang="en-US" b="1" dirty="0"/>
          </a:p>
        </p:txBody>
      </p:sp>
      <p:sp>
        <p:nvSpPr>
          <p:cNvPr id="3" name="Content Placeholder 2"/>
          <p:cNvSpPr>
            <a:spLocks noGrp="1"/>
          </p:cNvSpPr>
          <p:nvPr>
            <p:ph idx="1"/>
          </p:nvPr>
        </p:nvSpPr>
        <p:spPr>
          <a:xfrm>
            <a:off x="646112" y="2052918"/>
            <a:ext cx="6260526" cy="4451399"/>
          </a:xfrm>
        </p:spPr>
        <p:txBody>
          <a:bodyPr>
            <a:normAutofit/>
          </a:bodyPr>
          <a:lstStyle/>
          <a:p>
            <a:r>
              <a:rPr lang="en-US" dirty="0"/>
              <a:t>Step 1: Find the Serving Size, in ounces (oz) or grams (g):</a:t>
            </a:r>
            <a:r>
              <a:rPr lang="en-US" b="1" dirty="0"/>
              <a:t> 6 oz</a:t>
            </a:r>
            <a:endParaRPr lang="en-US" dirty="0"/>
          </a:p>
          <a:p>
            <a:r>
              <a:rPr lang="en-US" dirty="0"/>
              <a:t>Step 2: Find the amount for Added Sugars: </a:t>
            </a:r>
            <a:r>
              <a:rPr lang="en-US" b="1" dirty="0"/>
              <a:t>10 grams </a:t>
            </a:r>
            <a:endParaRPr lang="en-US" dirty="0"/>
          </a:p>
          <a:p>
            <a:endParaRPr lang="en-US" dirty="0"/>
          </a:p>
          <a:p>
            <a:endParaRPr lang="en-US" dirty="0"/>
          </a:p>
          <a:p>
            <a:endParaRPr lang="en-US" dirty="0"/>
          </a:p>
          <a:p>
            <a:endParaRPr lang="en-US" dirty="0"/>
          </a:p>
        </p:txBody>
      </p:sp>
      <p:sp>
        <p:nvSpPr>
          <p:cNvPr id="8" name="Rectangle 7"/>
          <p:cNvSpPr/>
          <p:nvPr/>
        </p:nvSpPr>
        <p:spPr>
          <a:xfrm>
            <a:off x="7753350" y="4556760"/>
            <a:ext cx="1604010" cy="182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kern="0">
              <a:solidFill>
                <a:sysClr val="windowText" lastClr="000000"/>
              </a:solidFill>
            </a:endParaRPr>
          </a:p>
        </p:txBody>
      </p:sp>
      <p:pic>
        <p:nvPicPr>
          <p:cNvPr id="4" name="Picture 3">
            <a:extLst>
              <a:ext uri="{FF2B5EF4-FFF2-40B4-BE49-F238E27FC236}">
                <a16:creationId xmlns:a16="http://schemas.microsoft.com/office/drawing/2014/main" id="{0D0982AE-0610-2374-1D6D-A83F334D67FA}"/>
              </a:ext>
            </a:extLst>
          </p:cNvPr>
          <p:cNvPicPr>
            <a:picLocks noChangeAspect="1"/>
          </p:cNvPicPr>
          <p:nvPr/>
        </p:nvPicPr>
        <p:blipFill>
          <a:blip r:embed="rId3"/>
          <a:stretch>
            <a:fillRect/>
          </a:stretch>
        </p:blipFill>
        <p:spPr>
          <a:xfrm>
            <a:off x="7602302" y="48874"/>
            <a:ext cx="4291781" cy="6444001"/>
          </a:xfrm>
          <a:prstGeom prst="rect">
            <a:avLst/>
          </a:prstGeom>
        </p:spPr>
      </p:pic>
    </p:spTree>
    <p:extLst>
      <p:ext uri="{BB962C8B-B14F-4D97-AF65-F5344CB8AC3E}">
        <p14:creationId xmlns:p14="http://schemas.microsoft.com/office/powerpoint/2010/main" val="382710726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7013" y="1925526"/>
            <a:ext cx="4894796" cy="4180645"/>
          </a:xfrm>
          <a:ln w="38100">
            <a:noFill/>
            <a:prstDash val="solid"/>
          </a:ln>
        </p:spPr>
        <p:txBody>
          <a:bodyPr>
            <a:normAutofit fontScale="85000" lnSpcReduction="20000"/>
          </a:bodyPr>
          <a:lstStyle/>
          <a:p>
            <a:pPr>
              <a:spcAft>
                <a:spcPts val="600"/>
              </a:spcAft>
            </a:pPr>
            <a:r>
              <a:rPr lang="en-US" b="1" dirty="0"/>
              <a:t>Step 3</a:t>
            </a:r>
            <a:r>
              <a:rPr lang="en-US" dirty="0"/>
              <a:t>: Find the serving size in the Added Sugars Limits Table</a:t>
            </a:r>
          </a:p>
          <a:p>
            <a:pPr>
              <a:spcAft>
                <a:spcPts val="600"/>
              </a:spcAft>
            </a:pPr>
            <a:endParaRPr lang="en-US" b="1" dirty="0"/>
          </a:p>
          <a:p>
            <a:pPr>
              <a:spcAft>
                <a:spcPts val="600"/>
              </a:spcAft>
            </a:pPr>
            <a:r>
              <a:rPr lang="en-US" b="1" dirty="0"/>
              <a:t>Step 4: </a:t>
            </a:r>
            <a:r>
              <a:rPr lang="en-US" dirty="0"/>
              <a:t>Look at the number to the right of the serving size, under the “Added Sugars Limit” column </a:t>
            </a:r>
          </a:p>
          <a:p>
            <a:pPr lvl="1"/>
            <a:r>
              <a:rPr lang="en-US" dirty="0"/>
              <a:t>Serving size: 6 </a:t>
            </a:r>
            <a:r>
              <a:rPr lang="en-US" dirty="0" err="1"/>
              <a:t>oz</a:t>
            </a:r>
            <a:r>
              <a:rPr lang="en-US" dirty="0"/>
              <a:t> </a:t>
            </a:r>
          </a:p>
          <a:p>
            <a:pPr lvl="1"/>
            <a:r>
              <a:rPr lang="en-US"/>
              <a:t>Added </a:t>
            </a:r>
            <a:r>
              <a:rPr lang="en-US" dirty="0"/>
              <a:t>sugars: 10 grams </a:t>
            </a:r>
          </a:p>
          <a:p>
            <a:pPr marL="0" lvl="0" indent="0">
              <a:buNone/>
            </a:pPr>
            <a:endParaRPr lang="en-US" dirty="0"/>
          </a:p>
          <a:p>
            <a:pPr marL="0" indent="0">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3373715829"/>
              </p:ext>
            </p:extLst>
          </p:nvPr>
        </p:nvGraphicFramePr>
        <p:xfrm>
          <a:off x="5687240" y="464721"/>
          <a:ext cx="6273702" cy="5738949"/>
        </p:xfrm>
        <a:graphic>
          <a:graphicData uri="http://schemas.openxmlformats.org/drawingml/2006/table">
            <a:tbl>
              <a:tblPr firstRow="1" firstCol="1" bandRow="1">
                <a:tableStyleId>{72833802-FEF1-4C79-8D5D-14CF1EAF98D9}</a:tableStyleId>
              </a:tblPr>
              <a:tblGrid>
                <a:gridCol w="2264835">
                  <a:extLst>
                    <a:ext uri="{9D8B030D-6E8A-4147-A177-3AD203B41FA5}">
                      <a16:colId xmlns:a16="http://schemas.microsoft.com/office/drawing/2014/main" val="20000"/>
                    </a:ext>
                  </a:extLst>
                </a:gridCol>
                <a:gridCol w="1993413">
                  <a:extLst>
                    <a:ext uri="{9D8B030D-6E8A-4147-A177-3AD203B41FA5}">
                      <a16:colId xmlns:a16="http://schemas.microsoft.com/office/drawing/2014/main" val="20001"/>
                    </a:ext>
                  </a:extLst>
                </a:gridCol>
                <a:gridCol w="2015454">
                  <a:extLst>
                    <a:ext uri="{9D8B030D-6E8A-4147-A177-3AD203B41FA5}">
                      <a16:colId xmlns:a16="http://schemas.microsoft.com/office/drawing/2014/main" val="20002"/>
                    </a:ext>
                  </a:extLst>
                </a:gridCol>
              </a:tblGrid>
              <a:tr h="640859">
                <a:tc gridSpan="3">
                  <a:txBody>
                    <a:bodyPr/>
                    <a:lstStyle/>
                    <a:p>
                      <a:pPr marL="0" marR="0" algn="ctr">
                        <a:lnSpc>
                          <a:spcPct val="100000"/>
                        </a:lnSpc>
                        <a:spcBef>
                          <a:spcPts val="0"/>
                        </a:spcBef>
                        <a:spcAft>
                          <a:spcPts val="0"/>
                        </a:spcAft>
                      </a:pPr>
                      <a:r>
                        <a:rPr lang="en-US" sz="2400" dirty="0">
                          <a:effectLst/>
                        </a:rPr>
                        <a:t>Yogurt Added Sugars Limits Table</a:t>
                      </a:r>
                      <a:endParaRPr lang="en-US" sz="24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83006">
                <a:tc>
                  <a:txBody>
                    <a:bodyPr/>
                    <a:lstStyle/>
                    <a:p>
                      <a:pPr marL="0" marR="0" algn="ctr">
                        <a:lnSpc>
                          <a:spcPct val="100000"/>
                        </a:lnSpc>
                        <a:spcBef>
                          <a:spcPts val="0"/>
                        </a:spcBef>
                        <a:spcAft>
                          <a:spcPts val="0"/>
                        </a:spcAft>
                      </a:pPr>
                      <a:r>
                        <a:rPr lang="en-US" sz="2400" b="0">
                          <a:effectLst/>
                        </a:rPr>
                        <a:t>Serving Size</a:t>
                      </a:r>
                    </a:p>
                    <a:p>
                      <a:pPr marL="0" marR="0" algn="ctr">
                        <a:lnSpc>
                          <a:spcPct val="100000"/>
                        </a:lnSpc>
                        <a:spcBef>
                          <a:spcPts val="0"/>
                        </a:spcBef>
                        <a:spcAft>
                          <a:spcPts val="0"/>
                        </a:spcAft>
                      </a:pPr>
                      <a:r>
                        <a:rPr lang="en-US" sz="2400" b="0">
                          <a:effectLst/>
                        </a:rPr>
                        <a:t>(Ounces</a:t>
                      </a:r>
                      <a:r>
                        <a:rPr lang="en-US" sz="2400" b="0" baseline="0">
                          <a:effectLst/>
                        </a:rPr>
                        <a:t>) </a:t>
                      </a:r>
                      <a:endParaRPr lang="en-US" sz="2400" b="0">
                        <a:effectLst/>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r>
                        <a:rPr lang="en-US" sz="2400">
                          <a:solidFill>
                            <a:schemeClr val="bg1">
                              <a:lumMod val="65000"/>
                            </a:schemeClr>
                          </a:solidFill>
                          <a:effectLst/>
                        </a:rPr>
                        <a:t>Serving Size </a:t>
                      </a:r>
                    </a:p>
                    <a:p>
                      <a:pPr marL="0" marR="0" algn="ctr">
                        <a:lnSpc>
                          <a:spcPct val="100000"/>
                        </a:lnSpc>
                        <a:spcBef>
                          <a:spcPts val="0"/>
                        </a:spcBef>
                        <a:spcAft>
                          <a:spcPts val="0"/>
                        </a:spcAft>
                      </a:pPr>
                      <a:r>
                        <a:rPr lang="en-US" sz="2400">
                          <a:solidFill>
                            <a:schemeClr val="bg1">
                              <a:lumMod val="65000"/>
                            </a:schemeClr>
                          </a:solidFill>
                          <a:effectLst/>
                        </a:rPr>
                        <a:t>(Grams) </a:t>
                      </a: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en-US" sz="2800" dirty="0">
                          <a:solidFill>
                            <a:schemeClr val="bg1"/>
                          </a:solidFill>
                          <a:effectLst/>
                        </a:rPr>
                        <a:t>Added Sugars Limit</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0B4060"/>
                    </a:solidFill>
                  </a:tcPr>
                </a:tc>
                <a:extLst>
                  <a:ext uri="{0D108BD9-81ED-4DB2-BD59-A6C34878D82A}">
                    <a16:rowId xmlns:a16="http://schemas.microsoft.com/office/drawing/2014/main" val="10001"/>
                  </a:ext>
                </a:extLst>
              </a:tr>
              <a:tr h="652514">
                <a:tc>
                  <a:txBody>
                    <a:bodyPr/>
                    <a:lstStyle/>
                    <a:p>
                      <a:pPr marL="0" marR="0" algn="ctr">
                        <a:lnSpc>
                          <a:spcPct val="100000"/>
                        </a:lnSpc>
                        <a:spcBef>
                          <a:spcPts val="0"/>
                        </a:spcBef>
                        <a:spcAft>
                          <a:spcPts val="0"/>
                        </a:spcAft>
                      </a:pPr>
                      <a:r>
                        <a:rPr lang="en-US" sz="2400" b="0">
                          <a:effectLst/>
                        </a:rPr>
                        <a:t>2.25 ounces</a:t>
                      </a:r>
                      <a:endParaRPr lang="en-US" sz="2400" b="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r>
                        <a:rPr lang="en-US" sz="2400">
                          <a:solidFill>
                            <a:schemeClr val="bg1">
                              <a:lumMod val="65000"/>
                            </a:schemeClr>
                          </a:solidFill>
                          <a:effectLst/>
                        </a:rPr>
                        <a:t>64 grams</a:t>
                      </a:r>
                      <a:endParaRPr lang="en-US" sz="2400" b="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en-US" sz="2800" dirty="0">
                          <a:solidFill>
                            <a:schemeClr val="bg1"/>
                          </a:solidFill>
                          <a:effectLst/>
                        </a:rPr>
                        <a:t>4</a:t>
                      </a:r>
                      <a:r>
                        <a:rPr lang="en-US" sz="2800" baseline="0" dirty="0">
                          <a:solidFill>
                            <a:schemeClr val="bg1"/>
                          </a:solidFill>
                          <a:effectLst/>
                        </a:rPr>
                        <a:t> </a:t>
                      </a:r>
                      <a:r>
                        <a:rPr lang="en-US" sz="2800" dirty="0">
                          <a:solidFill>
                            <a:schemeClr val="bg1"/>
                          </a:solidFill>
                          <a:effectLst/>
                        </a:rPr>
                        <a:t>grams</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0B4060"/>
                    </a:solidFill>
                  </a:tcPr>
                </a:tc>
                <a:extLst>
                  <a:ext uri="{0D108BD9-81ED-4DB2-BD59-A6C34878D82A}">
                    <a16:rowId xmlns:a16="http://schemas.microsoft.com/office/drawing/2014/main" val="10002"/>
                  </a:ext>
                </a:extLst>
              </a:tr>
              <a:tr h="652514">
                <a:tc>
                  <a:txBody>
                    <a:bodyPr/>
                    <a:lstStyle/>
                    <a:p>
                      <a:pPr marL="0" marR="0" algn="ctr">
                        <a:lnSpc>
                          <a:spcPct val="100000"/>
                        </a:lnSpc>
                        <a:spcBef>
                          <a:spcPts val="0"/>
                        </a:spcBef>
                        <a:spcAft>
                          <a:spcPts val="0"/>
                        </a:spcAft>
                      </a:pPr>
                      <a:r>
                        <a:rPr lang="en-US" sz="2400" b="0">
                          <a:effectLst/>
                        </a:rPr>
                        <a:t>3.5 ounces</a:t>
                      </a:r>
                      <a:endParaRPr lang="en-US" sz="2400" b="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r>
                        <a:rPr lang="en-US" sz="2400">
                          <a:solidFill>
                            <a:schemeClr val="bg1">
                              <a:lumMod val="65000"/>
                            </a:schemeClr>
                          </a:solidFill>
                          <a:effectLst/>
                        </a:rPr>
                        <a:t>99 grams</a:t>
                      </a:r>
                      <a:endParaRPr lang="en-US" sz="2400" b="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en-US" sz="2800" dirty="0">
                          <a:solidFill>
                            <a:schemeClr val="bg1"/>
                          </a:solidFill>
                          <a:effectLst/>
                        </a:rPr>
                        <a:t>7 grams</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0B4060"/>
                    </a:solidFill>
                  </a:tcPr>
                </a:tc>
                <a:extLst>
                  <a:ext uri="{0D108BD9-81ED-4DB2-BD59-A6C34878D82A}">
                    <a16:rowId xmlns:a16="http://schemas.microsoft.com/office/drawing/2014/main" val="10003"/>
                  </a:ext>
                </a:extLst>
              </a:tr>
              <a:tr h="652514">
                <a:tc>
                  <a:txBody>
                    <a:bodyPr/>
                    <a:lstStyle/>
                    <a:p>
                      <a:pPr marL="0" marR="0" algn="ctr">
                        <a:lnSpc>
                          <a:spcPct val="100000"/>
                        </a:lnSpc>
                        <a:spcBef>
                          <a:spcPts val="0"/>
                        </a:spcBef>
                        <a:spcAft>
                          <a:spcPts val="0"/>
                        </a:spcAft>
                      </a:pPr>
                      <a:r>
                        <a:rPr lang="en-US" sz="2400" b="0">
                          <a:effectLst/>
                        </a:rPr>
                        <a:t>4 ounces</a:t>
                      </a:r>
                      <a:endParaRPr lang="en-US" sz="2400" b="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r>
                        <a:rPr lang="en-US" sz="2400">
                          <a:solidFill>
                            <a:schemeClr val="bg1">
                              <a:lumMod val="65000"/>
                            </a:schemeClr>
                          </a:solidFill>
                          <a:effectLst/>
                        </a:rPr>
                        <a:t>113 grams</a:t>
                      </a:r>
                      <a:endParaRPr lang="en-US" sz="2400" b="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en-US" sz="2800" dirty="0">
                          <a:solidFill>
                            <a:schemeClr val="bg1"/>
                          </a:solidFill>
                          <a:effectLst/>
                        </a:rPr>
                        <a:t>8 grams</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0B4060"/>
                    </a:solidFill>
                  </a:tcPr>
                </a:tc>
                <a:extLst>
                  <a:ext uri="{0D108BD9-81ED-4DB2-BD59-A6C34878D82A}">
                    <a16:rowId xmlns:a16="http://schemas.microsoft.com/office/drawing/2014/main" val="10004"/>
                  </a:ext>
                </a:extLst>
              </a:tr>
              <a:tr h="652514">
                <a:tc>
                  <a:txBody>
                    <a:bodyPr/>
                    <a:lstStyle/>
                    <a:p>
                      <a:pPr marL="0" marR="0" algn="ctr">
                        <a:lnSpc>
                          <a:spcPct val="100000"/>
                        </a:lnSpc>
                        <a:spcBef>
                          <a:spcPts val="0"/>
                        </a:spcBef>
                        <a:spcAft>
                          <a:spcPts val="0"/>
                        </a:spcAft>
                      </a:pPr>
                      <a:r>
                        <a:rPr lang="en-US" sz="2400" b="0">
                          <a:effectLst/>
                        </a:rPr>
                        <a:t>5.3 ounces</a:t>
                      </a:r>
                      <a:endParaRPr lang="en-US" sz="2400" b="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r>
                        <a:rPr lang="en-US" sz="2400">
                          <a:solidFill>
                            <a:schemeClr val="bg1">
                              <a:lumMod val="65000"/>
                            </a:schemeClr>
                          </a:solidFill>
                          <a:effectLst/>
                        </a:rPr>
                        <a:t>150 grams</a:t>
                      </a:r>
                      <a:endParaRPr lang="en-US" sz="2400" b="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en-US" sz="2800" dirty="0">
                          <a:solidFill>
                            <a:schemeClr val="bg1"/>
                          </a:solidFill>
                          <a:effectLst/>
                        </a:rPr>
                        <a:t>10 grams</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0B4060"/>
                    </a:solidFill>
                  </a:tcPr>
                </a:tc>
                <a:extLst>
                  <a:ext uri="{0D108BD9-81ED-4DB2-BD59-A6C34878D82A}">
                    <a16:rowId xmlns:a16="http://schemas.microsoft.com/office/drawing/2014/main" val="10005"/>
                  </a:ext>
                </a:extLst>
              </a:tr>
              <a:tr h="652514">
                <a:tc>
                  <a:txBody>
                    <a:bodyPr/>
                    <a:lstStyle/>
                    <a:p>
                      <a:pPr marL="0" marR="0" algn="ctr">
                        <a:lnSpc>
                          <a:spcPct val="100000"/>
                        </a:lnSpc>
                        <a:spcBef>
                          <a:spcPts val="0"/>
                        </a:spcBef>
                        <a:spcAft>
                          <a:spcPts val="0"/>
                        </a:spcAft>
                      </a:pPr>
                      <a:r>
                        <a:rPr lang="en-US" sz="2400" b="0" dirty="0">
                          <a:solidFill>
                            <a:schemeClr val="tx1"/>
                          </a:solidFill>
                          <a:effectLst/>
                        </a:rPr>
                        <a:t>6 ounces</a:t>
                      </a:r>
                      <a:endParaRPr lang="en-US" sz="24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r>
                        <a:rPr lang="en-US" sz="2400">
                          <a:solidFill>
                            <a:schemeClr val="bg1">
                              <a:lumMod val="65000"/>
                            </a:schemeClr>
                          </a:solidFill>
                          <a:effectLst/>
                        </a:rPr>
                        <a:t>170 grams</a:t>
                      </a:r>
                      <a:endParaRPr lang="en-US" sz="2400" b="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2800" dirty="0">
                          <a:solidFill>
                            <a:schemeClr val="bg1"/>
                          </a:solidFill>
                          <a:effectLst/>
                        </a:rPr>
                        <a:t>12 grams</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0B4060"/>
                    </a:solidFill>
                  </a:tcPr>
                </a:tc>
                <a:extLst>
                  <a:ext uri="{0D108BD9-81ED-4DB2-BD59-A6C34878D82A}">
                    <a16:rowId xmlns:a16="http://schemas.microsoft.com/office/drawing/2014/main" val="10006"/>
                  </a:ext>
                </a:extLst>
              </a:tr>
              <a:tr h="652514">
                <a:tc>
                  <a:txBody>
                    <a:bodyPr/>
                    <a:lstStyle/>
                    <a:p>
                      <a:pPr marL="0" marR="0" algn="ctr">
                        <a:lnSpc>
                          <a:spcPct val="100000"/>
                        </a:lnSpc>
                        <a:spcBef>
                          <a:spcPts val="0"/>
                        </a:spcBef>
                        <a:spcAft>
                          <a:spcPts val="0"/>
                        </a:spcAft>
                      </a:pPr>
                      <a:r>
                        <a:rPr lang="en-US" sz="2400" b="0">
                          <a:effectLst/>
                        </a:rPr>
                        <a:t>8 ounces</a:t>
                      </a:r>
                      <a:endParaRPr lang="en-US" sz="2400" b="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pPr>
                      <a:r>
                        <a:rPr lang="en-US" sz="2400">
                          <a:solidFill>
                            <a:schemeClr val="bg1">
                              <a:lumMod val="65000"/>
                            </a:schemeClr>
                          </a:solidFill>
                          <a:effectLst/>
                        </a:rPr>
                        <a:t>227 grams</a:t>
                      </a:r>
                      <a:endParaRPr lang="en-US" sz="2400" b="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en-US" sz="2800" dirty="0">
                          <a:solidFill>
                            <a:schemeClr val="bg1"/>
                          </a:solidFill>
                          <a:effectLst/>
                        </a:rPr>
                        <a:t>16 grams</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0B4060"/>
                    </a:solidFill>
                  </a:tcPr>
                </a:tc>
                <a:extLst>
                  <a:ext uri="{0D108BD9-81ED-4DB2-BD59-A6C34878D82A}">
                    <a16:rowId xmlns:a16="http://schemas.microsoft.com/office/drawing/2014/main" val="10007"/>
                  </a:ext>
                </a:extLst>
              </a:tr>
            </a:tbl>
          </a:graphicData>
        </a:graphic>
      </p:graphicFrame>
      <p:sp>
        <p:nvSpPr>
          <p:cNvPr id="5" name="Title 1"/>
          <p:cNvSpPr txBox="1">
            <a:spLocks/>
          </p:cNvSpPr>
          <p:nvPr/>
        </p:nvSpPr>
        <p:spPr>
          <a:xfrm>
            <a:off x="-35530" y="292984"/>
            <a:ext cx="5907089" cy="14005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002060"/>
                </a:solidFill>
                <a:latin typeface="+mj-lt"/>
                <a:ea typeface="+mj-ea"/>
                <a:cs typeface="+mj-cs"/>
              </a:defRPr>
            </a:lvl1pPr>
          </a:lstStyle>
          <a:p>
            <a:pPr algn="ctr"/>
            <a:r>
              <a:rPr lang="en-US" dirty="0"/>
              <a:t>Table Method Steps</a:t>
            </a:r>
            <a:br>
              <a:rPr lang="en-US" dirty="0"/>
            </a:br>
            <a:r>
              <a:rPr lang="en-US" dirty="0"/>
              <a:t>(cont.)</a:t>
            </a:r>
          </a:p>
        </p:txBody>
      </p:sp>
    </p:spTree>
    <p:extLst>
      <p:ext uri="{BB962C8B-B14F-4D97-AF65-F5344CB8AC3E}">
        <p14:creationId xmlns:p14="http://schemas.microsoft.com/office/powerpoint/2010/main" val="328915736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46112" y="1200166"/>
            <a:ext cx="4472154" cy="1400530"/>
          </a:xfrm>
        </p:spPr>
        <p:txBody>
          <a:bodyPr/>
          <a:lstStyle/>
          <a:p>
            <a:pPr algn="ctr"/>
            <a:r>
              <a:rPr lang="en-US"/>
              <a:t>Is It Creditable? </a:t>
            </a:r>
          </a:p>
        </p:txBody>
      </p:sp>
      <p:sp>
        <p:nvSpPr>
          <p:cNvPr id="3" name="Content Placeholder 2"/>
          <p:cNvSpPr>
            <a:spLocks noGrp="1"/>
          </p:cNvSpPr>
          <p:nvPr>
            <p:ph idx="1"/>
          </p:nvPr>
        </p:nvSpPr>
        <p:spPr>
          <a:xfrm>
            <a:off x="871426" y="2588821"/>
            <a:ext cx="4531327" cy="2456497"/>
          </a:xfrm>
        </p:spPr>
        <p:txBody>
          <a:bodyPr>
            <a:normAutofit lnSpcReduction="10000"/>
          </a:bodyPr>
          <a:lstStyle/>
          <a:p>
            <a:pPr marL="0" indent="0" algn="ctr">
              <a:buNone/>
            </a:pPr>
            <a:r>
              <a:rPr lang="en-US" sz="6000" b="1" dirty="0"/>
              <a:t>Yes</a:t>
            </a:r>
            <a:r>
              <a:rPr lang="en-US" dirty="0"/>
              <a:t>, it is creditable—10 grams is less than the 12 grams added sugars limit! </a:t>
            </a:r>
          </a:p>
          <a:p>
            <a:pPr marL="0" indent="0">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1228744437"/>
              </p:ext>
            </p:extLst>
          </p:nvPr>
        </p:nvGraphicFramePr>
        <p:xfrm>
          <a:off x="5687240" y="464721"/>
          <a:ext cx="6111288" cy="5836103"/>
        </p:xfrm>
        <a:graphic>
          <a:graphicData uri="http://schemas.openxmlformats.org/drawingml/2006/table">
            <a:tbl>
              <a:tblPr firstRow="1" firstCol="1" bandRow="1">
                <a:tableStyleId>{72833802-FEF1-4C79-8D5D-14CF1EAF98D9}</a:tableStyleId>
              </a:tblPr>
              <a:tblGrid>
                <a:gridCol w="2264835">
                  <a:extLst>
                    <a:ext uri="{9D8B030D-6E8A-4147-A177-3AD203B41FA5}">
                      <a16:colId xmlns:a16="http://schemas.microsoft.com/office/drawing/2014/main" val="20000"/>
                    </a:ext>
                  </a:extLst>
                </a:gridCol>
                <a:gridCol w="1993413">
                  <a:extLst>
                    <a:ext uri="{9D8B030D-6E8A-4147-A177-3AD203B41FA5}">
                      <a16:colId xmlns:a16="http://schemas.microsoft.com/office/drawing/2014/main" val="20001"/>
                    </a:ext>
                  </a:extLst>
                </a:gridCol>
                <a:gridCol w="1853040">
                  <a:extLst>
                    <a:ext uri="{9D8B030D-6E8A-4147-A177-3AD203B41FA5}">
                      <a16:colId xmlns:a16="http://schemas.microsoft.com/office/drawing/2014/main" val="20002"/>
                    </a:ext>
                  </a:extLst>
                </a:gridCol>
              </a:tblGrid>
              <a:tr h="640859">
                <a:tc gridSpan="3">
                  <a:txBody>
                    <a:bodyPr/>
                    <a:lstStyle/>
                    <a:p>
                      <a:pPr marL="0" marR="0" algn="ctr">
                        <a:lnSpc>
                          <a:spcPct val="100000"/>
                        </a:lnSpc>
                        <a:spcBef>
                          <a:spcPts val="0"/>
                        </a:spcBef>
                        <a:spcAft>
                          <a:spcPts val="0"/>
                        </a:spcAft>
                      </a:pPr>
                      <a:r>
                        <a:rPr lang="en-US" sz="2400" dirty="0">
                          <a:effectLst/>
                        </a:rPr>
                        <a:t>Yogurt Added Sugars Limits Table</a:t>
                      </a:r>
                      <a:endParaRPr lang="en-US" sz="24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83006">
                <a:tc>
                  <a:txBody>
                    <a:bodyPr/>
                    <a:lstStyle/>
                    <a:p>
                      <a:pPr marL="0" marR="0" algn="ctr">
                        <a:lnSpc>
                          <a:spcPct val="100000"/>
                        </a:lnSpc>
                        <a:spcBef>
                          <a:spcPts val="0"/>
                        </a:spcBef>
                        <a:spcAft>
                          <a:spcPts val="0"/>
                        </a:spcAft>
                      </a:pPr>
                      <a:r>
                        <a:rPr lang="en-US" sz="2400" b="0">
                          <a:effectLst/>
                        </a:rPr>
                        <a:t>Serving Size</a:t>
                      </a:r>
                    </a:p>
                    <a:p>
                      <a:pPr marL="0" marR="0" algn="ctr">
                        <a:lnSpc>
                          <a:spcPct val="100000"/>
                        </a:lnSpc>
                        <a:spcBef>
                          <a:spcPts val="0"/>
                        </a:spcBef>
                        <a:spcAft>
                          <a:spcPts val="0"/>
                        </a:spcAft>
                      </a:pPr>
                      <a:r>
                        <a:rPr lang="en-US" sz="2400" b="0">
                          <a:effectLst/>
                        </a:rPr>
                        <a:t>(Ounces</a:t>
                      </a:r>
                      <a:r>
                        <a:rPr lang="en-US" sz="2400" b="0" baseline="0">
                          <a:effectLst/>
                        </a:rPr>
                        <a:t>) </a:t>
                      </a:r>
                      <a:endParaRPr lang="en-US" sz="2400" b="0">
                        <a:effectLst/>
                      </a:endParaRPr>
                    </a:p>
                  </a:txBody>
                  <a:tcPr marL="68580" marR="6858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en-US" sz="2400">
                          <a:solidFill>
                            <a:schemeClr val="bg1">
                              <a:lumMod val="65000"/>
                            </a:schemeClr>
                          </a:solidFill>
                          <a:effectLst/>
                        </a:rPr>
                        <a:t>Serving Size </a:t>
                      </a:r>
                    </a:p>
                    <a:p>
                      <a:pPr marL="0" marR="0" algn="ctr">
                        <a:lnSpc>
                          <a:spcPct val="100000"/>
                        </a:lnSpc>
                        <a:spcBef>
                          <a:spcPts val="0"/>
                        </a:spcBef>
                        <a:spcAft>
                          <a:spcPts val="0"/>
                        </a:spcAft>
                      </a:pPr>
                      <a:r>
                        <a:rPr lang="en-US" sz="2400">
                          <a:solidFill>
                            <a:schemeClr val="bg1">
                              <a:lumMod val="65000"/>
                            </a:schemeClr>
                          </a:solidFill>
                          <a:effectLst/>
                        </a:rPr>
                        <a:t>(Grams) </a:t>
                      </a:r>
                    </a:p>
                  </a:txBody>
                  <a:tcPr marL="68580" marR="6858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en-US" sz="2800" dirty="0">
                          <a:solidFill>
                            <a:schemeClr val="bg1"/>
                          </a:solidFill>
                          <a:effectLst/>
                        </a:rPr>
                        <a:t>Added Sugars Limit</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0B4060"/>
                    </a:solidFill>
                  </a:tcPr>
                </a:tc>
                <a:extLst>
                  <a:ext uri="{0D108BD9-81ED-4DB2-BD59-A6C34878D82A}">
                    <a16:rowId xmlns:a16="http://schemas.microsoft.com/office/drawing/2014/main" val="10001"/>
                  </a:ext>
                </a:extLst>
              </a:tr>
              <a:tr h="652514">
                <a:tc>
                  <a:txBody>
                    <a:bodyPr/>
                    <a:lstStyle/>
                    <a:p>
                      <a:pPr marL="0" marR="0" algn="ctr">
                        <a:lnSpc>
                          <a:spcPct val="100000"/>
                        </a:lnSpc>
                        <a:spcBef>
                          <a:spcPts val="0"/>
                        </a:spcBef>
                        <a:spcAft>
                          <a:spcPts val="0"/>
                        </a:spcAft>
                      </a:pPr>
                      <a:r>
                        <a:rPr lang="en-US" sz="2400" b="0">
                          <a:effectLst/>
                        </a:rPr>
                        <a:t>2.25 ounces</a:t>
                      </a:r>
                      <a:endParaRPr lang="en-US" sz="2400" b="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en-US" sz="2400">
                          <a:solidFill>
                            <a:schemeClr val="bg1">
                              <a:lumMod val="65000"/>
                            </a:schemeClr>
                          </a:solidFill>
                          <a:effectLst/>
                        </a:rPr>
                        <a:t>64 grams</a:t>
                      </a:r>
                      <a:endParaRPr lang="en-US" sz="2400" b="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en-US" sz="2800" dirty="0">
                          <a:solidFill>
                            <a:schemeClr val="bg1"/>
                          </a:solidFill>
                          <a:effectLst/>
                        </a:rPr>
                        <a:t>4</a:t>
                      </a:r>
                      <a:r>
                        <a:rPr lang="en-US" sz="2800" baseline="0" dirty="0">
                          <a:solidFill>
                            <a:schemeClr val="bg1"/>
                          </a:solidFill>
                          <a:effectLst/>
                        </a:rPr>
                        <a:t> </a:t>
                      </a:r>
                      <a:r>
                        <a:rPr lang="en-US" sz="2800" dirty="0">
                          <a:solidFill>
                            <a:schemeClr val="bg1"/>
                          </a:solidFill>
                          <a:effectLst/>
                        </a:rPr>
                        <a:t>grams</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0B4060"/>
                    </a:solidFill>
                  </a:tcPr>
                </a:tc>
                <a:extLst>
                  <a:ext uri="{0D108BD9-81ED-4DB2-BD59-A6C34878D82A}">
                    <a16:rowId xmlns:a16="http://schemas.microsoft.com/office/drawing/2014/main" val="10002"/>
                  </a:ext>
                </a:extLst>
              </a:tr>
              <a:tr h="652514">
                <a:tc>
                  <a:txBody>
                    <a:bodyPr/>
                    <a:lstStyle/>
                    <a:p>
                      <a:pPr marL="0" marR="0" algn="ctr">
                        <a:lnSpc>
                          <a:spcPct val="100000"/>
                        </a:lnSpc>
                        <a:spcBef>
                          <a:spcPts val="0"/>
                        </a:spcBef>
                        <a:spcAft>
                          <a:spcPts val="0"/>
                        </a:spcAft>
                      </a:pPr>
                      <a:r>
                        <a:rPr lang="en-US" sz="2400" b="0">
                          <a:effectLst/>
                        </a:rPr>
                        <a:t>3.5 ounces</a:t>
                      </a:r>
                      <a:endParaRPr lang="en-US" sz="2400" b="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en-US" sz="2400">
                          <a:solidFill>
                            <a:schemeClr val="bg1">
                              <a:lumMod val="65000"/>
                            </a:schemeClr>
                          </a:solidFill>
                          <a:effectLst/>
                        </a:rPr>
                        <a:t>99 grams</a:t>
                      </a:r>
                      <a:endParaRPr lang="en-US" sz="2400" b="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en-US" sz="2800" dirty="0">
                          <a:solidFill>
                            <a:schemeClr val="bg1"/>
                          </a:solidFill>
                          <a:effectLst/>
                        </a:rPr>
                        <a:t>7 grams</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0B4060"/>
                    </a:solidFill>
                  </a:tcPr>
                </a:tc>
                <a:extLst>
                  <a:ext uri="{0D108BD9-81ED-4DB2-BD59-A6C34878D82A}">
                    <a16:rowId xmlns:a16="http://schemas.microsoft.com/office/drawing/2014/main" val="10003"/>
                  </a:ext>
                </a:extLst>
              </a:tr>
              <a:tr h="652514">
                <a:tc>
                  <a:txBody>
                    <a:bodyPr/>
                    <a:lstStyle/>
                    <a:p>
                      <a:pPr marL="0" marR="0" algn="ctr">
                        <a:lnSpc>
                          <a:spcPct val="100000"/>
                        </a:lnSpc>
                        <a:spcBef>
                          <a:spcPts val="0"/>
                        </a:spcBef>
                        <a:spcAft>
                          <a:spcPts val="0"/>
                        </a:spcAft>
                      </a:pPr>
                      <a:r>
                        <a:rPr lang="en-US" sz="2400" b="0">
                          <a:effectLst/>
                        </a:rPr>
                        <a:t>4 ounces</a:t>
                      </a:r>
                      <a:endParaRPr lang="en-US" sz="2400" b="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en-US" sz="2400">
                          <a:solidFill>
                            <a:schemeClr val="bg1">
                              <a:lumMod val="65000"/>
                            </a:schemeClr>
                          </a:solidFill>
                          <a:effectLst/>
                        </a:rPr>
                        <a:t>113 grams</a:t>
                      </a:r>
                      <a:endParaRPr lang="en-US" sz="2400" b="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en-US" sz="2800" dirty="0">
                          <a:solidFill>
                            <a:schemeClr val="bg1"/>
                          </a:solidFill>
                          <a:effectLst/>
                        </a:rPr>
                        <a:t>8 grams</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0B4060"/>
                    </a:solidFill>
                  </a:tcPr>
                </a:tc>
                <a:extLst>
                  <a:ext uri="{0D108BD9-81ED-4DB2-BD59-A6C34878D82A}">
                    <a16:rowId xmlns:a16="http://schemas.microsoft.com/office/drawing/2014/main" val="10004"/>
                  </a:ext>
                </a:extLst>
              </a:tr>
              <a:tr h="652514">
                <a:tc>
                  <a:txBody>
                    <a:bodyPr/>
                    <a:lstStyle/>
                    <a:p>
                      <a:pPr marL="0" marR="0" algn="ctr">
                        <a:lnSpc>
                          <a:spcPct val="100000"/>
                        </a:lnSpc>
                        <a:spcBef>
                          <a:spcPts val="0"/>
                        </a:spcBef>
                        <a:spcAft>
                          <a:spcPts val="0"/>
                        </a:spcAft>
                      </a:pPr>
                      <a:r>
                        <a:rPr lang="en-US" sz="2400" b="0">
                          <a:effectLst/>
                        </a:rPr>
                        <a:t>5.3 ounces</a:t>
                      </a:r>
                      <a:endParaRPr lang="en-US" sz="2400" b="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en-US" sz="2400">
                          <a:solidFill>
                            <a:schemeClr val="bg1">
                              <a:lumMod val="65000"/>
                            </a:schemeClr>
                          </a:solidFill>
                          <a:effectLst/>
                        </a:rPr>
                        <a:t>150 grams</a:t>
                      </a:r>
                      <a:endParaRPr lang="en-US" sz="2400" b="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en-US" sz="2800" dirty="0">
                          <a:solidFill>
                            <a:schemeClr val="bg1"/>
                          </a:solidFill>
                          <a:effectLst/>
                        </a:rPr>
                        <a:t>10 grams</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0B4060"/>
                    </a:solidFill>
                  </a:tcPr>
                </a:tc>
                <a:extLst>
                  <a:ext uri="{0D108BD9-81ED-4DB2-BD59-A6C34878D82A}">
                    <a16:rowId xmlns:a16="http://schemas.microsoft.com/office/drawing/2014/main" val="10005"/>
                  </a:ext>
                </a:extLst>
              </a:tr>
              <a:tr h="652514">
                <a:tc>
                  <a:txBody>
                    <a:bodyPr/>
                    <a:lstStyle/>
                    <a:p>
                      <a:pPr marL="0" marR="0" algn="ctr">
                        <a:lnSpc>
                          <a:spcPct val="100000"/>
                        </a:lnSpc>
                        <a:spcBef>
                          <a:spcPts val="0"/>
                        </a:spcBef>
                        <a:spcAft>
                          <a:spcPts val="0"/>
                        </a:spcAft>
                      </a:pPr>
                      <a:r>
                        <a:rPr lang="en-US" sz="2400" b="0">
                          <a:solidFill>
                            <a:schemeClr val="tx1"/>
                          </a:solidFill>
                          <a:effectLst/>
                        </a:rPr>
                        <a:t>6 ounces</a:t>
                      </a:r>
                      <a:endParaRPr lang="en-US" sz="2400" b="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2400">
                          <a:solidFill>
                            <a:schemeClr val="bg1">
                              <a:lumMod val="65000"/>
                            </a:schemeClr>
                          </a:solidFill>
                          <a:effectLst/>
                        </a:rPr>
                        <a:t>170 grams</a:t>
                      </a:r>
                      <a:endParaRPr lang="en-US" sz="2400" b="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2800" dirty="0">
                          <a:solidFill>
                            <a:schemeClr val="bg1"/>
                          </a:solidFill>
                          <a:effectLst/>
                        </a:rPr>
                        <a:t>12 grams</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06"/>
                  </a:ext>
                </a:extLst>
              </a:tr>
              <a:tr h="652514">
                <a:tc>
                  <a:txBody>
                    <a:bodyPr/>
                    <a:lstStyle/>
                    <a:p>
                      <a:pPr marL="0" marR="0" algn="ctr">
                        <a:lnSpc>
                          <a:spcPct val="100000"/>
                        </a:lnSpc>
                        <a:spcBef>
                          <a:spcPts val="0"/>
                        </a:spcBef>
                        <a:spcAft>
                          <a:spcPts val="0"/>
                        </a:spcAft>
                      </a:pPr>
                      <a:r>
                        <a:rPr lang="en-US" sz="2400" b="0">
                          <a:effectLst/>
                        </a:rPr>
                        <a:t>8 ounces</a:t>
                      </a:r>
                      <a:endParaRPr lang="en-US" sz="2400" b="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en-US" sz="2400">
                          <a:solidFill>
                            <a:schemeClr val="bg1">
                              <a:lumMod val="65000"/>
                            </a:schemeClr>
                          </a:solidFill>
                          <a:effectLst/>
                        </a:rPr>
                        <a:t>227 grams</a:t>
                      </a:r>
                      <a:endParaRPr lang="en-US" sz="2400" b="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en-US" sz="2800" dirty="0">
                          <a:solidFill>
                            <a:schemeClr val="bg1"/>
                          </a:solidFill>
                          <a:effectLst/>
                        </a:rPr>
                        <a:t>16 grams</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0B4060"/>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161230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531" y="395099"/>
            <a:ext cx="4347462" cy="1400530"/>
          </a:xfrm>
        </p:spPr>
        <p:txBody>
          <a:bodyPr>
            <a:normAutofit fontScale="90000"/>
          </a:bodyPr>
          <a:lstStyle/>
          <a:p>
            <a:pPr algn="ctr"/>
            <a:r>
              <a:rPr lang="en-US" dirty="0"/>
              <a:t>Serving Size</a:t>
            </a:r>
            <a:br>
              <a:rPr lang="en-US" dirty="0"/>
            </a:br>
            <a:r>
              <a:rPr lang="en-US" dirty="0"/>
              <a:t>in </a:t>
            </a:r>
            <a:r>
              <a:rPr lang="en-US" b="1" dirty="0"/>
              <a:t>Grams</a:t>
            </a:r>
            <a:r>
              <a:rPr lang="en-US" dirty="0"/>
              <a:t> </a:t>
            </a:r>
          </a:p>
        </p:txBody>
      </p:sp>
      <p:sp>
        <p:nvSpPr>
          <p:cNvPr id="3" name="Content Placeholder 2"/>
          <p:cNvSpPr>
            <a:spLocks noGrp="1"/>
          </p:cNvSpPr>
          <p:nvPr>
            <p:ph idx="1"/>
          </p:nvPr>
        </p:nvSpPr>
        <p:spPr>
          <a:xfrm>
            <a:off x="650857" y="1917811"/>
            <a:ext cx="3227969" cy="2442003"/>
          </a:xfrm>
          <a:noFill/>
          <a:ln w="28575">
            <a:noFill/>
          </a:ln>
        </p:spPr>
        <p:style>
          <a:lnRef idx="2">
            <a:schemeClr val="accent1"/>
          </a:lnRef>
          <a:fillRef idx="1">
            <a:schemeClr val="lt1"/>
          </a:fillRef>
          <a:effectRef idx="0">
            <a:schemeClr val="accent1"/>
          </a:effectRef>
          <a:fontRef idx="minor">
            <a:schemeClr val="dk1"/>
          </a:fontRef>
        </p:style>
        <p:txBody>
          <a:bodyPr>
            <a:normAutofit fontScale="92500" lnSpcReduction="20000"/>
          </a:bodyPr>
          <a:lstStyle/>
          <a:p>
            <a:pPr marL="0" indent="0" algn="ctr">
              <a:spcAft>
                <a:spcPts val="600"/>
              </a:spcAft>
              <a:buNone/>
            </a:pPr>
            <a:r>
              <a:rPr lang="en-US" sz="4000" dirty="0">
                <a:solidFill>
                  <a:srgbClr val="002060"/>
                </a:solidFill>
              </a:rPr>
              <a:t>Serving size: </a:t>
            </a:r>
          </a:p>
          <a:p>
            <a:pPr marL="0" indent="0" algn="ctr">
              <a:buNone/>
            </a:pPr>
            <a:r>
              <a:rPr lang="en-US" sz="4000" dirty="0">
                <a:solidFill>
                  <a:srgbClr val="002060"/>
                </a:solidFill>
              </a:rPr>
              <a:t>½ cup (85g)</a:t>
            </a:r>
          </a:p>
          <a:p>
            <a:pPr marL="0" indent="0" algn="ctr">
              <a:spcAft>
                <a:spcPts val="600"/>
              </a:spcAft>
              <a:buNone/>
            </a:pPr>
            <a:r>
              <a:rPr lang="en-US" sz="4000" dirty="0">
                <a:solidFill>
                  <a:srgbClr val="002060"/>
                </a:solidFill>
              </a:rPr>
              <a:t>Added Sugars: 9 grams</a:t>
            </a:r>
          </a:p>
        </p:txBody>
      </p:sp>
      <p:graphicFrame>
        <p:nvGraphicFramePr>
          <p:cNvPr id="7" name="Content Placeholder 3"/>
          <p:cNvGraphicFramePr>
            <a:graphicFrameLocks/>
          </p:cNvGraphicFramePr>
          <p:nvPr>
            <p:extLst>
              <p:ext uri="{D42A27DB-BD31-4B8C-83A1-F6EECF244321}">
                <p14:modId xmlns:p14="http://schemas.microsoft.com/office/powerpoint/2010/main" val="3348377678"/>
              </p:ext>
            </p:extLst>
          </p:nvPr>
        </p:nvGraphicFramePr>
        <p:xfrm>
          <a:off x="4761779" y="367156"/>
          <a:ext cx="7257690" cy="5930537"/>
        </p:xfrm>
        <a:graphic>
          <a:graphicData uri="http://schemas.openxmlformats.org/drawingml/2006/table">
            <a:tbl>
              <a:tblPr firstRow="1" firstCol="1" bandRow="1">
                <a:tableStyleId>{72833802-FEF1-4C79-8D5D-14CF1EAF98D9}</a:tableStyleId>
              </a:tblPr>
              <a:tblGrid>
                <a:gridCol w="2689690">
                  <a:extLst>
                    <a:ext uri="{9D8B030D-6E8A-4147-A177-3AD203B41FA5}">
                      <a16:colId xmlns:a16="http://schemas.microsoft.com/office/drawing/2014/main" val="20000"/>
                    </a:ext>
                  </a:extLst>
                </a:gridCol>
                <a:gridCol w="2367353">
                  <a:extLst>
                    <a:ext uri="{9D8B030D-6E8A-4147-A177-3AD203B41FA5}">
                      <a16:colId xmlns:a16="http://schemas.microsoft.com/office/drawing/2014/main" val="20001"/>
                    </a:ext>
                  </a:extLst>
                </a:gridCol>
                <a:gridCol w="2200647">
                  <a:extLst>
                    <a:ext uri="{9D8B030D-6E8A-4147-A177-3AD203B41FA5}">
                      <a16:colId xmlns:a16="http://schemas.microsoft.com/office/drawing/2014/main" val="20002"/>
                    </a:ext>
                  </a:extLst>
                </a:gridCol>
              </a:tblGrid>
              <a:tr h="710659">
                <a:tc gridSpan="3">
                  <a:txBody>
                    <a:bodyPr/>
                    <a:lstStyle/>
                    <a:p>
                      <a:pPr marL="0" marR="0" algn="ctr">
                        <a:lnSpc>
                          <a:spcPct val="100000"/>
                        </a:lnSpc>
                        <a:spcBef>
                          <a:spcPts val="0"/>
                        </a:spcBef>
                        <a:spcAft>
                          <a:spcPts val="0"/>
                        </a:spcAft>
                      </a:pPr>
                      <a:r>
                        <a:rPr lang="en-US" sz="2800" dirty="0">
                          <a:effectLst/>
                        </a:rPr>
                        <a:t>Yogurt Added Sugars Limits Table</a:t>
                      </a:r>
                      <a:endParaRPr lang="en-US" sz="28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solidFill>
                      <a:schemeClr val="accent5"/>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211266">
                <a:tc>
                  <a:txBody>
                    <a:bodyPr/>
                    <a:lstStyle/>
                    <a:p>
                      <a:pPr marL="0" marR="0" algn="ctr">
                        <a:lnSpc>
                          <a:spcPct val="100000"/>
                        </a:lnSpc>
                        <a:spcBef>
                          <a:spcPts val="0"/>
                        </a:spcBef>
                        <a:spcAft>
                          <a:spcPts val="0"/>
                        </a:spcAft>
                      </a:pPr>
                      <a:r>
                        <a:rPr lang="en-US" sz="2800" b="0">
                          <a:solidFill>
                            <a:schemeClr val="bg1">
                              <a:lumMod val="65000"/>
                            </a:schemeClr>
                          </a:solidFill>
                          <a:effectLst/>
                        </a:rPr>
                        <a:t>Serving Size</a:t>
                      </a:r>
                    </a:p>
                    <a:p>
                      <a:pPr marL="0" marR="0" algn="ctr">
                        <a:lnSpc>
                          <a:spcPct val="100000"/>
                        </a:lnSpc>
                        <a:spcBef>
                          <a:spcPts val="0"/>
                        </a:spcBef>
                        <a:spcAft>
                          <a:spcPts val="0"/>
                        </a:spcAft>
                      </a:pPr>
                      <a:r>
                        <a:rPr lang="en-US" sz="2800" b="0">
                          <a:solidFill>
                            <a:schemeClr val="bg1">
                              <a:lumMod val="65000"/>
                            </a:schemeClr>
                          </a:solidFill>
                          <a:effectLst/>
                        </a:rPr>
                        <a:t>(Ounces</a:t>
                      </a:r>
                      <a:r>
                        <a:rPr lang="en-US" sz="2800" b="0" baseline="0">
                          <a:solidFill>
                            <a:schemeClr val="bg1">
                              <a:lumMod val="65000"/>
                            </a:schemeClr>
                          </a:solidFill>
                          <a:effectLst/>
                        </a:rPr>
                        <a:t>) </a:t>
                      </a:r>
                      <a:endParaRPr lang="en-US" sz="2800" b="0">
                        <a:solidFill>
                          <a:schemeClr val="bg1">
                            <a:lumMod val="65000"/>
                          </a:schemeClr>
                        </a:solidFill>
                        <a:effectLst/>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a:effectLst/>
                        </a:rPr>
                        <a:t>Serving Size </a:t>
                      </a:r>
                    </a:p>
                    <a:p>
                      <a:pPr marL="0" marR="0" algn="ctr">
                        <a:lnSpc>
                          <a:spcPct val="100000"/>
                        </a:lnSpc>
                        <a:spcBef>
                          <a:spcPts val="0"/>
                        </a:spcBef>
                        <a:spcAft>
                          <a:spcPts val="0"/>
                        </a:spcAft>
                      </a:pPr>
                      <a:r>
                        <a:rPr lang="en-US" sz="2800">
                          <a:effectLst/>
                        </a:rPr>
                        <a:t>(Grams) </a:t>
                      </a: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solidFill>
                            <a:schemeClr val="bg1"/>
                          </a:solidFill>
                          <a:effectLst/>
                        </a:rPr>
                        <a:t>Added Sugars Limit</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solidFill>
                      <a:srgbClr val="0B4060"/>
                    </a:solidFill>
                  </a:tcPr>
                </a:tc>
                <a:extLst>
                  <a:ext uri="{0D108BD9-81ED-4DB2-BD59-A6C34878D82A}">
                    <a16:rowId xmlns:a16="http://schemas.microsoft.com/office/drawing/2014/main" val="10001"/>
                  </a:ext>
                </a:extLst>
              </a:tr>
              <a:tr h="668102">
                <a:tc>
                  <a:txBody>
                    <a:bodyPr/>
                    <a:lstStyle/>
                    <a:p>
                      <a:pPr marL="0" marR="0" algn="ctr">
                        <a:lnSpc>
                          <a:spcPct val="100000"/>
                        </a:lnSpc>
                        <a:spcBef>
                          <a:spcPts val="0"/>
                        </a:spcBef>
                        <a:spcAft>
                          <a:spcPts val="0"/>
                        </a:spcAft>
                      </a:pPr>
                      <a:r>
                        <a:rPr lang="en-US" sz="2800" b="0" dirty="0">
                          <a:solidFill>
                            <a:schemeClr val="bg1">
                              <a:lumMod val="65000"/>
                            </a:schemeClr>
                          </a:solidFill>
                          <a:effectLst/>
                        </a:rPr>
                        <a:t>1 ounce</a:t>
                      </a:r>
                      <a:endParaRPr lang="en-US" sz="2800" b="0" dirty="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effectLst/>
                        </a:rPr>
                        <a:t>28 grams</a:t>
                      </a:r>
                      <a:endParaRPr lang="en-US" sz="2800" b="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solidFill>
                            <a:schemeClr val="bg1"/>
                          </a:solidFill>
                          <a:effectLst/>
                        </a:rPr>
                        <a:t>2 grams</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solidFill>
                      <a:srgbClr val="0B4060"/>
                    </a:solidFill>
                  </a:tcPr>
                </a:tc>
                <a:extLst>
                  <a:ext uri="{0D108BD9-81ED-4DB2-BD59-A6C34878D82A}">
                    <a16:rowId xmlns:a16="http://schemas.microsoft.com/office/drawing/2014/main" val="10002"/>
                  </a:ext>
                </a:extLst>
              </a:tr>
              <a:tr h="668102">
                <a:tc>
                  <a:txBody>
                    <a:bodyPr/>
                    <a:lstStyle/>
                    <a:p>
                      <a:pPr marL="0" marR="0" algn="ctr">
                        <a:lnSpc>
                          <a:spcPct val="100000"/>
                        </a:lnSpc>
                        <a:spcBef>
                          <a:spcPts val="0"/>
                        </a:spcBef>
                        <a:spcAft>
                          <a:spcPts val="0"/>
                        </a:spcAft>
                      </a:pPr>
                      <a:r>
                        <a:rPr lang="en-US" sz="2800" b="0" dirty="0">
                          <a:solidFill>
                            <a:schemeClr val="bg1">
                              <a:lumMod val="65000"/>
                            </a:schemeClr>
                          </a:solidFill>
                          <a:effectLst/>
                        </a:rPr>
                        <a:t>1.5 ounces</a:t>
                      </a:r>
                      <a:endParaRPr lang="en-US" sz="2800" b="0" dirty="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effectLst/>
                        </a:rPr>
                        <a:t>43 grams</a:t>
                      </a:r>
                      <a:endParaRPr lang="en-US" sz="2800" b="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solidFill>
                            <a:schemeClr val="bg1"/>
                          </a:solidFill>
                          <a:effectLst/>
                        </a:rPr>
                        <a:t>3 grams</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solidFill>
                      <a:srgbClr val="0B4060"/>
                    </a:solidFill>
                  </a:tcPr>
                </a:tc>
                <a:extLst>
                  <a:ext uri="{0D108BD9-81ED-4DB2-BD59-A6C34878D82A}">
                    <a16:rowId xmlns:a16="http://schemas.microsoft.com/office/drawing/2014/main" val="10003"/>
                  </a:ext>
                </a:extLst>
              </a:tr>
              <a:tr h="668102">
                <a:tc>
                  <a:txBody>
                    <a:bodyPr/>
                    <a:lstStyle/>
                    <a:p>
                      <a:pPr marL="0" marR="0" algn="ctr">
                        <a:lnSpc>
                          <a:spcPct val="100000"/>
                        </a:lnSpc>
                        <a:spcBef>
                          <a:spcPts val="0"/>
                        </a:spcBef>
                        <a:spcAft>
                          <a:spcPts val="0"/>
                        </a:spcAft>
                      </a:pPr>
                      <a:r>
                        <a:rPr lang="en-US" sz="2800" b="0" dirty="0">
                          <a:solidFill>
                            <a:schemeClr val="bg1">
                              <a:lumMod val="65000"/>
                            </a:schemeClr>
                          </a:solidFill>
                          <a:effectLst/>
                        </a:rPr>
                        <a:t>2 ounces</a:t>
                      </a:r>
                      <a:endParaRPr lang="en-US" sz="2800" b="0" dirty="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effectLst/>
                        </a:rPr>
                        <a:t>57 grams</a:t>
                      </a:r>
                      <a:endParaRPr lang="en-US" sz="2800" b="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solidFill>
                            <a:schemeClr val="bg1"/>
                          </a:solidFill>
                          <a:effectLst/>
                        </a:rPr>
                        <a:t>4 grams</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solidFill>
                      <a:srgbClr val="0B4060"/>
                    </a:solidFill>
                  </a:tcPr>
                </a:tc>
                <a:extLst>
                  <a:ext uri="{0D108BD9-81ED-4DB2-BD59-A6C34878D82A}">
                    <a16:rowId xmlns:a16="http://schemas.microsoft.com/office/drawing/2014/main" val="10004"/>
                  </a:ext>
                </a:extLst>
              </a:tr>
              <a:tr h="668102">
                <a:tc>
                  <a:txBody>
                    <a:bodyPr/>
                    <a:lstStyle/>
                    <a:p>
                      <a:pPr marL="0" marR="0" algn="ctr">
                        <a:lnSpc>
                          <a:spcPct val="100000"/>
                        </a:lnSpc>
                        <a:spcBef>
                          <a:spcPts val="0"/>
                        </a:spcBef>
                        <a:spcAft>
                          <a:spcPts val="0"/>
                        </a:spcAft>
                      </a:pPr>
                      <a:r>
                        <a:rPr lang="en-US" sz="2800" b="0" dirty="0">
                          <a:solidFill>
                            <a:schemeClr val="bg1">
                              <a:lumMod val="65000"/>
                            </a:schemeClr>
                          </a:solidFill>
                          <a:effectLst/>
                        </a:rPr>
                        <a:t>2.5 ounces</a:t>
                      </a:r>
                      <a:endParaRPr lang="en-US" sz="2800" b="0" dirty="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effectLst/>
                        </a:rPr>
                        <a:t>71 grams</a:t>
                      </a:r>
                      <a:endParaRPr lang="en-US" sz="2800" b="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solidFill>
                            <a:schemeClr val="bg1"/>
                          </a:solidFill>
                          <a:effectLst/>
                        </a:rPr>
                        <a:t>5 grams</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solidFill>
                      <a:srgbClr val="0B4060"/>
                    </a:solidFill>
                  </a:tcPr>
                </a:tc>
                <a:extLst>
                  <a:ext uri="{0D108BD9-81ED-4DB2-BD59-A6C34878D82A}">
                    <a16:rowId xmlns:a16="http://schemas.microsoft.com/office/drawing/2014/main" val="10005"/>
                  </a:ext>
                </a:extLst>
              </a:tr>
              <a:tr h="668102">
                <a:tc>
                  <a:txBody>
                    <a:bodyPr/>
                    <a:lstStyle/>
                    <a:p>
                      <a:pPr marL="0" marR="0" algn="ctr">
                        <a:lnSpc>
                          <a:spcPct val="100000"/>
                        </a:lnSpc>
                        <a:spcBef>
                          <a:spcPts val="0"/>
                        </a:spcBef>
                        <a:spcAft>
                          <a:spcPts val="0"/>
                        </a:spcAft>
                      </a:pPr>
                      <a:r>
                        <a:rPr lang="en-US" sz="2800" b="0" dirty="0">
                          <a:solidFill>
                            <a:schemeClr val="bg1">
                              <a:lumMod val="65000"/>
                            </a:schemeClr>
                          </a:solidFill>
                          <a:effectLst/>
                        </a:rPr>
                        <a:t>3 ounces</a:t>
                      </a:r>
                      <a:endParaRPr lang="en-US" sz="2800" b="0" dirty="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effectLst/>
                        </a:rPr>
                        <a:t>85 grams</a:t>
                      </a:r>
                      <a:endParaRPr lang="en-US" sz="2800" b="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solidFill>
                      <a:srgbClr val="FFC000"/>
                    </a:solidFill>
                  </a:tcPr>
                </a:tc>
                <a:tc>
                  <a:txBody>
                    <a:bodyPr/>
                    <a:lstStyle/>
                    <a:p>
                      <a:pPr marL="0" marR="0" algn="ctr">
                        <a:lnSpc>
                          <a:spcPct val="100000"/>
                        </a:lnSpc>
                        <a:spcBef>
                          <a:spcPts val="0"/>
                        </a:spcBef>
                        <a:spcAft>
                          <a:spcPts val="0"/>
                        </a:spcAft>
                      </a:pPr>
                      <a:r>
                        <a:rPr lang="en-US" sz="2800" dirty="0">
                          <a:solidFill>
                            <a:schemeClr val="tx1"/>
                          </a:solidFill>
                          <a:effectLst/>
                        </a:rPr>
                        <a:t>6 grams</a:t>
                      </a:r>
                      <a:endParaRPr lang="en-US" sz="2800" b="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solidFill>
                      <a:srgbClr val="FFC000"/>
                    </a:solidFill>
                  </a:tcPr>
                </a:tc>
                <a:extLst>
                  <a:ext uri="{0D108BD9-81ED-4DB2-BD59-A6C34878D82A}">
                    <a16:rowId xmlns:a16="http://schemas.microsoft.com/office/drawing/2014/main" val="10006"/>
                  </a:ext>
                </a:extLst>
              </a:tr>
              <a:tr h="668102">
                <a:tc>
                  <a:txBody>
                    <a:bodyPr/>
                    <a:lstStyle/>
                    <a:p>
                      <a:pPr marL="0" marR="0" algn="ctr">
                        <a:lnSpc>
                          <a:spcPct val="100000"/>
                        </a:lnSpc>
                        <a:spcBef>
                          <a:spcPts val="0"/>
                        </a:spcBef>
                        <a:spcAft>
                          <a:spcPts val="0"/>
                        </a:spcAft>
                      </a:pPr>
                      <a:r>
                        <a:rPr lang="en-US" sz="2800" b="0" dirty="0">
                          <a:solidFill>
                            <a:schemeClr val="bg1">
                              <a:lumMod val="65000"/>
                            </a:schemeClr>
                          </a:solidFill>
                          <a:effectLst/>
                        </a:rPr>
                        <a:t>4 ounces</a:t>
                      </a:r>
                      <a:endParaRPr lang="en-US" sz="2800" b="0" dirty="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effectLst/>
                        </a:rPr>
                        <a:t>113 grams</a:t>
                      </a:r>
                      <a:endParaRPr lang="en-US" sz="2800" b="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800" dirty="0">
                          <a:solidFill>
                            <a:schemeClr val="bg1"/>
                          </a:solidFill>
                          <a:effectLst/>
                        </a:rPr>
                        <a:t>8 grams</a:t>
                      </a:r>
                      <a:endParaRPr lang="en-US" sz="2800" b="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bg1">
                          <a:lumMod val="85000"/>
                        </a:schemeClr>
                      </a:solidFill>
                      <a:prstDash val="solid"/>
                      <a:round/>
                      <a:headEnd type="none" w="med" len="med"/>
                      <a:tailEnd type="none" w="med" len="med"/>
                    </a:lnL>
                    <a:lnR w="19050" cap="flat" cmpd="sng" algn="ctr">
                      <a:solidFill>
                        <a:schemeClr val="bg1">
                          <a:lumMod val="85000"/>
                        </a:schemeClr>
                      </a:solidFill>
                      <a:prstDash val="solid"/>
                      <a:round/>
                      <a:headEnd type="none" w="med" len="med"/>
                      <a:tailEnd type="none" w="med" len="med"/>
                    </a:lnR>
                    <a:lnT w="19050" cap="flat" cmpd="sng" algn="ctr">
                      <a:solidFill>
                        <a:schemeClr val="bg1">
                          <a:lumMod val="85000"/>
                        </a:schemeClr>
                      </a:solidFill>
                      <a:prstDash val="solid"/>
                      <a:round/>
                      <a:headEnd type="none" w="med" len="med"/>
                      <a:tailEnd type="none" w="med" len="med"/>
                    </a:lnT>
                    <a:lnB w="19050" cap="flat" cmpd="sng" algn="ctr">
                      <a:solidFill>
                        <a:schemeClr val="bg1">
                          <a:lumMod val="85000"/>
                        </a:schemeClr>
                      </a:solidFill>
                      <a:prstDash val="solid"/>
                      <a:round/>
                      <a:headEnd type="none" w="med" len="med"/>
                      <a:tailEnd type="none" w="med" len="med"/>
                    </a:lnB>
                    <a:solidFill>
                      <a:srgbClr val="0B4060"/>
                    </a:solidFill>
                  </a:tcPr>
                </a:tc>
                <a:extLst>
                  <a:ext uri="{0D108BD9-81ED-4DB2-BD59-A6C34878D82A}">
                    <a16:rowId xmlns:a16="http://schemas.microsoft.com/office/drawing/2014/main" val="10007"/>
                  </a:ext>
                </a:extLst>
              </a:tr>
            </a:tbl>
          </a:graphicData>
        </a:graphic>
      </p:graphicFrame>
      <p:sp>
        <p:nvSpPr>
          <p:cNvPr id="5" name="Content Placeholder 2"/>
          <p:cNvSpPr txBox="1">
            <a:spLocks/>
          </p:cNvSpPr>
          <p:nvPr/>
        </p:nvSpPr>
        <p:spPr>
          <a:xfrm>
            <a:off x="301615" y="4745239"/>
            <a:ext cx="4347462" cy="18961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spcAft>
                <a:spcPts val="2400"/>
              </a:spcAft>
              <a:buSzPct val="110000"/>
              <a:buFont typeface="Arial" panose="020B0604020202020204" pitchFamily="34" charset="0"/>
              <a:buChar char="•"/>
              <a:defRPr sz="3600" kern="1200">
                <a:solidFill>
                  <a:srgbClr val="002060"/>
                </a:solidFill>
                <a:latin typeface="+mj-lt"/>
                <a:ea typeface="+mn-ea"/>
                <a:cs typeface="+mn-cs"/>
              </a:defRPr>
            </a:lvl1pPr>
            <a:lvl2pPr marL="685800" indent="-228600" algn="l" defTabSz="914400" rtl="0" eaLnBrk="1" latinLnBrk="0" hangingPunct="1">
              <a:lnSpc>
                <a:spcPct val="90000"/>
              </a:lnSpc>
              <a:spcBef>
                <a:spcPts val="500"/>
              </a:spcBef>
              <a:buClr>
                <a:srgbClr val="0B4060"/>
              </a:buClr>
              <a:buSzPct val="85000"/>
              <a:buFont typeface="Wingdings" panose="05000000000000000000" pitchFamily="2" charset="2"/>
              <a:buChar char="§"/>
              <a:defRPr sz="3600" kern="1200">
                <a:solidFill>
                  <a:srgbClr val="002060"/>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rgbClr val="002060"/>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Aft>
                <a:spcPts val="600"/>
              </a:spcAft>
              <a:buFont typeface="Arial" panose="020B0604020202020204" pitchFamily="34" charset="0"/>
              <a:buNone/>
            </a:pPr>
            <a:r>
              <a:rPr lang="en-US" sz="3200" b="1" dirty="0"/>
              <a:t>Not Creditable</a:t>
            </a:r>
          </a:p>
          <a:p>
            <a:pPr marL="0" indent="0" algn="ctr">
              <a:buFont typeface="Arial" panose="020B0604020202020204" pitchFamily="34" charset="0"/>
              <a:buNone/>
            </a:pPr>
            <a:r>
              <a:rPr lang="en-US" sz="3200" dirty="0"/>
              <a:t>9 grams is not less than 6g added sugars limit </a:t>
            </a:r>
            <a:endParaRPr lang="en-US" dirty="0"/>
          </a:p>
        </p:txBody>
      </p:sp>
    </p:spTree>
    <p:extLst>
      <p:ext uri="{BB962C8B-B14F-4D97-AF65-F5344CB8AC3E}">
        <p14:creationId xmlns:p14="http://schemas.microsoft.com/office/powerpoint/2010/main" val="3503052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a:ext>
            </a:extLst>
          </a:blip>
          <a:stretch>
            <a:fillRect/>
          </a:stretch>
        </p:blipFill>
        <p:spPr>
          <a:xfrm>
            <a:off x="0" y="0"/>
            <a:ext cx="12192000" cy="6556840"/>
          </a:xfrm>
        </p:spPr>
      </p:pic>
      <p:sp>
        <p:nvSpPr>
          <p:cNvPr id="10" name="Title 1"/>
          <p:cNvSpPr txBox="1">
            <a:spLocks/>
          </p:cNvSpPr>
          <p:nvPr/>
        </p:nvSpPr>
        <p:spPr>
          <a:xfrm>
            <a:off x="673049" y="602710"/>
            <a:ext cx="10845901" cy="850392"/>
          </a:xfrm>
          <a:prstGeom prst="rect">
            <a:avLst/>
          </a:prstGeom>
          <a:ln w="28575">
            <a:solidFill>
              <a:schemeClr val="bg1"/>
            </a:solidFill>
          </a:ln>
        </p:spPr>
        <p:txBody>
          <a:bodyPr vert="horz" lIns="91440" tIns="45720" rIns="91440" bIns="45720" rtlCol="0" anchor="ctr">
            <a:normAutofit/>
          </a:bodyPr>
          <a:lstStyle>
            <a:lvl1pPr algn="l" defTabSz="457200" rtl="0" eaLnBrk="1" latinLnBrk="0" hangingPunct="1">
              <a:spcBef>
                <a:spcPct val="0"/>
              </a:spcBef>
              <a:buNone/>
              <a:defRPr sz="4200" b="0" i="0" kern="1200">
                <a:solidFill>
                  <a:srgbClr val="002060"/>
                </a:solidFill>
                <a:latin typeface="Calibri" panose="020F050202020403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lnSpc>
                <a:spcPct val="90000"/>
              </a:lnSpc>
            </a:pPr>
            <a:r>
              <a:rPr lang="en-US" sz="4800" b="1" dirty="0">
                <a:latin typeface="Calibri "/>
                <a:cs typeface="Calibri Light"/>
              </a:rPr>
              <a:t>Activity: Yogurt, Is It Creditable?</a:t>
            </a:r>
          </a:p>
        </p:txBody>
      </p:sp>
    </p:spTree>
    <p:extLst>
      <p:ext uri="{BB962C8B-B14F-4D97-AF65-F5344CB8AC3E}">
        <p14:creationId xmlns:p14="http://schemas.microsoft.com/office/powerpoint/2010/main" val="80790854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P:\Graphics\Pictures\iStock photo\Nutrition Fact Sheets\yougert iStock_000006354348Medium.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7205845" y="3057144"/>
            <a:ext cx="5004816" cy="3563112"/>
          </a:xfrm>
          <a:prstGeom prst="rect">
            <a:avLst/>
          </a:prstGeom>
          <a:noFill/>
          <a:effectLst>
            <a:softEdge rad="635000"/>
          </a:effectLst>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title"/>
          </p:nvPr>
        </p:nvSpPr>
        <p:spPr/>
        <p:txBody>
          <a:bodyPr>
            <a:normAutofit/>
          </a:bodyPr>
          <a:lstStyle/>
          <a:p>
            <a:r>
              <a:rPr lang="en-US" sz="4800" dirty="0"/>
              <a:t>Using Yogurt</a:t>
            </a:r>
          </a:p>
        </p:txBody>
      </p:sp>
      <p:sp>
        <p:nvSpPr>
          <p:cNvPr id="3" name="Content Placeholder 2"/>
          <p:cNvSpPr>
            <a:spLocks noGrp="1"/>
          </p:cNvSpPr>
          <p:nvPr>
            <p:ph idx="1"/>
          </p:nvPr>
        </p:nvSpPr>
        <p:spPr>
          <a:xfrm>
            <a:off x="626657" y="1838910"/>
            <a:ext cx="7360347" cy="4425703"/>
          </a:xfrm>
        </p:spPr>
        <p:txBody>
          <a:bodyPr>
            <a:normAutofit fontScale="92500" lnSpcReduction="10000"/>
          </a:bodyPr>
          <a:lstStyle/>
          <a:p>
            <a:pPr lvl="0"/>
            <a:r>
              <a:rPr lang="en-US" sz="3900" dirty="0"/>
              <a:t>Use commercial yogurt products only</a:t>
            </a:r>
          </a:p>
          <a:p>
            <a:r>
              <a:rPr lang="en-US" sz="3900" b="1" dirty="0"/>
              <a:t>Soy yogurt is a dairy-free option</a:t>
            </a:r>
            <a:endParaRPr lang="en-US" sz="3900" dirty="0"/>
          </a:p>
          <a:p>
            <a:r>
              <a:rPr lang="en-US" sz="3900" dirty="0"/>
              <a:t>4 oz credits as 1 oz of meat alternate</a:t>
            </a:r>
          </a:p>
          <a:p>
            <a:pPr>
              <a:spcAft>
                <a:spcPts val="600"/>
              </a:spcAft>
            </a:pPr>
            <a:r>
              <a:rPr lang="en-US" sz="3900" dirty="0"/>
              <a:t>Adults only: </a:t>
            </a:r>
          </a:p>
          <a:p>
            <a:pPr lvl="1"/>
            <a:r>
              <a:rPr lang="en-US" sz="3900" dirty="0"/>
              <a:t>Yogurt may be used as a milk substitute or meat alternate  </a:t>
            </a:r>
          </a:p>
          <a:p>
            <a:pPr lvl="0"/>
            <a:endParaRPr lang="en-US" dirty="0"/>
          </a:p>
          <a:p>
            <a:endParaRPr lang="en-US" dirty="0"/>
          </a:p>
          <a:p>
            <a:pPr lvl="0"/>
            <a:endParaRPr lang="en-US" dirty="0"/>
          </a:p>
        </p:txBody>
      </p:sp>
    </p:spTree>
    <p:extLst>
      <p:ext uri="{BB962C8B-B14F-4D97-AF65-F5344CB8AC3E}">
        <p14:creationId xmlns:p14="http://schemas.microsoft.com/office/powerpoint/2010/main" val="77117804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Non-Creditable Yogurt Products </a:t>
            </a:r>
          </a:p>
        </p:txBody>
      </p:sp>
      <p:sp>
        <p:nvSpPr>
          <p:cNvPr id="3" name="Content Placeholder 2"/>
          <p:cNvSpPr>
            <a:spLocks noGrp="1"/>
          </p:cNvSpPr>
          <p:nvPr>
            <p:ph idx="1"/>
          </p:nvPr>
        </p:nvSpPr>
        <p:spPr>
          <a:xfrm>
            <a:off x="818745" y="1690688"/>
            <a:ext cx="10515600" cy="4768478"/>
          </a:xfrm>
        </p:spPr>
        <p:txBody>
          <a:bodyPr>
            <a:normAutofit fontScale="92500" lnSpcReduction="10000"/>
          </a:bodyPr>
          <a:lstStyle/>
          <a:p>
            <a:pPr>
              <a:spcAft>
                <a:spcPts val="1200"/>
              </a:spcAft>
            </a:pPr>
            <a:r>
              <a:rPr lang="en-US"/>
              <a:t>Frozen yogurt</a:t>
            </a:r>
          </a:p>
          <a:p>
            <a:pPr>
              <a:spcAft>
                <a:spcPts val="1200"/>
              </a:spcAft>
            </a:pPr>
            <a:r>
              <a:rPr lang="en-US"/>
              <a:t>Drinkable yogurt </a:t>
            </a:r>
          </a:p>
          <a:p>
            <a:pPr>
              <a:spcAft>
                <a:spcPts val="1200"/>
              </a:spcAft>
            </a:pPr>
            <a:r>
              <a:rPr lang="en-US"/>
              <a:t>Homemade yogurt</a:t>
            </a:r>
          </a:p>
          <a:p>
            <a:pPr>
              <a:spcAft>
                <a:spcPts val="1200"/>
              </a:spcAft>
            </a:pPr>
            <a:r>
              <a:rPr lang="en-US"/>
              <a:t>Yogurt flavored products</a:t>
            </a:r>
          </a:p>
          <a:p>
            <a:pPr>
              <a:spcAft>
                <a:spcPts val="1200"/>
              </a:spcAft>
            </a:pPr>
            <a:r>
              <a:rPr lang="en-US"/>
              <a:t>Yogurt bars</a:t>
            </a:r>
          </a:p>
          <a:p>
            <a:pPr>
              <a:spcAft>
                <a:spcPts val="1200"/>
              </a:spcAft>
            </a:pPr>
            <a:r>
              <a:rPr lang="en-US"/>
              <a:t>Yogurt covered fruits &amp; nuts</a:t>
            </a:r>
          </a:p>
          <a:p>
            <a:pPr>
              <a:spcAft>
                <a:spcPts val="1200"/>
              </a:spcAft>
            </a:pPr>
            <a:r>
              <a:rPr lang="en-US"/>
              <a:t>Yogurt in commercially prepared smoothies </a:t>
            </a:r>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8259575" y="1920372"/>
            <a:ext cx="3932425" cy="4309110"/>
          </a:xfrm>
          <a:prstGeom prst="rect">
            <a:avLst/>
          </a:prstGeom>
          <a:effectLst>
            <a:softEdge rad="317500"/>
          </a:effectLst>
        </p:spPr>
      </p:pic>
    </p:spTree>
    <p:extLst>
      <p:ext uri="{BB962C8B-B14F-4D97-AF65-F5344CB8AC3E}">
        <p14:creationId xmlns:p14="http://schemas.microsoft.com/office/powerpoint/2010/main" val="59649311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1400530"/>
          </a:xfrm>
        </p:spPr>
        <p:txBody>
          <a:bodyPr/>
          <a:lstStyle/>
          <a:p>
            <a:r>
              <a:rPr lang="en-US"/>
              <a:t>Other M/MA</a:t>
            </a:r>
          </a:p>
        </p:txBody>
      </p:sp>
      <p:sp>
        <p:nvSpPr>
          <p:cNvPr id="3" name="Content Placeholder 2"/>
          <p:cNvSpPr>
            <a:spLocks noGrp="1"/>
          </p:cNvSpPr>
          <p:nvPr>
            <p:ph idx="1"/>
          </p:nvPr>
        </p:nvSpPr>
        <p:spPr>
          <a:xfrm>
            <a:off x="646112" y="2052918"/>
            <a:ext cx="9403742" cy="4195481"/>
          </a:xfrm>
        </p:spPr>
        <p:txBody>
          <a:bodyPr>
            <a:normAutofit/>
          </a:bodyPr>
          <a:lstStyle/>
          <a:p>
            <a:r>
              <a:rPr lang="en-US" dirty="0"/>
              <a:t>Nuts and seeds</a:t>
            </a:r>
          </a:p>
          <a:p>
            <a:r>
              <a:rPr lang="en-US" dirty="0"/>
              <a:t>Beans, peas, and lentils</a:t>
            </a:r>
          </a:p>
          <a:p>
            <a:r>
              <a:rPr lang="en-US" dirty="0"/>
              <a:t>Eggs</a:t>
            </a:r>
          </a:p>
          <a:p>
            <a:r>
              <a:rPr lang="en-US" dirty="0"/>
              <a:t>Cheeses </a:t>
            </a: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255377" y="-37288"/>
            <a:ext cx="6621189" cy="6248399"/>
          </a:xfrm>
          <a:prstGeom prst="rect">
            <a:avLst/>
          </a:prstGeom>
          <a:effectLst>
            <a:softEdge rad="127000"/>
          </a:effectLst>
        </p:spPr>
      </p:pic>
    </p:spTree>
    <p:extLst>
      <p:ext uri="{BB962C8B-B14F-4D97-AF65-F5344CB8AC3E}">
        <p14:creationId xmlns:p14="http://schemas.microsoft.com/office/powerpoint/2010/main" val="259315817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Lesson Conclusion</a:t>
            </a:r>
          </a:p>
        </p:txBody>
      </p:sp>
      <p:sp>
        <p:nvSpPr>
          <p:cNvPr id="3" name="Content Placeholder 2"/>
          <p:cNvSpPr>
            <a:spLocks noGrp="1"/>
          </p:cNvSpPr>
          <p:nvPr>
            <p:ph idx="1"/>
          </p:nvPr>
        </p:nvSpPr>
        <p:spPr>
          <a:xfrm>
            <a:off x="646112" y="2052918"/>
            <a:ext cx="8529786" cy="4195481"/>
          </a:xfrm>
        </p:spPr>
        <p:txBody>
          <a:bodyPr vert="horz" lIns="91440" tIns="45720" rIns="91440" bIns="45720" rtlCol="0" anchor="t">
            <a:normAutofit/>
          </a:bodyPr>
          <a:lstStyle/>
          <a:p>
            <a:r>
              <a:rPr lang="en-US" dirty="0"/>
              <a:t>Optional: At breakfast, serve M/MA a maximum of 3 times per week</a:t>
            </a:r>
          </a:p>
          <a:p>
            <a:r>
              <a:rPr lang="en-US" dirty="0"/>
              <a:t>Tofu credits as a meat alternate</a:t>
            </a:r>
            <a:endParaRPr lang="en-US" dirty="0">
              <a:cs typeface="Calibri Light"/>
            </a:endParaRPr>
          </a:p>
          <a:p>
            <a:r>
              <a:rPr lang="en-US" dirty="0"/>
              <a:t>Yogurt and soy yogurt must meet added sugars limit</a:t>
            </a:r>
            <a:endParaRPr lang="en-US" dirty="0">
              <a:cs typeface="Calibri Light" panose="020F0302020204030204"/>
            </a:endParaRPr>
          </a:p>
          <a:p>
            <a:endParaRPr lang="en-US" dirty="0"/>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16200000">
            <a:off x="7564348" y="1941166"/>
            <a:ext cx="6551115" cy="2668775"/>
          </a:xfrm>
          <a:prstGeom prst="rect">
            <a:avLst/>
          </a:prstGeom>
          <a:effectLst>
            <a:softEdge rad="31750"/>
          </a:effectLst>
        </p:spPr>
      </p:pic>
    </p:spTree>
    <p:extLst>
      <p:ext uri="{BB962C8B-B14F-4D97-AF65-F5344CB8AC3E}">
        <p14:creationId xmlns:p14="http://schemas.microsoft.com/office/powerpoint/2010/main" val="25075896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3" cstate="print">
            <a:extLst>
              <a:ext uri="{28A0092B-C50C-407E-A947-70E740481C1C}">
                <a14:useLocalDpi xmlns:a14="http://schemas.microsoft.com/office/drawing/2010/main"/>
              </a:ext>
            </a:extLst>
          </a:blip>
          <a:stretch>
            <a:fillRect/>
          </a:stretch>
        </p:blipFill>
        <p:spPr>
          <a:xfrm>
            <a:off x="0" y="21723"/>
            <a:ext cx="12192000" cy="6544540"/>
          </a:xfrm>
        </p:spPr>
      </p:pic>
      <p:sp>
        <p:nvSpPr>
          <p:cNvPr id="4" name="Title 1"/>
          <p:cNvSpPr txBox="1">
            <a:spLocks/>
          </p:cNvSpPr>
          <p:nvPr/>
        </p:nvSpPr>
        <p:spPr>
          <a:xfrm>
            <a:off x="247277" y="5058137"/>
            <a:ext cx="9404723" cy="846551"/>
          </a:xfrm>
          <a:prstGeom prst="rect">
            <a:avLst/>
          </a:prstGeom>
          <a:solidFill>
            <a:srgbClr val="FFFFFF">
              <a:alpha val="74902"/>
            </a:srgbClr>
          </a:solidFill>
          <a:ln w="38100">
            <a:solidFill>
              <a:schemeClr val="bg1"/>
            </a:solidFill>
          </a:ln>
        </p:spPr>
        <p:txBody>
          <a:bodyPr vert="horz" lIns="91440" tIns="45720" rIns="91440" bIns="45720" rtlCol="0" anchor="ctr">
            <a:noAutofit/>
          </a:bodyPr>
          <a:lstStyle>
            <a:lvl1pPr algn="l" defTabSz="457200" rtl="0" eaLnBrk="1" latinLnBrk="0" hangingPunct="1">
              <a:spcBef>
                <a:spcPct val="0"/>
              </a:spcBef>
              <a:buNone/>
              <a:defRPr sz="4200" b="0" i="0" kern="1200">
                <a:solidFill>
                  <a:srgbClr val="0B4060"/>
                </a:solidFill>
                <a:latin typeface="Calibri" panose="020F050202020403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800" b="1" i="0" u="none" strike="noStrike" kern="1200" cap="none" spc="0" normalizeH="0" baseline="0" noProof="0" dirty="0">
                <a:ln>
                  <a:noFill/>
                </a:ln>
                <a:solidFill>
                  <a:srgbClr val="002060"/>
                </a:solidFill>
                <a:effectLst/>
                <a:uLnTx/>
                <a:uFillTx/>
                <a:latin typeface="Calibri" panose="020F0502020204030204" pitchFamily="34" charset="0"/>
                <a:ea typeface="+mj-ea"/>
                <a:cs typeface="+mj-cs"/>
              </a:rPr>
              <a:t>Activity: Apply in Three </a:t>
            </a:r>
          </a:p>
        </p:txBody>
      </p:sp>
    </p:spTree>
    <p:extLst>
      <p:ext uri="{BB962C8B-B14F-4D97-AF65-F5344CB8AC3E}">
        <p14:creationId xmlns:p14="http://schemas.microsoft.com/office/powerpoint/2010/main" val="150131903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0"/>
            <a:ext cx="12191999" cy="6562725"/>
          </a:xfrm>
          <a:prstGeom prst="rect">
            <a:avLst/>
          </a:prstGeom>
          <a:effectLst/>
        </p:spPr>
      </p:pic>
      <p:sp>
        <p:nvSpPr>
          <p:cNvPr id="4" name="Title 3"/>
          <p:cNvSpPr>
            <a:spLocks noGrp="1"/>
          </p:cNvSpPr>
          <p:nvPr>
            <p:ph type="title"/>
          </p:nvPr>
        </p:nvSpPr>
        <p:spPr>
          <a:xfrm>
            <a:off x="247277" y="4800981"/>
            <a:ext cx="9404723" cy="842514"/>
          </a:xfrm>
          <a:ln w="28575"/>
        </p:spPr>
        <p:txBody>
          <a:bodyPr>
            <a:normAutofit/>
          </a:bodyPr>
          <a:lstStyle/>
          <a:p>
            <a:r>
              <a:rPr lang="en-US" sz="4800" dirty="0">
                <a:latin typeface="+mn-lt"/>
              </a:rPr>
              <a:t>Post-Assessment </a:t>
            </a:r>
          </a:p>
        </p:txBody>
      </p:sp>
    </p:spTree>
    <p:extLst>
      <p:ext uri="{BB962C8B-B14F-4D97-AF65-F5344CB8AC3E}">
        <p14:creationId xmlns:p14="http://schemas.microsoft.com/office/powerpoint/2010/main" val="88742516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flipH="1">
            <a:off x="-1" y="0"/>
            <a:ext cx="12191996" cy="6570733"/>
          </a:xfrm>
          <a:prstGeom prst="rect">
            <a:avLst/>
          </a:prstGeom>
        </p:spPr>
      </p:pic>
      <p:sp>
        <p:nvSpPr>
          <p:cNvPr id="4" name="Rectangle 3"/>
          <p:cNvSpPr/>
          <p:nvPr/>
        </p:nvSpPr>
        <p:spPr>
          <a:xfrm>
            <a:off x="0" y="6638307"/>
            <a:ext cx="12192000" cy="232756"/>
          </a:xfrm>
          <a:prstGeom prst="rect">
            <a:avLst/>
          </a:prstGeom>
          <a:solidFill>
            <a:srgbClr val="FF4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140676" y="2602754"/>
            <a:ext cx="6382045" cy="2426677"/>
          </a:xfrm>
          <a:prstGeom prst="rect">
            <a:avLst/>
          </a:prstGeom>
          <a:solidFill>
            <a:srgbClr val="FFFFFF">
              <a:alpha val="61961"/>
            </a:srgbClr>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a:ea typeface="+mn-ea"/>
              <a:cs typeface="+mn-cs"/>
            </a:endParaRPr>
          </a:p>
        </p:txBody>
      </p:sp>
      <p:sp>
        <p:nvSpPr>
          <p:cNvPr id="9" name="Title 1"/>
          <p:cNvSpPr>
            <a:spLocks noGrp="1"/>
          </p:cNvSpPr>
          <p:nvPr>
            <p:ph type="ctrTitle"/>
          </p:nvPr>
        </p:nvSpPr>
        <p:spPr>
          <a:xfrm>
            <a:off x="-1" y="2670328"/>
            <a:ext cx="6710518" cy="2396573"/>
          </a:xfrm>
          <a:noFill/>
        </p:spPr>
        <p:txBody>
          <a:bodyPr anchor="ctr">
            <a:noAutofit/>
          </a:bodyPr>
          <a:lstStyle/>
          <a:p>
            <a:pPr algn="ctr"/>
            <a:r>
              <a:rPr lang="en-US" sz="4800" b="1" dirty="0">
                <a:solidFill>
                  <a:srgbClr val="002060"/>
                </a:solidFill>
                <a:ea typeface="Meiryo UI" panose="020B0604030504040204" pitchFamily="34" charset="-128"/>
                <a:cs typeface="Meiryo UI" panose="020B0604030504040204" pitchFamily="34" charset="-128"/>
              </a:rPr>
              <a:t>Lesson: Vegetables &amp; Fruits Components</a:t>
            </a:r>
          </a:p>
        </p:txBody>
      </p:sp>
    </p:spTree>
    <p:extLst>
      <p:ext uri="{BB962C8B-B14F-4D97-AF65-F5344CB8AC3E}">
        <p14:creationId xmlns:p14="http://schemas.microsoft.com/office/powerpoint/2010/main" val="24273462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366890"/>
            <a:ext cx="8463064" cy="6208888"/>
          </a:xfrm>
          <a:prstGeom prst="rect">
            <a:avLst/>
          </a:prstGeom>
          <a:effectLst>
            <a:softEdge rad="177800"/>
          </a:effectLst>
        </p:spPr>
      </p:pic>
      <p:sp>
        <p:nvSpPr>
          <p:cNvPr id="2" name="Title 1"/>
          <p:cNvSpPr>
            <a:spLocks noGrp="1"/>
          </p:cNvSpPr>
          <p:nvPr>
            <p:ph type="title"/>
          </p:nvPr>
        </p:nvSpPr>
        <p:spPr>
          <a:xfrm>
            <a:off x="1063925" y="451920"/>
            <a:ext cx="10063122" cy="839814"/>
          </a:xfrm>
          <a:solidFill>
            <a:srgbClr val="FFFFFF">
              <a:alpha val="73000"/>
            </a:srgbClr>
          </a:solidFill>
        </p:spPr>
        <p:txBody>
          <a:bodyPr>
            <a:normAutofit fontScale="90000"/>
          </a:bodyPr>
          <a:lstStyle/>
          <a:p>
            <a:pPr algn="ctr"/>
            <a:r>
              <a:rPr lang="en-US" dirty="0"/>
              <a:t>Vegetables &amp; Fruits Components Overview </a:t>
            </a:r>
          </a:p>
        </p:txBody>
      </p:sp>
      <p:sp>
        <p:nvSpPr>
          <p:cNvPr id="3" name="Content Placeholder 2"/>
          <p:cNvSpPr>
            <a:spLocks noGrp="1"/>
          </p:cNvSpPr>
          <p:nvPr>
            <p:ph idx="1"/>
          </p:nvPr>
        </p:nvSpPr>
        <p:spPr>
          <a:xfrm>
            <a:off x="1066853" y="1618603"/>
            <a:ext cx="10823222" cy="4876904"/>
          </a:xfrm>
          <a:solidFill>
            <a:srgbClr val="FFFFFF">
              <a:alpha val="74118"/>
            </a:srgbClr>
          </a:solidFill>
        </p:spPr>
        <p:txBody>
          <a:bodyPr vert="horz" lIns="91440" tIns="45720" rIns="91440" bIns="45720" rtlCol="0" anchor="t">
            <a:noAutofit/>
          </a:bodyPr>
          <a:lstStyle/>
          <a:p>
            <a:pPr>
              <a:spcAft>
                <a:spcPts val="600"/>
              </a:spcAft>
            </a:pPr>
            <a:r>
              <a:rPr lang="en-US" sz="3400" dirty="0"/>
              <a:t>F</a:t>
            </a:r>
            <a:r>
              <a:rPr lang="en-US" dirty="0"/>
              <a:t>indings: </a:t>
            </a:r>
            <a:endParaRPr lang="en-US" dirty="0">
              <a:cs typeface="Calibri Light"/>
            </a:endParaRPr>
          </a:p>
          <a:p>
            <a:pPr lvl="1"/>
            <a:r>
              <a:rPr lang="en-US" dirty="0"/>
              <a:t>Most do not eat enough vegetables &amp; fruits</a:t>
            </a:r>
            <a:endParaRPr lang="en-US" dirty="0">
              <a:cs typeface="Calibri Light"/>
            </a:endParaRPr>
          </a:p>
          <a:p>
            <a:pPr lvl="1">
              <a:spcAft>
                <a:spcPts val="2400"/>
              </a:spcAft>
            </a:pPr>
            <a:r>
              <a:rPr lang="en-US" dirty="0"/>
              <a:t>Often prepared with added salt, sugar, solid fat, &amp; refined starch</a:t>
            </a:r>
            <a:endParaRPr lang="en-US" dirty="0">
              <a:cs typeface="Calibri Light"/>
            </a:endParaRPr>
          </a:p>
          <a:p>
            <a:r>
              <a:rPr lang="en-US" dirty="0"/>
              <a:t>Separates vegetables &amp; fruits components into two components</a:t>
            </a:r>
            <a:endParaRPr lang="en-US" dirty="0">
              <a:cs typeface="Calibri Light"/>
            </a:endParaRPr>
          </a:p>
          <a:p>
            <a:r>
              <a:rPr lang="en-US" dirty="0"/>
              <a:t>Limits the serving of juice to once per day </a:t>
            </a:r>
            <a:endParaRPr lang="en-US" dirty="0">
              <a:cs typeface="Calibri Light"/>
            </a:endParaRPr>
          </a:p>
          <a:p>
            <a:endParaRPr lang="en-US" dirty="0"/>
          </a:p>
          <a:p>
            <a:endParaRPr lang="en-US" dirty="0"/>
          </a:p>
          <a:p>
            <a:endParaRPr lang="en-US" dirty="0"/>
          </a:p>
        </p:txBody>
      </p:sp>
    </p:spTree>
    <p:extLst>
      <p:ext uri="{BB962C8B-B14F-4D97-AF65-F5344CB8AC3E}">
        <p14:creationId xmlns:p14="http://schemas.microsoft.com/office/powerpoint/2010/main" val="11408110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duotone>
              <a:schemeClr val="accent2">
                <a:shade val="45000"/>
                <a:satMod val="135000"/>
              </a:schemeClr>
              <a:prstClr val="white"/>
            </a:duotone>
            <a:extLst>
              <a:ext uri="{28A0092B-C50C-407E-A947-70E740481C1C}">
                <a14:useLocalDpi xmlns:a14="http://schemas.microsoft.com/office/drawing/2010/main"/>
              </a:ext>
            </a:extLst>
          </a:blip>
          <a:srcRect/>
          <a:stretch/>
        </p:blipFill>
        <p:spPr>
          <a:xfrm>
            <a:off x="-352926" y="0"/>
            <a:ext cx="4010527" cy="6557554"/>
          </a:xfrm>
          <a:prstGeom prst="rect">
            <a:avLst/>
          </a:prstGeom>
          <a:effectLst>
            <a:softEdge rad="317500"/>
          </a:effectLst>
        </p:spPr>
      </p:pic>
      <p:sp>
        <p:nvSpPr>
          <p:cNvPr id="2" name="Title 1"/>
          <p:cNvSpPr>
            <a:spLocks noGrp="1"/>
          </p:cNvSpPr>
          <p:nvPr>
            <p:ph type="title"/>
          </p:nvPr>
        </p:nvSpPr>
        <p:spPr>
          <a:xfrm>
            <a:off x="2862470" y="1096645"/>
            <a:ext cx="8491329" cy="1325563"/>
          </a:xfrm>
        </p:spPr>
        <p:txBody>
          <a:bodyPr/>
          <a:lstStyle/>
          <a:p>
            <a:r>
              <a:rPr lang="en-US" b="1"/>
              <a:t>Lesson Objectives </a:t>
            </a:r>
          </a:p>
        </p:txBody>
      </p:sp>
      <p:sp>
        <p:nvSpPr>
          <p:cNvPr id="3" name="Content Placeholder 2"/>
          <p:cNvSpPr>
            <a:spLocks noGrp="1"/>
          </p:cNvSpPr>
          <p:nvPr>
            <p:ph idx="1"/>
          </p:nvPr>
        </p:nvSpPr>
        <p:spPr>
          <a:xfrm>
            <a:off x="2862470" y="2664823"/>
            <a:ext cx="8491330" cy="3512140"/>
          </a:xfrm>
        </p:spPr>
        <p:txBody>
          <a:bodyPr vert="horz" lIns="91440" tIns="45720" rIns="91440" bIns="45720" rtlCol="0" anchor="t">
            <a:normAutofit/>
          </a:bodyPr>
          <a:lstStyle/>
          <a:p>
            <a:r>
              <a:rPr lang="en-US" dirty="0"/>
              <a:t>Recall the requirements for separating the vegetables &amp; fruits components</a:t>
            </a:r>
          </a:p>
          <a:p>
            <a:r>
              <a:rPr lang="en-US" dirty="0"/>
              <a:t>Describe the meaning of limiting juice to once per day</a:t>
            </a:r>
            <a:endParaRPr lang="en-US" dirty="0">
              <a:cs typeface="Calibri Light"/>
            </a:endParaRPr>
          </a:p>
          <a:p>
            <a:endParaRPr lang="en-US" dirty="0"/>
          </a:p>
        </p:txBody>
      </p:sp>
    </p:spTree>
    <p:extLst>
      <p:ext uri="{BB962C8B-B14F-4D97-AF65-F5344CB8AC3E}">
        <p14:creationId xmlns:p14="http://schemas.microsoft.com/office/powerpoint/2010/main" val="254598585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010413" y="2869367"/>
            <a:ext cx="4528741" cy="846551"/>
          </a:xfrm>
          <a:prstGeom prst="rect">
            <a:avLst/>
          </a:prstGeom>
          <a:solidFill>
            <a:srgbClr val="FFFFFF">
              <a:alpha val="74902"/>
            </a:srgbClr>
          </a:solidFill>
          <a:ln>
            <a:solidFill>
              <a:srgbClr val="FFFFFF"/>
            </a:solidFill>
          </a:ln>
        </p:spPr>
        <p:txBody>
          <a:bodyPr vert="horz" lIns="91440" tIns="45720" rIns="91440" bIns="45720" rtlCol="0" anchor="ctr">
            <a:noAutofit/>
          </a:bodyPr>
          <a:lstStyle>
            <a:lvl1pPr algn="l" defTabSz="457200" rtl="0" eaLnBrk="1" latinLnBrk="0" hangingPunct="1">
              <a:spcBef>
                <a:spcPct val="0"/>
              </a:spcBef>
              <a:buNone/>
              <a:defRPr sz="4200" b="0" i="0" kern="1200">
                <a:solidFill>
                  <a:srgbClr val="0B4060"/>
                </a:solidFill>
                <a:latin typeface="Calibri" panose="020F050202020403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b="1" dirty="0">
                <a:solidFill>
                  <a:srgbClr val="002060"/>
                </a:solidFill>
                <a:latin typeface="+mn-lt"/>
              </a:rPr>
              <a:t>Pre-Assessment</a:t>
            </a:r>
          </a:p>
        </p:txBody>
      </p:sp>
      <p:pic>
        <p:nvPicPr>
          <p:cNvPr id="6" name="Picture 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172201" y="1"/>
            <a:ext cx="6019800" cy="6585284"/>
          </a:xfrm>
          <a:prstGeom prst="rect">
            <a:avLst/>
          </a:prstGeom>
        </p:spPr>
      </p:pic>
    </p:spTree>
    <p:extLst>
      <p:ext uri="{BB962C8B-B14F-4D97-AF65-F5344CB8AC3E}">
        <p14:creationId xmlns:p14="http://schemas.microsoft.com/office/powerpoint/2010/main" val="131739831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P:\Graphics\Pictures\iStock photo\Marketing\fruit heart iStock_000019334938Large.jp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rot="806585">
            <a:off x="7674571" y="1573756"/>
            <a:ext cx="4292420" cy="4161264"/>
          </a:xfrm>
          <a:prstGeom prst="rect">
            <a:avLst/>
          </a:prstGeom>
          <a:noFill/>
          <a:effectLst>
            <a:softEdge rad="63500"/>
          </a:effectLst>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title"/>
          </p:nvPr>
        </p:nvSpPr>
        <p:spPr/>
        <p:txBody>
          <a:bodyPr/>
          <a:lstStyle/>
          <a:p>
            <a:r>
              <a:rPr lang="en-US" dirty="0"/>
              <a:t>Separation of Vegetables &amp; Fruits</a:t>
            </a:r>
          </a:p>
        </p:txBody>
      </p:sp>
      <p:sp>
        <p:nvSpPr>
          <p:cNvPr id="3" name="Content Placeholder 2"/>
          <p:cNvSpPr>
            <a:spLocks noGrp="1"/>
          </p:cNvSpPr>
          <p:nvPr>
            <p:ph idx="1"/>
          </p:nvPr>
        </p:nvSpPr>
        <p:spPr>
          <a:xfrm>
            <a:off x="838200" y="1825625"/>
            <a:ext cx="7858328" cy="4351338"/>
          </a:xfrm>
        </p:spPr>
        <p:txBody>
          <a:bodyPr>
            <a:normAutofit/>
          </a:bodyPr>
          <a:lstStyle/>
          <a:p>
            <a:r>
              <a:rPr lang="en-US" dirty="0"/>
              <a:t>Breakfast: 1 meal component</a:t>
            </a:r>
          </a:p>
          <a:p>
            <a:r>
              <a:rPr lang="en-US" dirty="0"/>
              <a:t>Lunch &amp; Supper: 2 meal components</a:t>
            </a:r>
          </a:p>
          <a:p>
            <a:pPr>
              <a:spcAft>
                <a:spcPts val="600"/>
              </a:spcAft>
            </a:pPr>
            <a:r>
              <a:rPr lang="en-US" dirty="0"/>
              <a:t>Snack (Optional): 2 meal components</a:t>
            </a:r>
          </a:p>
          <a:p>
            <a:endParaRPr lang="en-US" dirty="0"/>
          </a:p>
          <a:p>
            <a:endParaRPr lang="en-US" dirty="0"/>
          </a:p>
        </p:txBody>
      </p:sp>
    </p:spTree>
    <p:extLst>
      <p:ext uri="{BB962C8B-B14F-4D97-AF65-F5344CB8AC3E}">
        <p14:creationId xmlns:p14="http://schemas.microsoft.com/office/powerpoint/2010/main" val="180229432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959" y="653413"/>
            <a:ext cx="8108626" cy="1400530"/>
          </a:xfrm>
        </p:spPr>
        <p:txBody>
          <a:bodyPr/>
          <a:lstStyle/>
          <a:p>
            <a:pPr algn="ctr"/>
            <a:r>
              <a:rPr lang="en-US" sz="4000" dirty="0"/>
              <a:t>Increase Vegetable Consumption </a:t>
            </a:r>
          </a:p>
        </p:txBody>
      </p:sp>
      <p:sp>
        <p:nvSpPr>
          <p:cNvPr id="3" name="Content Placeholder 2"/>
          <p:cNvSpPr>
            <a:spLocks noGrp="1"/>
          </p:cNvSpPr>
          <p:nvPr>
            <p:ph idx="1"/>
          </p:nvPr>
        </p:nvSpPr>
        <p:spPr>
          <a:xfrm>
            <a:off x="882317" y="2264923"/>
            <a:ext cx="7683185" cy="3693180"/>
          </a:xfrm>
        </p:spPr>
        <p:txBody>
          <a:bodyPr>
            <a:normAutofit/>
          </a:bodyPr>
          <a:lstStyle/>
          <a:p>
            <a:r>
              <a:rPr lang="en-US" dirty="0"/>
              <a:t>Lunch &amp; Supper: A vegetable may be used to meet the entire fruits component</a:t>
            </a:r>
          </a:p>
          <a:p>
            <a:r>
              <a:rPr lang="en-US" dirty="0"/>
              <a:t>Must be at least the same serving size as the fruits component it replaced</a:t>
            </a:r>
          </a:p>
          <a:p>
            <a:endParaRPr lang="en-US" dirty="0"/>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8269584" y="1"/>
            <a:ext cx="3922415" cy="6557554"/>
          </a:xfrm>
          <a:prstGeom prst="rect">
            <a:avLst/>
          </a:prstGeom>
          <a:effectLst>
            <a:softEdge rad="127000"/>
          </a:effectLst>
        </p:spPr>
      </p:pic>
    </p:spTree>
    <p:extLst>
      <p:ext uri="{BB962C8B-B14F-4D97-AF65-F5344CB8AC3E}">
        <p14:creationId xmlns:p14="http://schemas.microsoft.com/office/powerpoint/2010/main" val="178474311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4802184" cy="3499658"/>
          </a:xfrm>
          <a:prstGeom prst="rect">
            <a:avLst/>
          </a:prstGeom>
          <a:effectLst>
            <a:softEdge rad="31750"/>
          </a:effectLst>
        </p:spPr>
      </p:pic>
      <p:pic>
        <p:nvPicPr>
          <p:cNvPr id="5" name="Picture 4"/>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374" y="3228902"/>
            <a:ext cx="4791810" cy="3354779"/>
          </a:xfrm>
          <a:prstGeom prst="rect">
            <a:avLst/>
          </a:prstGeom>
          <a:effectLst>
            <a:softEdge rad="127000"/>
          </a:effectLst>
        </p:spPr>
      </p:pic>
      <p:sp>
        <p:nvSpPr>
          <p:cNvPr id="3" name="Content Placeholder 2"/>
          <p:cNvSpPr>
            <a:spLocks noGrp="1"/>
          </p:cNvSpPr>
          <p:nvPr>
            <p:ph idx="1"/>
          </p:nvPr>
        </p:nvSpPr>
        <p:spPr>
          <a:xfrm>
            <a:off x="4650377" y="622570"/>
            <a:ext cx="7223760" cy="5797686"/>
          </a:xfrm>
        </p:spPr>
        <p:txBody>
          <a:bodyPr anchor="ctr">
            <a:normAutofit/>
          </a:bodyPr>
          <a:lstStyle/>
          <a:p>
            <a:pPr marL="0" indent="0" algn="ctr">
              <a:buNone/>
            </a:pPr>
            <a:r>
              <a:rPr lang="en-US" sz="4000" b="1" dirty="0"/>
              <a:t>Two Vegetable Types </a:t>
            </a:r>
            <a:endParaRPr lang="en-US" dirty="0"/>
          </a:p>
          <a:p>
            <a:pPr>
              <a:spcAft>
                <a:spcPts val="600"/>
              </a:spcAft>
            </a:pPr>
            <a:r>
              <a:rPr lang="en-US" dirty="0"/>
              <a:t>Must offer two different types of vegetables</a:t>
            </a:r>
          </a:p>
          <a:p>
            <a:pPr lvl="1">
              <a:spcAft>
                <a:spcPts val="2400"/>
              </a:spcAft>
            </a:pPr>
            <a:r>
              <a:rPr lang="en-US" dirty="0"/>
              <a:t>Example: two servings of carrots would not credit, but corn &amp; green beans would</a:t>
            </a:r>
            <a:endParaRPr lang="en-US" dirty="0">
              <a:cs typeface="Calibri Light"/>
            </a:endParaRPr>
          </a:p>
          <a:p>
            <a:r>
              <a:rPr lang="en-US" dirty="0"/>
              <a:t>Selecting based on vegetable subgroups is not required </a:t>
            </a:r>
          </a:p>
          <a:p>
            <a:endParaRPr lang="en-US" dirty="0"/>
          </a:p>
        </p:txBody>
      </p:sp>
    </p:spTree>
    <p:extLst>
      <p:ext uri="{BB962C8B-B14F-4D97-AF65-F5344CB8AC3E}">
        <p14:creationId xmlns:p14="http://schemas.microsoft.com/office/powerpoint/2010/main" val="158129914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a:ext>
            </a:extLst>
          </a:blip>
          <a:srcRect b="-283"/>
          <a:stretch/>
        </p:blipFill>
        <p:spPr>
          <a:xfrm>
            <a:off x="7574586" y="935120"/>
            <a:ext cx="4336868" cy="4637315"/>
          </a:xfrm>
          <a:prstGeom prst="rect">
            <a:avLst/>
          </a:prstGeom>
        </p:spPr>
      </p:pic>
      <p:sp>
        <p:nvSpPr>
          <p:cNvPr id="2" name="Title 1"/>
          <p:cNvSpPr>
            <a:spLocks noGrp="1"/>
          </p:cNvSpPr>
          <p:nvPr>
            <p:ph type="title"/>
          </p:nvPr>
        </p:nvSpPr>
        <p:spPr>
          <a:xfrm>
            <a:off x="534145" y="452718"/>
            <a:ext cx="9404723" cy="1400530"/>
          </a:xfrm>
        </p:spPr>
        <p:txBody>
          <a:bodyPr/>
          <a:lstStyle/>
          <a:p>
            <a:r>
              <a:rPr lang="en-US" dirty="0"/>
              <a:t>Juice Blends &amp; Purees</a:t>
            </a:r>
          </a:p>
        </p:txBody>
      </p:sp>
      <p:sp>
        <p:nvSpPr>
          <p:cNvPr id="3" name="Content Placeholder 2"/>
          <p:cNvSpPr>
            <a:spLocks noGrp="1"/>
          </p:cNvSpPr>
          <p:nvPr>
            <p:ph idx="1"/>
          </p:nvPr>
        </p:nvSpPr>
        <p:spPr>
          <a:xfrm>
            <a:off x="534145" y="1697605"/>
            <a:ext cx="7189617" cy="4800471"/>
          </a:xfrm>
        </p:spPr>
        <p:txBody>
          <a:bodyPr>
            <a:normAutofit/>
          </a:bodyPr>
          <a:lstStyle/>
          <a:p>
            <a:r>
              <a:rPr lang="en-US" dirty="0"/>
              <a:t>Credit as the fruits component or a vegetables component</a:t>
            </a:r>
          </a:p>
          <a:p>
            <a:pPr>
              <a:spcAft>
                <a:spcPts val="600"/>
              </a:spcAft>
            </a:pPr>
            <a:r>
              <a:rPr lang="en-US" dirty="0"/>
              <a:t>Contributes to the meal component with the highest ingredient </a:t>
            </a:r>
          </a:p>
          <a:p>
            <a:pPr lvl="1"/>
            <a:r>
              <a:rPr lang="en-US" dirty="0"/>
              <a:t>Fruits component: if it has more fruits than vegetables</a:t>
            </a:r>
          </a:p>
          <a:p>
            <a:pPr lvl="1"/>
            <a:r>
              <a:rPr lang="en-US" dirty="0"/>
              <a:t>Vegetables component: if it has more vegetables than fruits</a:t>
            </a:r>
          </a:p>
        </p:txBody>
      </p:sp>
    </p:spTree>
    <p:extLst>
      <p:ext uri="{BB962C8B-B14F-4D97-AF65-F5344CB8AC3E}">
        <p14:creationId xmlns:p14="http://schemas.microsoft.com/office/powerpoint/2010/main" val="262410515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0"/>
            <a:ext cx="12192000" cy="6570617"/>
          </a:xfrm>
          <a:prstGeom prst="rect">
            <a:avLst/>
          </a:prstGeom>
        </p:spPr>
      </p:pic>
      <p:sp>
        <p:nvSpPr>
          <p:cNvPr id="4" name="Title 1"/>
          <p:cNvSpPr txBox="1">
            <a:spLocks/>
          </p:cNvSpPr>
          <p:nvPr/>
        </p:nvSpPr>
        <p:spPr>
          <a:xfrm>
            <a:off x="247277" y="5058137"/>
            <a:ext cx="9404723" cy="846551"/>
          </a:xfrm>
          <a:prstGeom prst="rect">
            <a:avLst/>
          </a:prstGeom>
          <a:solidFill>
            <a:srgbClr val="FFFFFF">
              <a:alpha val="74902"/>
            </a:srgbClr>
          </a:solidFill>
          <a:ln w="28575">
            <a:solidFill>
              <a:schemeClr val="bg1"/>
            </a:solidFill>
          </a:ln>
        </p:spPr>
        <p:txBody>
          <a:bodyPr vert="horz" lIns="91440" tIns="45720" rIns="91440" bIns="45720" rtlCol="0" anchor="ctr">
            <a:noAutofit/>
          </a:bodyPr>
          <a:lstStyle>
            <a:lvl1pPr algn="l" defTabSz="457200" rtl="0" eaLnBrk="1" latinLnBrk="0" hangingPunct="1">
              <a:spcBef>
                <a:spcPct val="0"/>
              </a:spcBef>
              <a:buNone/>
              <a:defRPr sz="4200" b="0" i="0" kern="1200">
                <a:solidFill>
                  <a:srgbClr val="0B4060"/>
                </a:solidFill>
                <a:latin typeface="Calibri" panose="020F050202020403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b="1" dirty="0">
                <a:solidFill>
                  <a:srgbClr val="002060"/>
                </a:solidFill>
              </a:rPr>
              <a:t>Activity: Recall That Phrase </a:t>
            </a:r>
          </a:p>
        </p:txBody>
      </p:sp>
    </p:spTree>
    <p:extLst>
      <p:ext uri="{BB962C8B-B14F-4D97-AF65-F5344CB8AC3E}">
        <p14:creationId xmlns:p14="http://schemas.microsoft.com/office/powerpoint/2010/main" val="335502345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 y="10"/>
            <a:ext cx="4058949" cy="6575357"/>
          </a:xfrm>
          <a:prstGeom prst="rect">
            <a:avLst/>
          </a:prstGeom>
        </p:spPr>
      </p:pic>
      <p:sp>
        <p:nvSpPr>
          <p:cNvPr id="2" name="Title 1"/>
          <p:cNvSpPr>
            <a:spLocks noGrp="1"/>
          </p:cNvSpPr>
          <p:nvPr>
            <p:ph type="title"/>
          </p:nvPr>
        </p:nvSpPr>
        <p:spPr>
          <a:xfrm>
            <a:off x="5486904" y="516499"/>
            <a:ext cx="5343203" cy="1641986"/>
          </a:xfrm>
        </p:spPr>
        <p:txBody>
          <a:bodyPr>
            <a:normAutofit/>
          </a:bodyPr>
          <a:lstStyle/>
          <a:p>
            <a:pPr algn="ctr"/>
            <a:r>
              <a:rPr lang="en-US" dirty="0"/>
              <a:t>Juice</a:t>
            </a:r>
          </a:p>
        </p:txBody>
      </p:sp>
      <p:sp>
        <p:nvSpPr>
          <p:cNvPr id="3" name="Content Placeholder 2"/>
          <p:cNvSpPr>
            <a:spLocks noGrp="1"/>
          </p:cNvSpPr>
          <p:nvPr>
            <p:ph idx="1"/>
          </p:nvPr>
        </p:nvSpPr>
        <p:spPr>
          <a:xfrm>
            <a:off x="4706648" y="2158485"/>
            <a:ext cx="6903714" cy="3809999"/>
          </a:xfrm>
        </p:spPr>
        <p:txBody>
          <a:bodyPr>
            <a:normAutofit lnSpcReduction="10000"/>
          </a:bodyPr>
          <a:lstStyle/>
          <a:p>
            <a:pPr>
              <a:lnSpc>
                <a:spcPct val="90000"/>
              </a:lnSpc>
            </a:pPr>
            <a:r>
              <a:rPr lang="en-US" dirty="0"/>
              <a:t>Great source of essential nutrients </a:t>
            </a:r>
          </a:p>
          <a:p>
            <a:pPr>
              <a:lnSpc>
                <a:spcPct val="90000"/>
              </a:lnSpc>
            </a:pPr>
            <a:r>
              <a:rPr lang="en-US" dirty="0"/>
              <a:t>Lacks dietary fiber, major source of sugar</a:t>
            </a:r>
          </a:p>
          <a:p>
            <a:pPr>
              <a:lnSpc>
                <a:spcPct val="90000"/>
              </a:lnSpc>
              <a:spcAft>
                <a:spcPts val="600"/>
              </a:spcAft>
            </a:pPr>
            <a:r>
              <a:rPr lang="en-US" dirty="0"/>
              <a:t>May be served at one meal or snack per day</a:t>
            </a:r>
          </a:p>
          <a:p>
            <a:pPr lvl="1"/>
            <a:r>
              <a:rPr lang="en-US" dirty="0"/>
              <a:t>Extra item, not encouraged </a:t>
            </a:r>
          </a:p>
        </p:txBody>
      </p:sp>
    </p:spTree>
    <p:extLst>
      <p:ext uri="{BB962C8B-B14F-4D97-AF65-F5344CB8AC3E}">
        <p14:creationId xmlns:p14="http://schemas.microsoft.com/office/powerpoint/2010/main" val="336939745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 9"/>
          <p:cNvGraphicFramePr/>
          <p:nvPr>
            <p:extLst>
              <p:ext uri="{D42A27DB-BD31-4B8C-83A1-F6EECF244321}">
                <p14:modId xmlns:p14="http://schemas.microsoft.com/office/powerpoint/2010/main" val="2532702883"/>
              </p:ext>
            </p:extLst>
          </p:nvPr>
        </p:nvGraphicFramePr>
        <p:xfrm>
          <a:off x="483327" y="473825"/>
          <a:ext cx="10846920" cy="62927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3"/>
          <p:cNvSpPr>
            <a:spLocks noGrp="1"/>
          </p:cNvSpPr>
          <p:nvPr>
            <p:ph type="title"/>
          </p:nvPr>
        </p:nvSpPr>
        <p:spPr>
          <a:xfrm>
            <a:off x="483326" y="365125"/>
            <a:ext cx="10515600" cy="1325563"/>
          </a:xfrm>
        </p:spPr>
        <p:txBody>
          <a:bodyPr/>
          <a:lstStyle/>
          <a:p>
            <a:r>
              <a:rPr lang="en-US">
                <a:solidFill>
                  <a:srgbClr val="002060"/>
                </a:solidFill>
              </a:rPr>
              <a:t>Juice &amp; Different Groups </a:t>
            </a:r>
          </a:p>
        </p:txBody>
      </p:sp>
    </p:spTree>
    <p:extLst>
      <p:ext uri="{BB962C8B-B14F-4D97-AF65-F5344CB8AC3E}">
        <p14:creationId xmlns:p14="http://schemas.microsoft.com/office/powerpoint/2010/main" val="367048878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 9"/>
          <p:cNvGraphicFramePr/>
          <p:nvPr>
            <p:extLst>
              <p:ext uri="{D42A27DB-BD31-4B8C-83A1-F6EECF244321}">
                <p14:modId xmlns:p14="http://schemas.microsoft.com/office/powerpoint/2010/main" val="1772279371"/>
              </p:ext>
            </p:extLst>
          </p:nvPr>
        </p:nvGraphicFramePr>
        <p:xfrm>
          <a:off x="324197" y="282632"/>
          <a:ext cx="11621192" cy="61181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3"/>
          <p:cNvSpPr txBox="1">
            <a:spLocks/>
          </p:cNvSpPr>
          <p:nvPr/>
        </p:nvSpPr>
        <p:spPr>
          <a:xfrm>
            <a:off x="483326"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002060"/>
                </a:solidFill>
                <a:latin typeface="+mj-lt"/>
                <a:ea typeface="+mj-ea"/>
                <a:cs typeface="+mj-cs"/>
              </a:defRPr>
            </a:lvl1pPr>
          </a:lstStyle>
          <a:p>
            <a:r>
              <a:rPr lang="en-US" dirty="0"/>
              <a:t>Juice &amp; Different Shifts </a:t>
            </a:r>
          </a:p>
        </p:txBody>
      </p:sp>
    </p:spTree>
    <p:extLst>
      <p:ext uri="{BB962C8B-B14F-4D97-AF65-F5344CB8AC3E}">
        <p14:creationId xmlns:p14="http://schemas.microsoft.com/office/powerpoint/2010/main" val="372697477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12192000" cy="6575367"/>
          </a:xfrm>
          <a:prstGeom prst="rect">
            <a:avLst/>
          </a:prstGeom>
        </p:spPr>
      </p:pic>
      <p:sp>
        <p:nvSpPr>
          <p:cNvPr id="4" name="Title 1"/>
          <p:cNvSpPr txBox="1">
            <a:spLocks/>
          </p:cNvSpPr>
          <p:nvPr/>
        </p:nvSpPr>
        <p:spPr>
          <a:xfrm>
            <a:off x="247277" y="5058137"/>
            <a:ext cx="9404723" cy="846551"/>
          </a:xfrm>
          <a:prstGeom prst="rect">
            <a:avLst/>
          </a:prstGeom>
          <a:solidFill>
            <a:srgbClr val="FFFFFF">
              <a:alpha val="65098"/>
            </a:srgbClr>
          </a:solidFill>
          <a:ln w="28575">
            <a:solidFill>
              <a:schemeClr val="bg1"/>
            </a:solidFill>
          </a:ln>
        </p:spPr>
        <p:txBody>
          <a:bodyPr vert="horz" lIns="91440" tIns="45720" rIns="91440" bIns="45720" rtlCol="0" anchor="ctr">
            <a:noAutofit/>
          </a:bodyPr>
          <a:lstStyle>
            <a:lvl1pPr algn="l" defTabSz="457200" rtl="0" eaLnBrk="1" latinLnBrk="0" hangingPunct="1">
              <a:spcBef>
                <a:spcPct val="0"/>
              </a:spcBef>
              <a:buNone/>
              <a:defRPr sz="4200" b="0" i="0" kern="1200">
                <a:solidFill>
                  <a:srgbClr val="0B4060"/>
                </a:solidFill>
                <a:latin typeface="Calibri" panose="020F050202020403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b="1" dirty="0">
                <a:solidFill>
                  <a:srgbClr val="002060"/>
                </a:solidFill>
                <a:latin typeface="Calibri"/>
                <a:cs typeface="Calibri"/>
              </a:rPr>
              <a:t>Activity: Juice, Does It Comply?</a:t>
            </a:r>
            <a:endParaRPr lang="en-US" sz="4800" b="1" dirty="0">
              <a:solidFill>
                <a:srgbClr val="002060"/>
              </a:solidFill>
            </a:endParaRPr>
          </a:p>
        </p:txBody>
      </p:sp>
    </p:spTree>
    <p:extLst>
      <p:ext uri="{BB962C8B-B14F-4D97-AF65-F5344CB8AC3E}">
        <p14:creationId xmlns:p14="http://schemas.microsoft.com/office/powerpoint/2010/main" val="22840509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flipH="1">
            <a:off x="6507479" y="1688033"/>
            <a:ext cx="5684519" cy="4767782"/>
          </a:xfrm>
          <a:prstGeom prst="rect">
            <a:avLst/>
          </a:prstGeom>
          <a:effectLst>
            <a:softEdge rad="127000"/>
          </a:effectLst>
        </p:spPr>
      </p:pic>
      <p:sp>
        <p:nvSpPr>
          <p:cNvPr id="2" name="Title 1"/>
          <p:cNvSpPr>
            <a:spLocks noGrp="1"/>
          </p:cNvSpPr>
          <p:nvPr>
            <p:ph type="title"/>
          </p:nvPr>
        </p:nvSpPr>
        <p:spPr/>
        <p:txBody>
          <a:bodyPr/>
          <a:lstStyle/>
          <a:p>
            <a:r>
              <a:rPr lang="en-US"/>
              <a:t>Lesson Conclusion </a:t>
            </a:r>
          </a:p>
        </p:txBody>
      </p:sp>
      <p:sp>
        <p:nvSpPr>
          <p:cNvPr id="3" name="Content Placeholder 2"/>
          <p:cNvSpPr>
            <a:spLocks noGrp="1"/>
          </p:cNvSpPr>
          <p:nvPr>
            <p:ph idx="1"/>
          </p:nvPr>
        </p:nvSpPr>
        <p:spPr/>
        <p:txBody>
          <a:bodyPr vert="horz" lIns="91440" tIns="45720" rIns="91440" bIns="45720" rtlCol="0" anchor="t">
            <a:normAutofit/>
          </a:bodyPr>
          <a:lstStyle/>
          <a:p>
            <a:pPr>
              <a:spcAft>
                <a:spcPts val="600"/>
              </a:spcAft>
            </a:pPr>
            <a:r>
              <a:rPr lang="en-US" dirty="0"/>
              <a:t>Fruits &amp; vegetables components </a:t>
            </a:r>
          </a:p>
          <a:p>
            <a:pPr lvl="1"/>
            <a:r>
              <a:rPr lang="en-US" dirty="0"/>
              <a:t>Single component at breakfast </a:t>
            </a:r>
          </a:p>
          <a:p>
            <a:pPr lvl="1">
              <a:spcAft>
                <a:spcPts val="2400"/>
              </a:spcAft>
            </a:pPr>
            <a:r>
              <a:rPr lang="en-US" dirty="0"/>
              <a:t>Separate components at </a:t>
            </a:r>
            <a:br>
              <a:rPr lang="en-US" dirty="0"/>
            </a:br>
            <a:r>
              <a:rPr lang="en-US" dirty="0"/>
              <a:t>lunch, supper, &amp; snack </a:t>
            </a:r>
            <a:endParaRPr lang="en-US" dirty="0">
              <a:cs typeface="Calibri Light"/>
            </a:endParaRPr>
          </a:p>
          <a:p>
            <a:r>
              <a:rPr lang="en-US" dirty="0"/>
              <a:t>Juice is limited to once </a:t>
            </a:r>
            <a:br>
              <a:rPr lang="en-US" dirty="0"/>
            </a:br>
            <a:r>
              <a:rPr lang="en-US" dirty="0"/>
              <a:t>per day </a:t>
            </a:r>
            <a:endParaRPr lang="en-US" dirty="0">
              <a:cs typeface="Calibri Light" panose="020F0302020204030204"/>
            </a:endParaRPr>
          </a:p>
        </p:txBody>
      </p:sp>
    </p:spTree>
    <p:extLst>
      <p:ext uri="{BB962C8B-B14F-4D97-AF65-F5344CB8AC3E}">
        <p14:creationId xmlns:p14="http://schemas.microsoft.com/office/powerpoint/2010/main" val="95557498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3" cstate="print">
            <a:extLst>
              <a:ext uri="{28A0092B-C50C-407E-A947-70E740481C1C}">
                <a14:useLocalDpi xmlns:a14="http://schemas.microsoft.com/office/drawing/2010/main"/>
              </a:ext>
            </a:extLst>
          </a:blip>
          <a:stretch>
            <a:fillRect/>
          </a:stretch>
        </p:blipFill>
        <p:spPr>
          <a:xfrm>
            <a:off x="0" y="21723"/>
            <a:ext cx="12192000" cy="6544540"/>
          </a:xfrm>
        </p:spPr>
      </p:pic>
      <p:sp>
        <p:nvSpPr>
          <p:cNvPr id="4" name="Title 1"/>
          <p:cNvSpPr txBox="1">
            <a:spLocks/>
          </p:cNvSpPr>
          <p:nvPr/>
        </p:nvSpPr>
        <p:spPr>
          <a:xfrm>
            <a:off x="247277" y="5058137"/>
            <a:ext cx="9404723" cy="846551"/>
          </a:xfrm>
          <a:prstGeom prst="rect">
            <a:avLst/>
          </a:prstGeom>
          <a:solidFill>
            <a:srgbClr val="FFFFFF">
              <a:alpha val="54902"/>
            </a:srgbClr>
          </a:solidFill>
          <a:ln w="28575">
            <a:solidFill>
              <a:schemeClr val="bg1"/>
            </a:solidFill>
          </a:ln>
        </p:spPr>
        <p:txBody>
          <a:bodyPr vert="horz" lIns="91440" tIns="45720" rIns="91440" bIns="45720" rtlCol="0" anchor="ctr">
            <a:noAutofit/>
          </a:bodyPr>
          <a:lstStyle>
            <a:lvl1pPr algn="l" defTabSz="457200" rtl="0" eaLnBrk="1" latinLnBrk="0" hangingPunct="1">
              <a:spcBef>
                <a:spcPct val="0"/>
              </a:spcBef>
              <a:buNone/>
              <a:defRPr sz="4200" b="0" i="0" kern="1200">
                <a:solidFill>
                  <a:srgbClr val="0B4060"/>
                </a:solidFill>
                <a:latin typeface="Calibri" panose="020F050202020403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b="1" dirty="0">
                <a:solidFill>
                  <a:srgbClr val="002060"/>
                </a:solidFill>
              </a:rPr>
              <a:t>Activity: Apply in Three </a:t>
            </a:r>
          </a:p>
        </p:txBody>
      </p:sp>
    </p:spTree>
    <p:extLst>
      <p:ext uri="{BB962C8B-B14F-4D97-AF65-F5344CB8AC3E}">
        <p14:creationId xmlns:p14="http://schemas.microsoft.com/office/powerpoint/2010/main" val="171641287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0"/>
            <a:ext cx="12191999" cy="6562725"/>
          </a:xfrm>
          <a:prstGeom prst="rect">
            <a:avLst/>
          </a:prstGeom>
          <a:effectLst/>
        </p:spPr>
      </p:pic>
      <p:sp>
        <p:nvSpPr>
          <p:cNvPr id="4" name="Title 3"/>
          <p:cNvSpPr>
            <a:spLocks noGrp="1"/>
          </p:cNvSpPr>
          <p:nvPr>
            <p:ph type="title"/>
          </p:nvPr>
        </p:nvSpPr>
        <p:spPr>
          <a:xfrm>
            <a:off x="247277" y="4800981"/>
            <a:ext cx="9404723" cy="914400"/>
          </a:xfrm>
          <a:ln w="28575"/>
        </p:spPr>
        <p:txBody>
          <a:bodyPr>
            <a:normAutofit/>
          </a:bodyPr>
          <a:lstStyle/>
          <a:p>
            <a:r>
              <a:rPr lang="en-US" sz="4800" dirty="0">
                <a:solidFill>
                  <a:srgbClr val="002060"/>
                </a:solidFill>
                <a:latin typeface="Calibri" panose="020F0502020204030204" pitchFamily="34" charset="0"/>
                <a:cs typeface="Calibri" panose="020F0502020204030204" pitchFamily="34" charset="0"/>
              </a:rPr>
              <a:t>Post-Assessment </a:t>
            </a:r>
          </a:p>
        </p:txBody>
      </p:sp>
    </p:spTree>
    <p:extLst>
      <p:ext uri="{BB962C8B-B14F-4D97-AF65-F5344CB8AC3E}">
        <p14:creationId xmlns:p14="http://schemas.microsoft.com/office/powerpoint/2010/main" val="63354527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flipH="1">
            <a:off x="3653630" y="2320779"/>
            <a:ext cx="8481726" cy="4247803"/>
          </a:xfrm>
          <a:prstGeom prst="rect">
            <a:avLst/>
          </a:prstGeom>
          <a:effectLst>
            <a:softEdge rad="127000"/>
          </a:effectLst>
        </p:spPr>
      </p:pic>
      <p:sp>
        <p:nvSpPr>
          <p:cNvPr id="2" name="Title 1"/>
          <p:cNvSpPr>
            <a:spLocks noGrp="1"/>
          </p:cNvSpPr>
          <p:nvPr>
            <p:ph type="ctrTitle"/>
          </p:nvPr>
        </p:nvSpPr>
        <p:spPr>
          <a:xfrm>
            <a:off x="422778" y="704956"/>
            <a:ext cx="8242470" cy="2396573"/>
          </a:xfrm>
          <a:noFill/>
        </p:spPr>
        <p:txBody>
          <a:bodyPr anchor="ctr">
            <a:noAutofit/>
          </a:bodyPr>
          <a:lstStyle/>
          <a:p>
            <a:r>
              <a:rPr lang="en-US" sz="5400" dirty="0">
                <a:ea typeface="Meiryo UI" panose="020B0604030504040204" pitchFamily="34" charset="-128"/>
                <a:cs typeface="Meiryo UI" panose="020B0604030504040204" pitchFamily="34" charset="-128"/>
              </a:rPr>
              <a:t>Lesson: </a:t>
            </a:r>
            <a:br>
              <a:rPr lang="en-US" sz="5400" dirty="0">
                <a:ea typeface="Meiryo UI" panose="020B0604030504040204" pitchFamily="34" charset="-128"/>
                <a:cs typeface="Meiryo UI" panose="020B0604030504040204" pitchFamily="34" charset="-128"/>
              </a:rPr>
            </a:br>
            <a:r>
              <a:rPr lang="en-US" sz="5400" dirty="0">
                <a:ea typeface="Meiryo UI" panose="020B0604030504040204" pitchFamily="34" charset="-128"/>
                <a:cs typeface="Meiryo UI" panose="020B0604030504040204" pitchFamily="34" charset="-128"/>
              </a:rPr>
              <a:t>Grains </a:t>
            </a:r>
            <a:r>
              <a:rPr lang="en-US" sz="5400" b="1" dirty="0">
                <a:ea typeface="Meiryo UI" panose="020B0604030504040204" pitchFamily="34" charset="-128"/>
                <a:cs typeface="Meiryo UI" panose="020B0604030504040204" pitchFamily="34" charset="-128"/>
              </a:rPr>
              <a:t>Component</a:t>
            </a:r>
          </a:p>
        </p:txBody>
      </p:sp>
      <p:sp>
        <p:nvSpPr>
          <p:cNvPr id="4" name="Rectangle 3"/>
          <p:cNvSpPr/>
          <p:nvPr/>
        </p:nvSpPr>
        <p:spPr>
          <a:xfrm>
            <a:off x="0" y="6638307"/>
            <a:ext cx="12192000" cy="232756"/>
          </a:xfrm>
          <a:prstGeom prst="rect">
            <a:avLst/>
          </a:prstGeom>
          <a:solidFill>
            <a:srgbClr val="FF4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880259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Grains Component Overview </a:t>
            </a:r>
          </a:p>
        </p:txBody>
      </p:sp>
      <p:sp>
        <p:nvSpPr>
          <p:cNvPr id="3" name="Content Placeholder 2"/>
          <p:cNvSpPr>
            <a:spLocks noGrp="1"/>
          </p:cNvSpPr>
          <p:nvPr>
            <p:ph idx="1"/>
          </p:nvPr>
        </p:nvSpPr>
        <p:spPr>
          <a:xfrm>
            <a:off x="838200" y="1633856"/>
            <a:ext cx="9403080" cy="4724465"/>
          </a:xfrm>
        </p:spPr>
        <p:txBody>
          <a:bodyPr>
            <a:normAutofit fontScale="85000" lnSpcReduction="20000"/>
          </a:bodyPr>
          <a:lstStyle/>
          <a:p>
            <a:pPr lvl="0"/>
            <a:r>
              <a:rPr lang="en-US" sz="4500" dirty="0"/>
              <a:t>At least 1 serving of grains per day must be whole grain-rich </a:t>
            </a:r>
          </a:p>
          <a:p>
            <a:pPr lvl="0"/>
            <a:r>
              <a:rPr lang="en-US" sz="4500" dirty="0"/>
              <a:t>Breakfast cereals must meet the CACFP added sugars limit</a:t>
            </a:r>
          </a:p>
          <a:p>
            <a:pPr lvl="0"/>
            <a:r>
              <a:rPr lang="en-US" sz="4500" dirty="0"/>
              <a:t>Grain-based desserts do not credit toward the grain component</a:t>
            </a:r>
          </a:p>
          <a:p>
            <a:pPr lvl="0"/>
            <a:r>
              <a:rPr lang="en-US" sz="4500" dirty="0"/>
              <a:t>Use ounce equivalents (oz eq) to determine the amount of creditable grains</a:t>
            </a:r>
            <a:endParaRPr lang="en-US" dirty="0"/>
          </a:p>
        </p:txBody>
      </p:sp>
    </p:spTree>
    <p:extLst>
      <p:ext uri="{BB962C8B-B14F-4D97-AF65-F5344CB8AC3E}">
        <p14:creationId xmlns:p14="http://schemas.microsoft.com/office/powerpoint/2010/main" val="418646038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Ounce Equivalents Requirement</a:t>
            </a:r>
          </a:p>
        </p:txBody>
      </p:sp>
      <p:sp>
        <p:nvSpPr>
          <p:cNvPr id="3" name="Content Placeholder 2"/>
          <p:cNvSpPr>
            <a:spLocks noGrp="1"/>
          </p:cNvSpPr>
          <p:nvPr>
            <p:ph idx="1"/>
          </p:nvPr>
        </p:nvSpPr>
        <p:spPr>
          <a:xfrm>
            <a:off x="694330" y="2026554"/>
            <a:ext cx="10803340" cy="3541733"/>
          </a:xfrm>
        </p:spPr>
        <p:txBody>
          <a:bodyPr vert="horz" lIns="91440" tIns="45720" rIns="91440" bIns="45720" rtlCol="0" anchor="t">
            <a:noAutofit/>
          </a:bodyPr>
          <a:lstStyle/>
          <a:p>
            <a:pPr marL="0" indent="0">
              <a:spcAft>
                <a:spcPts val="1200"/>
              </a:spcAft>
              <a:buNone/>
            </a:pPr>
            <a:r>
              <a:rPr lang="en-US" sz="3300" dirty="0"/>
              <a:t>Resources </a:t>
            </a:r>
            <a:endParaRPr lang="en-US" sz="3300" dirty="0">
              <a:cs typeface="Calibri Light"/>
            </a:endParaRPr>
          </a:p>
          <a:p>
            <a:pPr lvl="1"/>
            <a:r>
              <a:rPr lang="en-US" sz="3300" dirty="0"/>
              <a:t>State agency or sponsor</a:t>
            </a:r>
            <a:endParaRPr lang="en-US" sz="3300" dirty="0">
              <a:cs typeface="Calibri Light"/>
            </a:endParaRPr>
          </a:p>
          <a:p>
            <a:pPr lvl="1"/>
            <a:r>
              <a:rPr lang="en-US" sz="3300" dirty="0"/>
              <a:t>USDA’s Using Ounce Equivalents for Grains in the CACFP Training Worksheet</a:t>
            </a:r>
            <a:endParaRPr lang="en-US" sz="3300" dirty="0">
              <a:cs typeface="Calibri Light"/>
            </a:endParaRPr>
          </a:p>
          <a:p>
            <a:pPr lvl="1"/>
            <a:r>
              <a:rPr lang="en-US" sz="3300" dirty="0"/>
              <a:t>ICN’s Serving-Up Grains in the CACFP training </a:t>
            </a:r>
            <a:endParaRPr lang="en-US" sz="3300" dirty="0">
              <a:cs typeface="Calibri Light"/>
            </a:endParaRPr>
          </a:p>
        </p:txBody>
      </p:sp>
    </p:spTree>
    <p:extLst>
      <p:ext uri="{BB962C8B-B14F-4D97-AF65-F5344CB8AC3E}">
        <p14:creationId xmlns:p14="http://schemas.microsoft.com/office/powerpoint/2010/main" val="408243474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duotone>
              <a:schemeClr val="accent2">
                <a:shade val="45000"/>
                <a:satMod val="135000"/>
              </a:schemeClr>
              <a:prstClr val="white"/>
            </a:duotone>
            <a:extLst>
              <a:ext uri="{28A0092B-C50C-407E-A947-70E740481C1C}">
                <a14:useLocalDpi xmlns:a14="http://schemas.microsoft.com/office/drawing/2010/main"/>
              </a:ext>
            </a:extLst>
          </a:blip>
          <a:srcRect/>
          <a:stretch/>
        </p:blipFill>
        <p:spPr>
          <a:xfrm>
            <a:off x="-27709" y="0"/>
            <a:ext cx="2980916" cy="6577263"/>
          </a:xfrm>
          <a:prstGeom prst="rect">
            <a:avLst/>
          </a:prstGeom>
          <a:effectLst>
            <a:softEdge rad="127000"/>
          </a:effectLst>
        </p:spPr>
      </p:pic>
      <p:sp>
        <p:nvSpPr>
          <p:cNvPr id="2" name="Title 1"/>
          <p:cNvSpPr>
            <a:spLocks noGrp="1"/>
          </p:cNvSpPr>
          <p:nvPr>
            <p:ph type="title"/>
          </p:nvPr>
        </p:nvSpPr>
        <p:spPr>
          <a:xfrm>
            <a:off x="2064326" y="365125"/>
            <a:ext cx="9289473" cy="1325563"/>
          </a:xfrm>
        </p:spPr>
        <p:txBody>
          <a:bodyPr/>
          <a:lstStyle/>
          <a:p>
            <a:r>
              <a:rPr lang="en-US"/>
              <a:t>Lesson Objectives </a:t>
            </a:r>
          </a:p>
        </p:txBody>
      </p:sp>
      <p:sp>
        <p:nvSpPr>
          <p:cNvPr id="3" name="Content Placeholder 2"/>
          <p:cNvSpPr>
            <a:spLocks noGrp="1"/>
          </p:cNvSpPr>
          <p:nvPr>
            <p:ph idx="1"/>
          </p:nvPr>
        </p:nvSpPr>
        <p:spPr>
          <a:xfrm>
            <a:off x="1842654" y="1694997"/>
            <a:ext cx="9908359" cy="5032375"/>
          </a:xfrm>
        </p:spPr>
        <p:txBody>
          <a:bodyPr>
            <a:normAutofit fontScale="92500" lnSpcReduction="20000"/>
          </a:bodyPr>
          <a:lstStyle/>
          <a:p>
            <a:r>
              <a:rPr lang="en-US" sz="3900" dirty="0"/>
              <a:t>Describe the requirements for serving a whole grain-rich item as part of a reimbursable meal</a:t>
            </a:r>
          </a:p>
          <a:p>
            <a:r>
              <a:rPr lang="en-US" sz="3900" dirty="0"/>
              <a:t>Recall four ways to determine if a grain product meets the whole grain-rich criteria</a:t>
            </a:r>
          </a:p>
          <a:p>
            <a:r>
              <a:rPr lang="en-US" sz="3900" dirty="0"/>
              <a:t>Use two methods for selecting breakfast cereals that meet the CACFP added sugars limit</a:t>
            </a:r>
          </a:p>
          <a:p>
            <a:r>
              <a:rPr lang="en-US" sz="3900" dirty="0"/>
              <a:t>Recall at least five creditable alternatives to grain-based desserts</a:t>
            </a:r>
          </a:p>
          <a:p>
            <a:endParaRPr lang="en-US" dirty="0"/>
          </a:p>
          <a:p>
            <a:endParaRPr lang="en-US" dirty="0"/>
          </a:p>
        </p:txBody>
      </p:sp>
    </p:spTree>
    <p:extLst>
      <p:ext uri="{BB962C8B-B14F-4D97-AF65-F5344CB8AC3E}">
        <p14:creationId xmlns:p14="http://schemas.microsoft.com/office/powerpoint/2010/main" val="3777804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010413" y="2869367"/>
            <a:ext cx="4528741" cy="846551"/>
          </a:xfrm>
          <a:prstGeom prst="rect">
            <a:avLst/>
          </a:prstGeom>
          <a:solidFill>
            <a:srgbClr val="FFFFFF">
              <a:alpha val="74902"/>
            </a:srgbClr>
          </a:solidFill>
          <a:ln>
            <a:solidFill>
              <a:srgbClr val="FFFFFF"/>
            </a:solidFill>
          </a:ln>
        </p:spPr>
        <p:txBody>
          <a:bodyPr vert="horz" lIns="91440" tIns="45720" rIns="91440" bIns="45720" rtlCol="0" anchor="ctr">
            <a:noAutofit/>
          </a:bodyPr>
          <a:lstStyle>
            <a:lvl1pPr algn="l" defTabSz="457200" rtl="0" eaLnBrk="1" latinLnBrk="0" hangingPunct="1">
              <a:spcBef>
                <a:spcPct val="0"/>
              </a:spcBef>
              <a:buNone/>
              <a:defRPr sz="4200" b="0" i="0" kern="1200">
                <a:solidFill>
                  <a:srgbClr val="0B4060"/>
                </a:solidFill>
                <a:latin typeface="Calibri" panose="020F050202020403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b="1" dirty="0">
                <a:solidFill>
                  <a:srgbClr val="002060"/>
                </a:solidFill>
                <a:latin typeface="+mn-lt"/>
              </a:rPr>
              <a:t>Pre-Assessment</a:t>
            </a:r>
          </a:p>
        </p:txBody>
      </p:sp>
      <p:pic>
        <p:nvPicPr>
          <p:cNvPr id="6" name="Picture 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172201" y="1"/>
            <a:ext cx="6019800" cy="6585284"/>
          </a:xfrm>
          <a:prstGeom prst="rect">
            <a:avLst/>
          </a:prstGeom>
        </p:spPr>
      </p:pic>
    </p:spTree>
    <p:extLst>
      <p:ext uri="{BB962C8B-B14F-4D97-AF65-F5344CB8AC3E}">
        <p14:creationId xmlns:p14="http://schemas.microsoft.com/office/powerpoint/2010/main" val="102065228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69699" y="1736280"/>
            <a:ext cx="7169543" cy="2994112"/>
          </a:xfrm>
        </p:spPr>
        <p:txBody>
          <a:bodyPr>
            <a:normAutofit/>
          </a:bodyPr>
          <a:lstStyle/>
          <a:p>
            <a:pPr marL="0" indent="0">
              <a:buNone/>
            </a:pPr>
            <a:r>
              <a:rPr lang="en-US" sz="5800" b="1" dirty="0"/>
              <a:t>Whole Grain-Rich </a:t>
            </a:r>
          </a:p>
          <a:p>
            <a:pPr marL="0" indent="0">
              <a:buNone/>
            </a:pPr>
            <a:r>
              <a:rPr lang="en-US" sz="3900" dirty="0"/>
              <a:t>“… between 50 and 100% whole grain, with any remaining grains being enriched”</a:t>
            </a:r>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 y="9"/>
            <a:ext cx="4018549" cy="6593295"/>
          </a:xfrm>
          <a:prstGeom prst="rect">
            <a:avLst/>
          </a:prstGeom>
        </p:spPr>
      </p:pic>
    </p:spTree>
    <p:extLst>
      <p:ext uri="{BB962C8B-B14F-4D97-AF65-F5344CB8AC3E}">
        <p14:creationId xmlns:p14="http://schemas.microsoft.com/office/powerpoint/2010/main" val="402734597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Terms – Grains </a:t>
            </a:r>
          </a:p>
        </p:txBody>
      </p:sp>
      <p:sp>
        <p:nvSpPr>
          <p:cNvPr id="5" name="Content Placeholder 4"/>
          <p:cNvSpPr>
            <a:spLocks noGrp="1"/>
          </p:cNvSpPr>
          <p:nvPr>
            <p:ph idx="1"/>
          </p:nvPr>
        </p:nvSpPr>
        <p:spPr/>
        <p:txBody>
          <a:bodyPr vert="horz" lIns="91440" tIns="45720" rIns="91440" bIns="45720" rtlCol="0" anchor="t">
            <a:normAutofit/>
          </a:bodyPr>
          <a:lstStyle/>
          <a:p>
            <a:r>
              <a:rPr lang="en-US" sz="3600" dirty="0"/>
              <a:t>Whole: </a:t>
            </a:r>
            <a:r>
              <a:rPr lang="en-US" dirty="0"/>
              <a:t>contains the bran, germ, &amp; the endosperm </a:t>
            </a:r>
            <a:endParaRPr lang="en-US" sz="3600" dirty="0"/>
          </a:p>
          <a:p>
            <a:r>
              <a:rPr lang="en-US" sz="3600" dirty="0"/>
              <a:t>Refined: </a:t>
            </a:r>
            <a:r>
              <a:rPr lang="en-US" dirty="0"/>
              <a:t>milled, removing the bran &amp; germ </a:t>
            </a:r>
            <a:endParaRPr lang="en-US" sz="3200"/>
          </a:p>
          <a:p>
            <a:pPr lvl="0"/>
            <a:r>
              <a:rPr lang="en-US" sz="3600" dirty="0"/>
              <a:t>Enriched: </a:t>
            </a:r>
            <a:r>
              <a:rPr lang="en-US" dirty="0"/>
              <a:t>nutrients are added back to the refined grain</a:t>
            </a:r>
            <a:endParaRPr lang="en-US" sz="3200" dirty="0"/>
          </a:p>
          <a:p>
            <a:r>
              <a:rPr lang="en-US" sz="3600" dirty="0"/>
              <a:t>Fortified: </a:t>
            </a:r>
            <a:r>
              <a:rPr lang="en-US" dirty="0"/>
              <a:t>additional vitamins &amp; minerals are added to product </a:t>
            </a:r>
            <a:endParaRPr lang="en-US" dirty="0">
              <a:cs typeface="Calibri Light"/>
            </a:endParaRPr>
          </a:p>
          <a:p>
            <a:endParaRPr lang="en-US"/>
          </a:p>
        </p:txBody>
      </p:sp>
    </p:spTree>
    <p:extLst>
      <p:ext uri="{BB962C8B-B14F-4D97-AF65-F5344CB8AC3E}">
        <p14:creationId xmlns:p14="http://schemas.microsoft.com/office/powerpoint/2010/main" val="264569232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Whole Grain-Rich Foods at Meals &amp; Snacks</a:t>
            </a:r>
          </a:p>
        </p:txBody>
      </p:sp>
      <p:sp>
        <p:nvSpPr>
          <p:cNvPr id="3" name="Content Placeholder 2"/>
          <p:cNvSpPr>
            <a:spLocks noGrp="1"/>
          </p:cNvSpPr>
          <p:nvPr>
            <p:ph idx="1"/>
          </p:nvPr>
        </p:nvSpPr>
        <p:spPr/>
        <p:txBody>
          <a:bodyPr>
            <a:normAutofit/>
          </a:bodyPr>
          <a:lstStyle/>
          <a:p>
            <a:r>
              <a:rPr lang="en-US" dirty="0"/>
              <a:t>Each day, at least one meal or snack must include a whole grain-rich food</a:t>
            </a:r>
          </a:p>
          <a:p>
            <a:r>
              <a:rPr lang="en-US" dirty="0"/>
              <a:t>Option to choose between breakfast, lunch, or snack</a:t>
            </a:r>
          </a:p>
          <a:p>
            <a:pPr>
              <a:spcAft>
                <a:spcPts val="600"/>
              </a:spcAft>
            </a:pPr>
            <a:r>
              <a:rPr lang="en-US" dirty="0"/>
              <a:t>Exception: If serving </a:t>
            </a:r>
            <a:r>
              <a:rPr lang="en-US" b="1" dirty="0"/>
              <a:t>snacks only</a:t>
            </a:r>
            <a:r>
              <a:rPr lang="en-US" dirty="0"/>
              <a:t>, no whole grain-rich food is required, unless a grain is served</a:t>
            </a:r>
          </a:p>
          <a:p>
            <a:pPr lvl="1"/>
            <a:r>
              <a:rPr lang="en-US" dirty="0"/>
              <a:t>Example: at-risk afterschool programs </a:t>
            </a:r>
          </a:p>
          <a:p>
            <a:endParaRPr lang="en-US" dirty="0"/>
          </a:p>
          <a:p>
            <a:endParaRPr lang="en-US" dirty="0"/>
          </a:p>
          <a:p>
            <a:endParaRPr lang="en-US" dirty="0"/>
          </a:p>
          <a:p>
            <a:endParaRPr lang="en-US" dirty="0"/>
          </a:p>
          <a:p>
            <a:pPr marL="0" indent="0">
              <a:buNone/>
            </a:pPr>
            <a:endParaRPr lang="en-US" dirty="0"/>
          </a:p>
          <a:p>
            <a:endParaRPr lang="en-US" dirty="0"/>
          </a:p>
        </p:txBody>
      </p:sp>
    </p:spTree>
    <p:extLst>
      <p:ext uri="{BB962C8B-B14F-4D97-AF65-F5344CB8AC3E}">
        <p14:creationId xmlns:p14="http://schemas.microsoft.com/office/powerpoint/2010/main" val="263560127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Documentation &amp; Whole Grain-Rich Foods</a:t>
            </a:r>
          </a:p>
        </p:txBody>
      </p:sp>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962900" y="3709736"/>
            <a:ext cx="4229100" cy="2819400"/>
          </a:xfrm>
          <a:prstGeom prst="rect">
            <a:avLst/>
          </a:prstGeom>
          <a:effectLst>
            <a:softEdge rad="127000"/>
          </a:effectLst>
        </p:spPr>
      </p:pic>
      <p:sp>
        <p:nvSpPr>
          <p:cNvPr id="3" name="Content Placeholder 2"/>
          <p:cNvSpPr>
            <a:spLocks noGrp="1"/>
          </p:cNvSpPr>
          <p:nvPr>
            <p:ph idx="1"/>
          </p:nvPr>
        </p:nvSpPr>
        <p:spPr>
          <a:xfrm>
            <a:off x="646111" y="1940952"/>
            <a:ext cx="8303335" cy="4476218"/>
          </a:xfrm>
        </p:spPr>
        <p:txBody>
          <a:bodyPr>
            <a:normAutofit/>
          </a:bodyPr>
          <a:lstStyle/>
          <a:p>
            <a:pPr>
              <a:spcAft>
                <a:spcPts val="600"/>
              </a:spcAft>
            </a:pPr>
            <a:r>
              <a:rPr lang="en-US" dirty="0"/>
              <a:t>Document whole grain-rich foods on menu</a:t>
            </a:r>
          </a:p>
          <a:p>
            <a:pPr lvl="1"/>
            <a:r>
              <a:rPr lang="en-US" dirty="0"/>
              <a:t>“Whole wheat” bread </a:t>
            </a:r>
          </a:p>
          <a:p>
            <a:pPr lvl="1"/>
            <a:r>
              <a:rPr lang="en-US" dirty="0"/>
              <a:t>“Whole grain-rich” English muffins</a:t>
            </a:r>
          </a:p>
          <a:p>
            <a:pPr lvl="1">
              <a:spcAft>
                <a:spcPts val="2400"/>
              </a:spcAft>
            </a:pPr>
            <a:r>
              <a:rPr lang="en-US" dirty="0"/>
              <a:t>English muffins “whole grain-rich”</a:t>
            </a:r>
          </a:p>
          <a:p>
            <a:r>
              <a:rPr lang="en-US" dirty="0"/>
              <a:t>Check with your State agency or sponsor for additional requirements </a:t>
            </a:r>
          </a:p>
        </p:txBody>
      </p:sp>
    </p:spTree>
    <p:extLst>
      <p:ext uri="{BB962C8B-B14F-4D97-AF65-F5344CB8AC3E}">
        <p14:creationId xmlns:p14="http://schemas.microsoft.com/office/powerpoint/2010/main" val="69730559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Reviews &amp; Whole Grain-Rich Foods </a:t>
            </a:r>
          </a:p>
        </p:txBody>
      </p:sp>
      <p:sp>
        <p:nvSpPr>
          <p:cNvPr id="3" name="Content Placeholder 2"/>
          <p:cNvSpPr>
            <a:spLocks noGrp="1"/>
          </p:cNvSpPr>
          <p:nvPr>
            <p:ph idx="1"/>
          </p:nvPr>
        </p:nvSpPr>
        <p:spPr>
          <a:xfrm>
            <a:off x="646112" y="2052918"/>
            <a:ext cx="10688638" cy="4195481"/>
          </a:xfrm>
        </p:spPr>
        <p:txBody>
          <a:bodyPr>
            <a:normAutofit/>
          </a:bodyPr>
          <a:lstStyle/>
          <a:p>
            <a:r>
              <a:rPr lang="en-US"/>
              <a:t>Review menus, labels, &amp; product information </a:t>
            </a:r>
          </a:p>
          <a:p>
            <a:pPr>
              <a:spcAft>
                <a:spcPts val="600"/>
              </a:spcAft>
            </a:pPr>
            <a:r>
              <a:rPr lang="en-US"/>
              <a:t>When a whole grain-rich food is not served:</a:t>
            </a:r>
          </a:p>
          <a:p>
            <a:pPr lvl="1"/>
            <a:r>
              <a:rPr lang="en-US"/>
              <a:t>The meal or snack containing a grain with the lowest reimbursement will be disallowed </a:t>
            </a:r>
          </a:p>
          <a:p>
            <a:pPr lvl="1"/>
            <a:r>
              <a:rPr lang="en-US"/>
              <a:t>If no whole grain-rich food was served for breakfast, lunch, or snack, the snack would be disallowed </a:t>
            </a:r>
          </a:p>
        </p:txBody>
      </p:sp>
    </p:spTree>
    <p:extLst>
      <p:ext uri="{BB962C8B-B14F-4D97-AF65-F5344CB8AC3E}">
        <p14:creationId xmlns:p14="http://schemas.microsoft.com/office/powerpoint/2010/main" val="161611875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Revisit the Whole Grain-Rich Requirement</a:t>
            </a:r>
          </a:p>
        </p:txBody>
      </p:sp>
      <p:sp>
        <p:nvSpPr>
          <p:cNvPr id="3" name="Content Placeholder 2"/>
          <p:cNvSpPr>
            <a:spLocks noGrp="1"/>
          </p:cNvSpPr>
          <p:nvPr>
            <p:ph idx="1"/>
          </p:nvPr>
        </p:nvSpPr>
        <p:spPr>
          <a:xfrm>
            <a:off x="838200" y="1825625"/>
            <a:ext cx="11049000" cy="4711362"/>
          </a:xfrm>
        </p:spPr>
        <p:txBody>
          <a:bodyPr>
            <a:normAutofit fontScale="85000" lnSpcReduction="10000"/>
          </a:bodyPr>
          <a:lstStyle/>
          <a:p>
            <a:r>
              <a:rPr lang="en-US" sz="3900"/>
              <a:t>What is the whole grain-rich requirement?</a:t>
            </a:r>
          </a:p>
          <a:p>
            <a:r>
              <a:rPr lang="en-US" sz="3900"/>
              <a:t>If only serving snacks, such as an at-risk afterschool program, what is the requirement for serving whole grain-rich foods? </a:t>
            </a:r>
          </a:p>
          <a:p>
            <a:r>
              <a:rPr lang="en-US" sz="3900"/>
              <a:t>Which meal or snack is disallowed if a whole grain-rich food is not served? </a:t>
            </a:r>
          </a:p>
          <a:p>
            <a:r>
              <a:rPr lang="en-US" sz="3900"/>
              <a:t>What is one other requirement you learned in this portion of the lesson? </a:t>
            </a:r>
          </a:p>
          <a:p>
            <a:endParaRPr lang="en-US"/>
          </a:p>
        </p:txBody>
      </p:sp>
    </p:spTree>
    <p:extLst>
      <p:ext uri="{BB962C8B-B14F-4D97-AF65-F5344CB8AC3E}">
        <p14:creationId xmlns:p14="http://schemas.microsoft.com/office/powerpoint/2010/main" val="3881568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8750198" y="0"/>
            <a:ext cx="3435942" cy="6585284"/>
          </a:xfrm>
          <a:prstGeom prst="rect">
            <a:avLst/>
          </a:prstGeom>
        </p:spPr>
      </p:pic>
      <p:sp>
        <p:nvSpPr>
          <p:cNvPr id="2" name="Title 1"/>
          <p:cNvSpPr>
            <a:spLocks noGrp="1"/>
          </p:cNvSpPr>
          <p:nvPr>
            <p:ph type="title"/>
          </p:nvPr>
        </p:nvSpPr>
        <p:spPr>
          <a:xfrm>
            <a:off x="182017" y="332112"/>
            <a:ext cx="9436768" cy="1325563"/>
          </a:xfrm>
        </p:spPr>
        <p:txBody>
          <a:bodyPr>
            <a:noAutofit/>
          </a:bodyPr>
          <a:lstStyle/>
          <a:p>
            <a:r>
              <a:rPr lang="en-US" dirty="0"/>
              <a:t>Determining Whole Grain-Rich Products Methods </a:t>
            </a:r>
          </a:p>
        </p:txBody>
      </p:sp>
      <p:sp>
        <p:nvSpPr>
          <p:cNvPr id="3" name="Content Placeholder 2"/>
          <p:cNvSpPr>
            <a:spLocks noGrp="1"/>
          </p:cNvSpPr>
          <p:nvPr>
            <p:ph idx="1"/>
          </p:nvPr>
        </p:nvSpPr>
        <p:spPr>
          <a:xfrm>
            <a:off x="838199" y="1657675"/>
            <a:ext cx="8636541" cy="4927609"/>
          </a:xfrm>
        </p:spPr>
        <p:txBody>
          <a:bodyPr vert="horz" lIns="91440" tIns="45720" rIns="91440" bIns="45720" rtlCol="0" anchor="t">
            <a:noAutofit/>
          </a:bodyPr>
          <a:lstStyle/>
          <a:p>
            <a:pPr>
              <a:spcAft>
                <a:spcPts val="1200"/>
              </a:spcAft>
            </a:pPr>
            <a:r>
              <a:rPr lang="en-US" sz="3000" dirty="0"/>
              <a:t>WIC-Approved Whole Grain Food</a:t>
            </a:r>
          </a:p>
          <a:p>
            <a:pPr>
              <a:spcAft>
                <a:spcPts val="1200"/>
              </a:spcAft>
            </a:pPr>
            <a:r>
              <a:rPr lang="en-US" sz="3000" dirty="0"/>
              <a:t>Labeled as “Whole Wheat” and has a FDA Standard of Identity</a:t>
            </a:r>
          </a:p>
          <a:p>
            <a:pPr>
              <a:spcAft>
                <a:spcPts val="1200"/>
              </a:spcAft>
            </a:pPr>
            <a:r>
              <a:rPr lang="en-US" sz="3000" dirty="0"/>
              <a:t>FDA Whole Grain Health Claim </a:t>
            </a:r>
          </a:p>
          <a:p>
            <a:pPr>
              <a:spcAft>
                <a:spcPts val="1200"/>
              </a:spcAft>
            </a:pPr>
            <a:r>
              <a:rPr lang="en-US" sz="3000" dirty="0"/>
              <a:t>Meets the FNS Rule of Three </a:t>
            </a:r>
          </a:p>
          <a:p>
            <a:pPr>
              <a:spcAft>
                <a:spcPts val="1200"/>
              </a:spcAft>
            </a:pPr>
            <a:r>
              <a:rPr lang="en-US" sz="3000" dirty="0"/>
              <a:t>Meets the Whole Grain-Rich criteria for the NSLP </a:t>
            </a:r>
            <a:endParaRPr lang="en-US" sz="3000" dirty="0">
              <a:cs typeface="Calibri Light"/>
            </a:endParaRPr>
          </a:p>
          <a:p>
            <a:pPr>
              <a:spcAft>
                <a:spcPts val="1200"/>
              </a:spcAft>
            </a:pPr>
            <a:r>
              <a:rPr lang="en-US" sz="3000" dirty="0"/>
              <a:t>Proper documentation from a manufacturer or a standardized recipe</a:t>
            </a:r>
          </a:p>
        </p:txBody>
      </p:sp>
    </p:spTree>
    <p:extLst>
      <p:ext uri="{BB962C8B-B14F-4D97-AF65-F5344CB8AC3E}">
        <p14:creationId xmlns:p14="http://schemas.microsoft.com/office/powerpoint/2010/main" val="919450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579895" y="144378"/>
            <a:ext cx="4612105" cy="6368717"/>
          </a:xfrm>
          <a:prstGeom prst="rect">
            <a:avLst/>
          </a:prstGeom>
          <a:effectLst>
            <a:softEdge rad="127000"/>
          </a:effectLst>
        </p:spPr>
      </p:pic>
      <p:sp>
        <p:nvSpPr>
          <p:cNvPr id="2" name="Title 1"/>
          <p:cNvSpPr>
            <a:spLocks noGrp="1"/>
          </p:cNvSpPr>
          <p:nvPr>
            <p:ph type="title"/>
          </p:nvPr>
        </p:nvSpPr>
        <p:spPr/>
        <p:txBody>
          <a:bodyPr/>
          <a:lstStyle/>
          <a:p>
            <a:r>
              <a:rPr lang="en-US" dirty="0"/>
              <a:t>Use WIC-Approved Grains Food List </a:t>
            </a:r>
          </a:p>
        </p:txBody>
      </p:sp>
      <p:sp>
        <p:nvSpPr>
          <p:cNvPr id="3" name="Content Placeholder 2"/>
          <p:cNvSpPr>
            <a:spLocks noGrp="1"/>
          </p:cNvSpPr>
          <p:nvPr>
            <p:ph idx="1"/>
          </p:nvPr>
        </p:nvSpPr>
        <p:spPr>
          <a:xfrm>
            <a:off x="838200" y="1825625"/>
            <a:ext cx="6629400" cy="4351338"/>
          </a:xfrm>
        </p:spPr>
        <p:txBody>
          <a:bodyPr vert="horz" lIns="91440" tIns="45720" rIns="91440" bIns="45720" rtlCol="0" anchor="t">
            <a:normAutofit/>
          </a:bodyPr>
          <a:lstStyle/>
          <a:p>
            <a:r>
              <a:rPr lang="en-US" dirty="0"/>
              <a:t>Special Supplemental Nutrition Program for Women, Infants, &amp; Children (WIC) food lists</a:t>
            </a:r>
          </a:p>
          <a:p>
            <a:r>
              <a:rPr lang="en-US" dirty="0"/>
              <a:t>Choose whole grains from ANY State’s WIC Approved list</a:t>
            </a:r>
          </a:p>
        </p:txBody>
      </p:sp>
    </p:spTree>
    <p:extLst>
      <p:ext uri="{BB962C8B-B14F-4D97-AF65-F5344CB8AC3E}">
        <p14:creationId xmlns:p14="http://schemas.microsoft.com/office/powerpoint/2010/main" val="413382552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523748" y="365125"/>
            <a:ext cx="4668252" cy="3112168"/>
          </a:xfrm>
          <a:prstGeom prst="rect">
            <a:avLst/>
          </a:prstGeom>
        </p:spPr>
      </p:pic>
      <p:sp>
        <p:nvSpPr>
          <p:cNvPr id="2" name="Title 1"/>
          <p:cNvSpPr>
            <a:spLocks noGrp="1"/>
          </p:cNvSpPr>
          <p:nvPr>
            <p:ph type="title"/>
          </p:nvPr>
        </p:nvSpPr>
        <p:spPr/>
        <p:txBody>
          <a:bodyPr/>
          <a:lstStyle/>
          <a:p>
            <a:r>
              <a:rPr lang="en-US"/>
              <a:t>FDA Standard of Identity</a:t>
            </a:r>
          </a:p>
        </p:txBody>
      </p:sp>
      <p:sp>
        <p:nvSpPr>
          <p:cNvPr id="3" name="Content Placeholder 2"/>
          <p:cNvSpPr>
            <a:spLocks noGrp="1"/>
          </p:cNvSpPr>
          <p:nvPr>
            <p:ph idx="1"/>
          </p:nvPr>
        </p:nvSpPr>
        <p:spPr>
          <a:xfrm>
            <a:off x="838200" y="1825625"/>
            <a:ext cx="7430311" cy="4351338"/>
          </a:xfrm>
        </p:spPr>
        <p:txBody>
          <a:bodyPr vert="horz" lIns="91440" tIns="45720" rIns="91440" bIns="45720" rtlCol="0" anchor="t">
            <a:normAutofit/>
          </a:bodyPr>
          <a:lstStyle/>
          <a:p>
            <a:r>
              <a:rPr lang="en-US" dirty="0"/>
              <a:t>Whole wheat breads &amp; pastas only</a:t>
            </a:r>
          </a:p>
          <a:p>
            <a:r>
              <a:rPr lang="en-US" dirty="0"/>
              <a:t>Contains specific grain ingredients to be labeled as “whole wheat”  </a:t>
            </a:r>
            <a:endParaRPr lang="en-US" dirty="0">
              <a:cs typeface="Calibri Light"/>
            </a:endParaRPr>
          </a:p>
          <a:p>
            <a:r>
              <a:rPr lang="en-US" dirty="0"/>
              <a:t>Must list the exact product name </a:t>
            </a:r>
            <a:endParaRPr lang="en-US" dirty="0">
              <a:cs typeface="Calibri Light"/>
            </a:endParaRPr>
          </a:p>
          <a:p>
            <a:endParaRPr lang="en-US"/>
          </a:p>
          <a:p>
            <a:endParaRPr lang="en-US"/>
          </a:p>
        </p:txBody>
      </p:sp>
      <p:pic>
        <p:nvPicPr>
          <p:cNvPr id="5" name="Picture 4"/>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7994052" y="3778667"/>
            <a:ext cx="3813628" cy="2398296"/>
          </a:xfrm>
          <a:prstGeom prst="rect">
            <a:avLst/>
          </a:prstGeom>
        </p:spPr>
      </p:pic>
    </p:spTree>
    <p:extLst>
      <p:ext uri="{BB962C8B-B14F-4D97-AF65-F5344CB8AC3E}">
        <p14:creationId xmlns:p14="http://schemas.microsoft.com/office/powerpoint/2010/main" val="356579098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Products Without a Standard of Identify </a:t>
            </a:r>
          </a:p>
        </p:txBody>
      </p:sp>
      <p:sp>
        <p:nvSpPr>
          <p:cNvPr id="3" name="Content Placeholder 2"/>
          <p:cNvSpPr>
            <a:spLocks noGrp="1"/>
          </p:cNvSpPr>
          <p:nvPr>
            <p:ph idx="1"/>
          </p:nvPr>
        </p:nvSpPr>
        <p:spPr>
          <a:xfrm>
            <a:off x="838199" y="1825625"/>
            <a:ext cx="10834991" cy="4614086"/>
          </a:xfrm>
        </p:spPr>
        <p:txBody>
          <a:bodyPr vert="horz" lIns="91440" tIns="45720" rIns="91440" bIns="45720" rtlCol="0" anchor="t">
            <a:normAutofit fontScale="92500" lnSpcReduction="20000"/>
          </a:bodyPr>
          <a:lstStyle/>
          <a:p>
            <a:pPr>
              <a:spcAft>
                <a:spcPts val="600"/>
              </a:spcAft>
            </a:pPr>
            <a:r>
              <a:rPr lang="en-US" sz="3900" dirty="0"/>
              <a:t>May not be used on products without a Standard of Identity</a:t>
            </a:r>
          </a:p>
          <a:p>
            <a:pPr lvl="1"/>
            <a:r>
              <a:rPr lang="en-US" sz="3900" dirty="0"/>
              <a:t>Example: crackers, tortillas, bagels, &amp; biscuits</a:t>
            </a:r>
          </a:p>
          <a:p>
            <a:pPr lvl="1"/>
            <a:endParaRPr lang="en-US" sz="3900" dirty="0"/>
          </a:p>
          <a:p>
            <a:pPr>
              <a:spcAft>
                <a:spcPts val="600"/>
              </a:spcAft>
            </a:pPr>
            <a:r>
              <a:rPr lang="en-US" sz="3900" dirty="0"/>
              <a:t>Watch for tricky wording </a:t>
            </a:r>
          </a:p>
          <a:p>
            <a:pPr lvl="1">
              <a:spcAft>
                <a:spcPts val="600"/>
              </a:spcAft>
            </a:pPr>
            <a:r>
              <a:rPr lang="en-US" sz="3900" dirty="0"/>
              <a:t>“whole grain”</a:t>
            </a:r>
            <a:endParaRPr lang="en-US" sz="3900" dirty="0">
              <a:cs typeface="Calibri Light"/>
            </a:endParaRPr>
          </a:p>
          <a:p>
            <a:pPr lvl="1"/>
            <a:r>
              <a:rPr lang="en-US" sz="3900" dirty="0"/>
              <a:t> “made with whole grains”</a:t>
            </a:r>
            <a:endParaRPr lang="en-US" sz="3900" dirty="0">
              <a:cs typeface="Calibri Light"/>
            </a:endParaRPr>
          </a:p>
          <a:p>
            <a:pPr lvl="1"/>
            <a:r>
              <a:rPr lang="en-US" sz="3900" dirty="0"/>
              <a:t> “made with whole wheat” </a:t>
            </a:r>
            <a:endParaRPr lang="en-US" sz="3900" dirty="0">
              <a:cs typeface="Calibri Light"/>
            </a:endParaRPr>
          </a:p>
          <a:p>
            <a:pPr lvl="1"/>
            <a:r>
              <a:rPr lang="en-US" sz="3900" dirty="0"/>
              <a:t> “contains whole grains”</a:t>
            </a:r>
            <a:endParaRPr lang="en-US" sz="3900" dirty="0">
              <a:cs typeface="Calibri Light"/>
            </a:endParaRPr>
          </a:p>
          <a:p>
            <a:pPr lvl="1"/>
            <a:endParaRPr lang="en-US" dirty="0"/>
          </a:p>
        </p:txBody>
      </p:sp>
    </p:spTree>
    <p:extLst>
      <p:ext uri="{BB962C8B-B14F-4D97-AF65-F5344CB8AC3E}">
        <p14:creationId xmlns:p14="http://schemas.microsoft.com/office/powerpoint/2010/main" val="16669290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Whole Grain Health Claims </a:t>
            </a:r>
          </a:p>
        </p:txBody>
      </p:sp>
      <p:sp>
        <p:nvSpPr>
          <p:cNvPr id="3" name="Content Placeholder 2"/>
          <p:cNvSpPr>
            <a:spLocks noGrp="1"/>
          </p:cNvSpPr>
          <p:nvPr>
            <p:ph idx="1"/>
          </p:nvPr>
        </p:nvSpPr>
        <p:spPr>
          <a:xfrm>
            <a:off x="838200" y="1825625"/>
            <a:ext cx="10515600" cy="4610344"/>
          </a:xfrm>
        </p:spPr>
        <p:txBody>
          <a:bodyPr>
            <a:normAutofit fontScale="92500" lnSpcReduction="10000"/>
          </a:bodyPr>
          <a:lstStyle/>
          <a:p>
            <a:pPr marL="0" indent="0">
              <a:buNone/>
            </a:pPr>
            <a:r>
              <a:rPr lang="en-US" dirty="0"/>
              <a:t>“</a:t>
            </a:r>
            <a:r>
              <a:rPr lang="en-US" sz="4200" dirty="0"/>
              <a:t>Diets rich in whole grain foods &amp; other plant foods &amp; low in total fat, saturated fat, &amp; cholesterol may reduce the risk of heart disease &amp; some cancers.”</a:t>
            </a:r>
            <a:endParaRPr lang="en-US" sz="1600" dirty="0"/>
          </a:p>
          <a:p>
            <a:pPr marL="0" indent="0" algn="ctr">
              <a:lnSpc>
                <a:spcPct val="100000"/>
              </a:lnSpc>
              <a:spcBef>
                <a:spcPts val="0"/>
              </a:spcBef>
              <a:spcAft>
                <a:spcPts val="1800"/>
              </a:spcAft>
              <a:buNone/>
            </a:pPr>
            <a:r>
              <a:rPr lang="en-US" sz="5700" b="1" dirty="0">
                <a:solidFill>
                  <a:srgbClr val="FF0000"/>
                </a:solidFill>
                <a:latin typeface="+mn-lt"/>
              </a:rPr>
              <a:t>OR</a:t>
            </a:r>
            <a:r>
              <a:rPr lang="en-US" sz="6200" b="1" dirty="0">
                <a:solidFill>
                  <a:srgbClr val="FF0000"/>
                </a:solidFill>
              </a:rPr>
              <a:t> </a:t>
            </a:r>
            <a:endParaRPr lang="en-US" sz="1600" dirty="0"/>
          </a:p>
          <a:p>
            <a:pPr marL="0" indent="0">
              <a:buNone/>
            </a:pPr>
            <a:r>
              <a:rPr lang="en-US" sz="4200" dirty="0"/>
              <a:t>“Diets rich in whole grain foods &amp; other plant foods, &amp; low in saturated fat &amp; cholesterol, may help reduce the risk of heart disease.”</a:t>
            </a:r>
          </a:p>
        </p:txBody>
      </p:sp>
    </p:spTree>
    <p:extLst>
      <p:ext uri="{BB962C8B-B14F-4D97-AF65-F5344CB8AC3E}">
        <p14:creationId xmlns:p14="http://schemas.microsoft.com/office/powerpoint/2010/main" val="384854501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 8"/>
          <p:cNvGraphicFramePr/>
          <p:nvPr/>
        </p:nvGraphicFramePr>
        <p:xfrm>
          <a:off x="848226" y="457200"/>
          <a:ext cx="10924674" cy="58814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0" name="Rectangle 3"/>
          <p:cNvSpPr>
            <a:spLocks noChangeArrowheads="1"/>
          </p:cNvSpPr>
          <p:nvPr/>
        </p:nvSpPr>
        <p:spPr bwMode="auto">
          <a:xfrm>
            <a:off x="0" y="14859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1" name="Title 10"/>
          <p:cNvSpPr>
            <a:spLocks noGrp="1"/>
          </p:cNvSpPr>
          <p:nvPr>
            <p:ph type="title"/>
          </p:nvPr>
        </p:nvSpPr>
        <p:spPr>
          <a:xfrm>
            <a:off x="1664677" y="457200"/>
            <a:ext cx="3681046" cy="1325563"/>
          </a:xfrm>
        </p:spPr>
        <p:txBody>
          <a:bodyPr>
            <a:noAutofit/>
          </a:bodyPr>
          <a:lstStyle/>
          <a:p>
            <a:r>
              <a:rPr lang="en-US" sz="4800" dirty="0"/>
              <a:t>Rule of Three </a:t>
            </a:r>
          </a:p>
        </p:txBody>
      </p:sp>
    </p:spTree>
    <p:extLst>
      <p:ext uri="{BB962C8B-B14F-4D97-AF65-F5344CB8AC3E}">
        <p14:creationId xmlns:p14="http://schemas.microsoft.com/office/powerpoint/2010/main" val="73237343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838200" y="833596"/>
            <a:ext cx="10515600" cy="721360"/>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800"/>
              <a:t>English Muffins</a:t>
            </a:r>
          </a:p>
        </p:txBody>
      </p:sp>
      <p:sp>
        <p:nvSpPr>
          <p:cNvPr id="18" name="Content Placeholder 10"/>
          <p:cNvSpPr txBox="1">
            <a:spLocks/>
          </p:cNvSpPr>
          <p:nvPr/>
        </p:nvSpPr>
        <p:spPr>
          <a:xfrm>
            <a:off x="833887" y="2120660"/>
            <a:ext cx="10515600" cy="2621280"/>
          </a:xfrm>
          <a:prstGeom prst="rect">
            <a:avLst/>
          </a:prstGeom>
          <a:solidFill>
            <a:schemeClr val="bg1"/>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2060"/>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2060"/>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2060"/>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800" dirty="0"/>
              <a:t>INGREDIENTS: WHOLE WHEAT FLOUR, WATER, ENRICHED WHEAT FLOUR, WHEAT STARCH, YEAST, SUGAR, AND SALT.</a:t>
            </a:r>
          </a:p>
        </p:txBody>
      </p:sp>
      <p:sp>
        <p:nvSpPr>
          <p:cNvPr id="19" name="Rectangle 18"/>
          <p:cNvSpPr/>
          <p:nvPr/>
        </p:nvSpPr>
        <p:spPr>
          <a:xfrm>
            <a:off x="3078480" y="5161280"/>
            <a:ext cx="6035040" cy="83312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Yes, it is whole grain-rich</a:t>
            </a:r>
          </a:p>
        </p:txBody>
      </p:sp>
    </p:spTree>
    <p:extLst>
      <p:ext uri="{BB962C8B-B14F-4D97-AF65-F5344CB8AC3E}">
        <p14:creationId xmlns:p14="http://schemas.microsoft.com/office/powerpoint/2010/main" val="2485688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838200" y="833596"/>
            <a:ext cx="10515600" cy="721360"/>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800"/>
              <a:t>Corn Chips </a:t>
            </a:r>
          </a:p>
        </p:txBody>
      </p:sp>
      <p:sp>
        <p:nvSpPr>
          <p:cNvPr id="16" name="Content Placeholder 10"/>
          <p:cNvSpPr txBox="1">
            <a:spLocks/>
          </p:cNvSpPr>
          <p:nvPr/>
        </p:nvSpPr>
        <p:spPr>
          <a:xfrm>
            <a:off x="767080" y="2041684"/>
            <a:ext cx="10515600" cy="2621280"/>
          </a:xfrm>
          <a:prstGeom prst="rect">
            <a:avLst/>
          </a:prstGeom>
          <a:solidFill>
            <a:schemeClr val="bg1"/>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2060"/>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2060"/>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2060"/>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000"/>
              <a:t>INGREDIENTS: WHOLE CORN, VEGETABLE OIL, SALT, CHEDDAR CHEESE, MALTODEXTRIN, WHEAT FLOUR, ROMANO CHEESE, WHEY PROTEIN CONCENTRATE.</a:t>
            </a:r>
          </a:p>
        </p:txBody>
      </p:sp>
      <p:sp>
        <p:nvSpPr>
          <p:cNvPr id="19" name="Rectangle 18"/>
          <p:cNvSpPr/>
          <p:nvPr/>
        </p:nvSpPr>
        <p:spPr>
          <a:xfrm>
            <a:off x="3078480" y="5161280"/>
            <a:ext cx="6035040" cy="83312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a:t>No, it is not whole grain-rich</a:t>
            </a:r>
          </a:p>
        </p:txBody>
      </p:sp>
      <p:sp>
        <p:nvSpPr>
          <p:cNvPr id="10" name="Content Placeholder 10"/>
          <p:cNvSpPr txBox="1">
            <a:spLocks/>
          </p:cNvSpPr>
          <p:nvPr/>
        </p:nvSpPr>
        <p:spPr>
          <a:xfrm>
            <a:off x="767080" y="2104707"/>
            <a:ext cx="10850880" cy="2457133"/>
          </a:xfrm>
          <a:prstGeom prst="rect">
            <a:avLst/>
          </a:prstGeom>
          <a:solidFill>
            <a:schemeClr val="bg1"/>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2060"/>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2060"/>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2060"/>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400"/>
              <a:t>INGREDIENTS: WHOLE CORN</a:t>
            </a:r>
            <a:r>
              <a:rPr lang="en-US" sz="4400">
                <a:solidFill>
                  <a:schemeClr val="bg1"/>
                </a:solidFill>
              </a:rPr>
              <a:t>, VEGETABLE OIL, SALT, CHEDDAR CHEESE, MALTODEXTRIN, WHEAT FLOUR, ROMANO CHEESE, WHEY PROTEIN CONCENTRATE. </a:t>
            </a:r>
          </a:p>
        </p:txBody>
      </p:sp>
      <p:sp>
        <p:nvSpPr>
          <p:cNvPr id="12" name="Content Placeholder 10"/>
          <p:cNvSpPr txBox="1">
            <a:spLocks/>
          </p:cNvSpPr>
          <p:nvPr/>
        </p:nvSpPr>
        <p:spPr>
          <a:xfrm>
            <a:off x="838200" y="2104707"/>
            <a:ext cx="10850880" cy="2457133"/>
          </a:xfrm>
          <a:prstGeom prst="rect">
            <a:avLst/>
          </a:prstGeom>
          <a:solidFill>
            <a:schemeClr val="bg1"/>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2060"/>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2060"/>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2060"/>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400" dirty="0"/>
              <a:t>INGREDIENTS: WHOLE CORN, VEGETABLE OIL, SALT, CHEDDAR CHEESE, MALTODEXTRIN, </a:t>
            </a:r>
            <a:r>
              <a:rPr lang="en-US" sz="4400" dirty="0">
                <a:solidFill>
                  <a:srgbClr val="FF0000"/>
                </a:solidFill>
              </a:rPr>
              <a:t>WHEAT FLOUR,</a:t>
            </a:r>
            <a:r>
              <a:rPr lang="en-US" sz="4400" dirty="0"/>
              <a:t> ROMANO CHEESE, WHEY PROTEIN CONCENTRATE. </a:t>
            </a:r>
          </a:p>
        </p:txBody>
      </p:sp>
    </p:spTree>
    <p:extLst>
      <p:ext uri="{BB962C8B-B14F-4D97-AF65-F5344CB8AC3E}">
        <p14:creationId xmlns:p14="http://schemas.microsoft.com/office/powerpoint/2010/main" val="977350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0" grpId="0" animBg="1"/>
      <p:bldP spid="12"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 8"/>
          <p:cNvGraphicFramePr/>
          <p:nvPr>
            <p:extLst>
              <p:ext uri="{D42A27DB-BD31-4B8C-83A1-F6EECF244321}">
                <p14:modId xmlns:p14="http://schemas.microsoft.com/office/powerpoint/2010/main" val="935259244"/>
              </p:ext>
            </p:extLst>
          </p:nvPr>
        </p:nvGraphicFramePr>
        <p:xfrm>
          <a:off x="701040" y="822325"/>
          <a:ext cx="11355238" cy="55105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0" name="Rectangle 3"/>
          <p:cNvSpPr>
            <a:spLocks noChangeArrowheads="1"/>
          </p:cNvSpPr>
          <p:nvPr/>
        </p:nvSpPr>
        <p:spPr bwMode="auto">
          <a:xfrm>
            <a:off x="0" y="14859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1" name="Title 10"/>
          <p:cNvSpPr>
            <a:spLocks noGrp="1"/>
          </p:cNvSpPr>
          <p:nvPr>
            <p:ph type="title"/>
          </p:nvPr>
        </p:nvSpPr>
        <p:spPr>
          <a:xfrm>
            <a:off x="838200" y="365125"/>
            <a:ext cx="3839308" cy="1325563"/>
          </a:xfrm>
        </p:spPr>
        <p:txBody>
          <a:bodyPr>
            <a:normAutofit/>
          </a:bodyPr>
          <a:lstStyle/>
          <a:p>
            <a:r>
              <a:rPr lang="en-US" sz="4800" dirty="0"/>
              <a:t>Mixed Dishes </a:t>
            </a:r>
          </a:p>
        </p:txBody>
      </p:sp>
      <p:sp>
        <p:nvSpPr>
          <p:cNvPr id="2" name="Rectangle 1"/>
          <p:cNvSpPr/>
          <p:nvPr/>
        </p:nvSpPr>
        <p:spPr>
          <a:xfrm>
            <a:off x="228599" y="2055813"/>
            <a:ext cx="6917397" cy="2742765"/>
          </a:xfrm>
          <a:prstGeom prst="rect">
            <a:avLst/>
          </a:prstGeom>
          <a:solidFill>
            <a:schemeClr val="bg1"/>
          </a:solidFill>
          <a:ln w="28575">
            <a:solidFill>
              <a:srgbClr val="002060"/>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800" dirty="0">
                <a:solidFill>
                  <a:srgbClr val="002060"/>
                </a:solidFill>
              </a:rPr>
              <a:t>CHEESE PIZZA CRUST </a:t>
            </a:r>
          </a:p>
          <a:p>
            <a:pPr algn="ctr"/>
            <a:endParaRPr lang="en-US" sz="1000" dirty="0">
              <a:solidFill>
                <a:srgbClr val="002060"/>
              </a:solidFill>
            </a:endParaRPr>
          </a:p>
          <a:p>
            <a:r>
              <a:rPr lang="en-US" sz="2800" dirty="0">
                <a:solidFill>
                  <a:srgbClr val="002060"/>
                </a:solidFill>
              </a:rPr>
              <a:t>INGREDIENTS: MOZZARELLA CHEESE, PARMESAN CHEESE, WHITE WHOLE WHEAT FLOUR, BROWN RICE FLOUR, ENRICHED FLOUR, NON-FAT MILK, WATER, TOMATO PASTE, YEAST</a:t>
            </a:r>
          </a:p>
        </p:txBody>
      </p:sp>
    </p:spTree>
    <p:extLst>
      <p:ext uri="{BB962C8B-B14F-4D97-AF65-F5344CB8AC3E}">
        <p14:creationId xmlns:p14="http://schemas.microsoft.com/office/powerpoint/2010/main" val="3484964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 8"/>
          <p:cNvGraphicFramePr/>
          <p:nvPr>
            <p:extLst>
              <p:ext uri="{D42A27DB-BD31-4B8C-83A1-F6EECF244321}">
                <p14:modId xmlns:p14="http://schemas.microsoft.com/office/powerpoint/2010/main" val="2779678075"/>
              </p:ext>
            </p:extLst>
          </p:nvPr>
        </p:nvGraphicFramePr>
        <p:xfrm>
          <a:off x="701040" y="822325"/>
          <a:ext cx="11355238" cy="55105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0" name="Rectangle 3"/>
          <p:cNvSpPr>
            <a:spLocks noChangeArrowheads="1"/>
          </p:cNvSpPr>
          <p:nvPr/>
        </p:nvSpPr>
        <p:spPr bwMode="auto">
          <a:xfrm>
            <a:off x="0" y="14859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1" name="Title 10"/>
          <p:cNvSpPr>
            <a:spLocks noGrp="1"/>
          </p:cNvSpPr>
          <p:nvPr>
            <p:ph type="title"/>
          </p:nvPr>
        </p:nvSpPr>
        <p:spPr>
          <a:xfrm>
            <a:off x="838200" y="365125"/>
            <a:ext cx="3839308" cy="1325563"/>
          </a:xfrm>
        </p:spPr>
        <p:txBody>
          <a:bodyPr>
            <a:normAutofit/>
          </a:bodyPr>
          <a:lstStyle/>
          <a:p>
            <a:r>
              <a:rPr lang="en-US" sz="4800" dirty="0"/>
              <a:t>Flour Blends</a:t>
            </a:r>
          </a:p>
        </p:txBody>
      </p:sp>
      <p:sp>
        <p:nvSpPr>
          <p:cNvPr id="7" name="Text Box 22">
            <a:extLst>
              <a:ext uri="{FF2B5EF4-FFF2-40B4-BE49-F238E27FC236}">
                <a16:creationId xmlns:a16="http://schemas.microsoft.com/office/drawing/2014/main" id="{A700961C-69FA-40B9-9A68-48AC3FB23C82}"/>
              </a:ext>
            </a:extLst>
          </p:cNvPr>
          <p:cNvSpPr txBox="1">
            <a:spLocks/>
          </p:cNvSpPr>
          <p:nvPr/>
        </p:nvSpPr>
        <p:spPr>
          <a:xfrm>
            <a:off x="342652" y="2055813"/>
            <a:ext cx="6036007" cy="3844655"/>
          </a:xfrm>
          <a:prstGeom prst="rect">
            <a:avLst/>
          </a:prstGeom>
          <a:solidFill>
            <a:schemeClr val="bg1"/>
          </a:solidFill>
          <a:ln w="28575">
            <a:solidFill>
              <a:srgbClr val="002060"/>
            </a:solidFill>
          </a:ln>
        </p:spPr>
        <p:txBody>
          <a:bodyPr rot="0" spcFirstLastPara="0" vert="horz" wrap="square" lIns="91440" tIns="45720" rIns="91440" bIns="45720" numCol="1" spcCol="0" rtlCol="0" fromWordArt="0" anchor="t" anchorCtr="0" forceAA="0" compatLnSpc="1">
            <a:prstTxWarp prst="textNoShape">
              <a:avLst/>
            </a:prstTxWarp>
            <a:noAutofit/>
          </a:bodyPr>
          <a:lstStyle>
            <a:lvl1pPr marL="164592" indent="-164592" algn="l" defTabSz="685800" rtl="0" eaLnBrk="1" latinLnBrk="0" hangingPunct="1">
              <a:lnSpc>
                <a:spcPct val="100000"/>
              </a:lnSpc>
              <a:spcBef>
                <a:spcPts val="0"/>
              </a:spcBef>
              <a:spcAft>
                <a:spcPts val="3000"/>
              </a:spcAft>
              <a:buFont typeface="Arial"/>
              <a:buChar char="•"/>
              <a:defRPr sz="2400" b="1" kern="1200">
                <a:solidFill>
                  <a:schemeClr val="tx1"/>
                </a:solidFill>
                <a:latin typeface="Lato" panose="020F0502020204030203" pitchFamily="34" charset="0"/>
                <a:ea typeface="+mn-ea"/>
                <a:cs typeface="+mn-cs"/>
              </a:defRPr>
            </a:lvl1pPr>
            <a:lvl2pPr marL="342900" indent="0" algn="l" defTabSz="685800" rtl="0" eaLnBrk="1" latinLnBrk="0" hangingPunct="1">
              <a:lnSpc>
                <a:spcPct val="150000"/>
              </a:lnSpc>
              <a:spcBef>
                <a:spcPts val="375"/>
              </a:spcBef>
              <a:buFont typeface="Lato" panose="020F0502020204030203" pitchFamily="34" charset="0"/>
              <a:buNone/>
              <a:defRPr sz="2400" kern="1200">
                <a:solidFill>
                  <a:schemeClr val="tx1"/>
                </a:solidFill>
                <a:latin typeface="Lato" panose="020F0502020204030203"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spcAft>
                <a:spcPts val="0"/>
              </a:spcAft>
              <a:buNone/>
            </a:pPr>
            <a:r>
              <a:rPr lang="en-US" sz="2800" b="0" dirty="0">
                <a:solidFill>
                  <a:srgbClr val="002060"/>
                </a:solidFill>
                <a:latin typeface="Calibri" panose="020F0502020204030204" pitchFamily="34" charset="0"/>
                <a:ea typeface="Times New Roman" panose="02020603050405020304" pitchFamily="18" charset="0"/>
              </a:rPr>
              <a:t>BREAD</a:t>
            </a:r>
          </a:p>
          <a:p>
            <a:pPr marL="0" indent="0" algn="ctr">
              <a:spcAft>
                <a:spcPts val="0"/>
              </a:spcAft>
              <a:buNone/>
            </a:pPr>
            <a:endParaRPr lang="en-US" sz="1800" b="0" dirty="0">
              <a:solidFill>
                <a:srgbClr val="002060"/>
              </a:solidFill>
              <a:latin typeface="Calibri" panose="020F0502020204030204" pitchFamily="34" charset="0"/>
              <a:ea typeface="Times New Roman" panose="02020603050405020304" pitchFamily="18" charset="0"/>
            </a:endParaRPr>
          </a:p>
          <a:p>
            <a:pPr marL="0" indent="0">
              <a:buNone/>
            </a:pPr>
            <a:r>
              <a:rPr lang="en-US" sz="2800" b="0" dirty="0">
                <a:solidFill>
                  <a:srgbClr val="002060"/>
                </a:solidFill>
              </a:rPr>
              <a:t>INGREDIENTS</a:t>
            </a:r>
            <a:r>
              <a:rPr lang="en-US" sz="2800" b="0" dirty="0">
                <a:solidFill>
                  <a:srgbClr val="002060"/>
                </a:solidFill>
                <a:latin typeface="Calibri" panose="020F0502020204030204" pitchFamily="34" charset="0"/>
                <a:ea typeface="Times New Roman" panose="02020603050405020304" pitchFamily="18" charset="0"/>
              </a:rPr>
              <a:t>: FLOUR BLEND </a:t>
            </a:r>
            <a:r>
              <a:rPr lang="en-US" sz="2800" b="0" dirty="0">
                <a:solidFill>
                  <a:srgbClr val="002060"/>
                </a:solidFill>
              </a:rPr>
              <a:t>(WHOLE WHEAT FLOUR, BROWN RICE FLOUR, WHOLE GRAIN OAT FLOUR), WATER, FLOUR BLEND (WHOLE RYE FLOUR, ENRICHED WHEAT FLOUR, WHEAT BRAN), YEAST, SALT</a:t>
            </a:r>
          </a:p>
        </p:txBody>
      </p:sp>
    </p:spTree>
    <p:extLst>
      <p:ext uri="{BB962C8B-B14F-4D97-AF65-F5344CB8AC3E}">
        <p14:creationId xmlns:p14="http://schemas.microsoft.com/office/powerpoint/2010/main" val="468878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 8"/>
          <p:cNvGraphicFramePr/>
          <p:nvPr/>
        </p:nvGraphicFramePr>
        <p:xfrm>
          <a:off x="1233370" y="952901"/>
          <a:ext cx="10125509" cy="54381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0" name="Rectangle 3"/>
          <p:cNvSpPr>
            <a:spLocks noChangeArrowheads="1"/>
          </p:cNvSpPr>
          <p:nvPr/>
        </p:nvSpPr>
        <p:spPr bwMode="auto">
          <a:xfrm>
            <a:off x="0" y="14859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1" name="Title 10"/>
          <p:cNvSpPr>
            <a:spLocks noGrp="1"/>
          </p:cNvSpPr>
          <p:nvPr>
            <p:ph type="title"/>
          </p:nvPr>
        </p:nvSpPr>
        <p:spPr>
          <a:xfrm>
            <a:off x="421640" y="406400"/>
            <a:ext cx="10515600" cy="1325563"/>
          </a:xfrm>
        </p:spPr>
        <p:txBody>
          <a:bodyPr>
            <a:normAutofit/>
          </a:bodyPr>
          <a:lstStyle/>
          <a:p>
            <a:r>
              <a:rPr lang="en-US" sz="4800" dirty="0"/>
              <a:t>Whole Grain-Rich Cereal </a:t>
            </a:r>
          </a:p>
        </p:txBody>
      </p:sp>
    </p:spTree>
    <p:extLst>
      <p:ext uri="{BB962C8B-B14F-4D97-AF65-F5344CB8AC3E}">
        <p14:creationId xmlns:p14="http://schemas.microsoft.com/office/powerpoint/2010/main" val="322457876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idx="1"/>
          </p:nvPr>
        </p:nvPicPr>
        <p:blipFill>
          <a:blip r:embed="rId3" cstate="print">
            <a:extLst>
              <a:ext uri="{28A0092B-C50C-407E-A947-70E740481C1C}">
                <a14:useLocalDpi xmlns:a14="http://schemas.microsoft.com/office/drawing/2010/main"/>
              </a:ext>
            </a:extLst>
          </a:blip>
          <a:stretch>
            <a:fillRect/>
          </a:stretch>
        </p:blipFill>
        <p:spPr>
          <a:xfrm>
            <a:off x="0" y="1"/>
            <a:ext cx="12192000" cy="6577262"/>
          </a:xfrm>
        </p:spPr>
      </p:pic>
      <p:sp>
        <p:nvSpPr>
          <p:cNvPr id="2" name="Title 1"/>
          <p:cNvSpPr>
            <a:spLocks noGrp="1"/>
          </p:cNvSpPr>
          <p:nvPr>
            <p:ph type="title"/>
          </p:nvPr>
        </p:nvSpPr>
        <p:spPr>
          <a:xfrm>
            <a:off x="250853" y="4467726"/>
            <a:ext cx="11733624" cy="850392"/>
          </a:xfrm>
          <a:solidFill>
            <a:srgbClr val="FFFFFF">
              <a:alpha val="69804"/>
            </a:srgbClr>
          </a:solidFill>
          <a:ln w="28575">
            <a:solidFill>
              <a:schemeClr val="bg1"/>
            </a:solidFill>
          </a:ln>
        </p:spPr>
        <p:txBody>
          <a:bodyPr>
            <a:noAutofit/>
          </a:bodyPr>
          <a:lstStyle/>
          <a:p>
            <a:r>
              <a:rPr lang="en-US" sz="4600" dirty="0">
                <a:latin typeface="+mn-lt"/>
              </a:rPr>
              <a:t>Activity: Rule of Three – Is It Whole Grain-Rich? </a:t>
            </a:r>
          </a:p>
        </p:txBody>
      </p:sp>
    </p:spTree>
    <p:extLst>
      <p:ext uri="{BB962C8B-B14F-4D97-AF65-F5344CB8AC3E}">
        <p14:creationId xmlns:p14="http://schemas.microsoft.com/office/powerpoint/2010/main" val="403813050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86245" y="147831"/>
            <a:ext cx="5619511" cy="1003528"/>
          </a:xfrm>
        </p:spPr>
        <p:txBody>
          <a:bodyPr>
            <a:normAutofit/>
          </a:bodyPr>
          <a:lstStyle/>
          <a:p>
            <a:pPr algn="ctr"/>
            <a:r>
              <a:rPr lang="en-US" sz="4800" dirty="0"/>
              <a:t>Whole Grain Stamps </a:t>
            </a:r>
          </a:p>
        </p:txBody>
      </p:sp>
      <p:sp>
        <p:nvSpPr>
          <p:cNvPr id="7" name="Content Placeholder 6"/>
          <p:cNvSpPr>
            <a:spLocks noGrp="1"/>
          </p:cNvSpPr>
          <p:nvPr>
            <p:ph sz="half" idx="2"/>
          </p:nvPr>
        </p:nvSpPr>
        <p:spPr>
          <a:xfrm>
            <a:off x="698128" y="1189145"/>
            <a:ext cx="11493872" cy="758227"/>
          </a:xfrm>
        </p:spPr>
        <p:txBody>
          <a:bodyPr>
            <a:normAutofit/>
          </a:bodyPr>
          <a:lstStyle/>
          <a:p>
            <a:pPr marL="0" indent="0">
              <a:buNone/>
            </a:pPr>
            <a:r>
              <a:rPr lang="en-US" dirty="0"/>
              <a:t>Cannot be used to determine a grain to be whole grain-rich for the CACFP</a:t>
            </a:r>
          </a:p>
        </p:txBody>
      </p:sp>
      <p:pic>
        <p:nvPicPr>
          <p:cNvPr id="10" name="Picture 9"/>
          <p:cNvPicPr>
            <a:picLocks noChangeAspect="1"/>
          </p:cNvPicPr>
          <p:nvPr/>
        </p:nvPicPr>
        <p:blipFill>
          <a:blip r:embed="rId3"/>
          <a:stretch>
            <a:fillRect/>
          </a:stretch>
        </p:blipFill>
        <p:spPr>
          <a:xfrm>
            <a:off x="1161279" y="2173078"/>
            <a:ext cx="10169075" cy="3266430"/>
          </a:xfrm>
          <a:prstGeom prst="rect">
            <a:avLst/>
          </a:prstGeom>
        </p:spPr>
      </p:pic>
      <p:sp>
        <p:nvSpPr>
          <p:cNvPr id="9" name="Rectangle 8"/>
          <p:cNvSpPr/>
          <p:nvPr/>
        </p:nvSpPr>
        <p:spPr>
          <a:xfrm>
            <a:off x="4112389" y="2548290"/>
            <a:ext cx="4038254" cy="3154710"/>
          </a:xfrm>
          <a:prstGeom prst="rect">
            <a:avLst/>
          </a:prstGeom>
          <a:noFill/>
        </p:spPr>
        <p:txBody>
          <a:bodyPr wrap="square" lIns="91440" tIns="45720" rIns="91440" bIns="45720">
            <a:spAutoFit/>
          </a:bodyPr>
          <a:lstStyle/>
          <a:p>
            <a:pPr algn="ctr">
              <a:defRPr/>
            </a:pPr>
            <a:r>
              <a:rPr lang="en-US" sz="19900" b="1" kern="0" spc="50" dirty="0">
                <a:ln w="0"/>
                <a:solidFill>
                  <a:srgbClr val="BCE1F7"/>
                </a:solidFill>
                <a:effectLst>
                  <a:innerShdw blurRad="63500" dist="50800" dir="13500000">
                    <a:srgbClr val="000000">
                      <a:alpha val="50000"/>
                    </a:srgbClr>
                  </a:innerShdw>
                </a:effectLst>
              </a:rPr>
              <a:t>X</a:t>
            </a:r>
          </a:p>
        </p:txBody>
      </p:sp>
      <p:sp>
        <p:nvSpPr>
          <p:cNvPr id="11" name="Rectangle 10"/>
          <p:cNvSpPr/>
          <p:nvPr/>
        </p:nvSpPr>
        <p:spPr>
          <a:xfrm>
            <a:off x="77926" y="2660010"/>
            <a:ext cx="4038254" cy="3154710"/>
          </a:xfrm>
          <a:prstGeom prst="rect">
            <a:avLst/>
          </a:prstGeom>
          <a:noFill/>
        </p:spPr>
        <p:txBody>
          <a:bodyPr wrap="square" lIns="91440" tIns="45720" rIns="91440" bIns="45720">
            <a:spAutoFit/>
          </a:bodyPr>
          <a:lstStyle/>
          <a:p>
            <a:pPr algn="ctr">
              <a:defRPr/>
            </a:pPr>
            <a:r>
              <a:rPr lang="en-US" sz="19900" b="1" kern="0" spc="50" dirty="0">
                <a:ln w="0"/>
                <a:solidFill>
                  <a:srgbClr val="BCE1F7"/>
                </a:solidFill>
                <a:effectLst>
                  <a:innerShdw blurRad="63500" dist="50800" dir="13500000">
                    <a:srgbClr val="000000">
                      <a:alpha val="50000"/>
                    </a:srgbClr>
                  </a:innerShdw>
                </a:effectLst>
              </a:rPr>
              <a:t>X</a:t>
            </a:r>
          </a:p>
        </p:txBody>
      </p:sp>
      <p:sp>
        <p:nvSpPr>
          <p:cNvPr id="12" name="Rectangle 11"/>
          <p:cNvSpPr/>
          <p:nvPr/>
        </p:nvSpPr>
        <p:spPr>
          <a:xfrm>
            <a:off x="8150643" y="2624490"/>
            <a:ext cx="4038254" cy="3154710"/>
          </a:xfrm>
          <a:prstGeom prst="rect">
            <a:avLst/>
          </a:prstGeom>
          <a:noFill/>
        </p:spPr>
        <p:txBody>
          <a:bodyPr wrap="square" lIns="91440" tIns="45720" rIns="91440" bIns="45720">
            <a:spAutoFit/>
          </a:bodyPr>
          <a:lstStyle/>
          <a:p>
            <a:pPr algn="ctr">
              <a:defRPr/>
            </a:pPr>
            <a:r>
              <a:rPr lang="en-US" sz="19900" b="1" kern="0" spc="50" dirty="0">
                <a:ln w="0"/>
                <a:solidFill>
                  <a:srgbClr val="BCE1F7"/>
                </a:solidFill>
                <a:effectLst>
                  <a:innerShdw blurRad="63500" dist="50800" dir="13500000">
                    <a:srgbClr val="000000">
                      <a:alpha val="50000"/>
                    </a:srgbClr>
                  </a:innerShdw>
                </a:effectLst>
              </a:rPr>
              <a:t>X</a:t>
            </a:r>
          </a:p>
        </p:txBody>
      </p:sp>
    </p:spTree>
    <p:extLst>
      <p:ext uri="{BB962C8B-B14F-4D97-AF65-F5344CB8AC3E}">
        <p14:creationId xmlns:p14="http://schemas.microsoft.com/office/powerpoint/2010/main" val="405097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flipH="1">
            <a:off x="-2" y="452718"/>
            <a:ext cx="4980564" cy="5855466"/>
          </a:xfrm>
          <a:prstGeom prst="rect">
            <a:avLst/>
          </a:prstGeom>
        </p:spPr>
      </p:pic>
      <p:sp>
        <p:nvSpPr>
          <p:cNvPr id="2" name="Title 1"/>
          <p:cNvSpPr>
            <a:spLocks noGrp="1"/>
          </p:cNvSpPr>
          <p:nvPr>
            <p:ph type="title"/>
          </p:nvPr>
        </p:nvSpPr>
        <p:spPr>
          <a:xfrm>
            <a:off x="6083690" y="452718"/>
            <a:ext cx="5743423" cy="1400530"/>
          </a:xfrm>
        </p:spPr>
        <p:txBody>
          <a:bodyPr/>
          <a:lstStyle/>
          <a:p>
            <a:pPr algn="ctr"/>
            <a:r>
              <a:rPr lang="en-US" dirty="0"/>
              <a:t>Breakfast Cereals </a:t>
            </a:r>
          </a:p>
        </p:txBody>
      </p:sp>
      <p:sp>
        <p:nvSpPr>
          <p:cNvPr id="3" name="Content Placeholder 2"/>
          <p:cNvSpPr>
            <a:spLocks noGrp="1"/>
          </p:cNvSpPr>
          <p:nvPr>
            <p:ph idx="1"/>
          </p:nvPr>
        </p:nvSpPr>
        <p:spPr>
          <a:xfrm>
            <a:off x="5457546" y="1853248"/>
            <a:ext cx="6369567" cy="3885174"/>
          </a:xfrm>
        </p:spPr>
        <p:txBody>
          <a:bodyPr>
            <a:normAutofit/>
          </a:bodyPr>
          <a:lstStyle/>
          <a:p>
            <a:r>
              <a:rPr lang="en-US" dirty="0"/>
              <a:t>Source of added sugars</a:t>
            </a:r>
            <a:endParaRPr lang="en-US" sz="1600" dirty="0"/>
          </a:p>
          <a:p>
            <a:r>
              <a:rPr lang="en-US" dirty="0"/>
              <a:t>Types: Ready-to-eat, instant, &amp; regular hot cereal</a:t>
            </a:r>
            <a:endParaRPr lang="en-US" sz="1600" dirty="0"/>
          </a:p>
          <a:p>
            <a:r>
              <a:rPr lang="en-US" dirty="0"/>
              <a:t>Must meet the CACFP added sugars limit</a:t>
            </a:r>
          </a:p>
        </p:txBody>
      </p:sp>
    </p:spTree>
    <p:extLst>
      <p:ext uri="{BB962C8B-B14F-4D97-AF65-F5344CB8AC3E}">
        <p14:creationId xmlns:p14="http://schemas.microsoft.com/office/powerpoint/2010/main" val="132738083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flipH="1">
            <a:off x="6713620" y="10"/>
            <a:ext cx="5478379" cy="6476990"/>
          </a:xfrm>
          <a:prstGeom prst="rect">
            <a:avLst/>
          </a:prstGeom>
        </p:spPr>
      </p:pic>
      <p:sp>
        <p:nvSpPr>
          <p:cNvPr id="7" name="Rectangle 6"/>
          <p:cNvSpPr/>
          <p:nvPr/>
        </p:nvSpPr>
        <p:spPr>
          <a:xfrm>
            <a:off x="-1" y="6576350"/>
            <a:ext cx="12192001" cy="281650"/>
          </a:xfrm>
          <a:prstGeom prst="rect">
            <a:avLst/>
          </a:prstGeom>
          <a:solidFill>
            <a:srgbClr val="0B4060"/>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1122165" y="1417805"/>
            <a:ext cx="5304933" cy="1325563"/>
          </a:xfrm>
        </p:spPr>
        <p:txBody>
          <a:bodyPr>
            <a:noAutofit/>
          </a:bodyPr>
          <a:lstStyle/>
          <a:p>
            <a:pPr algn="ctr"/>
            <a:r>
              <a:rPr lang="en-US" dirty="0"/>
              <a:t>Selecting Creditable  </a:t>
            </a:r>
            <a:br>
              <a:rPr lang="en-US" dirty="0"/>
            </a:br>
            <a:r>
              <a:rPr lang="en-US" dirty="0"/>
              <a:t>Breakfast Cereals</a:t>
            </a:r>
          </a:p>
        </p:txBody>
      </p:sp>
      <p:sp>
        <p:nvSpPr>
          <p:cNvPr id="3" name="Content Placeholder 2"/>
          <p:cNvSpPr>
            <a:spLocks noGrp="1"/>
          </p:cNvSpPr>
          <p:nvPr>
            <p:ph idx="1"/>
          </p:nvPr>
        </p:nvSpPr>
        <p:spPr>
          <a:xfrm>
            <a:off x="638667" y="3859368"/>
            <a:ext cx="5788431" cy="2345693"/>
          </a:xfrm>
        </p:spPr>
        <p:txBody>
          <a:bodyPr/>
          <a:lstStyle/>
          <a:p>
            <a:pPr marL="0" lvl="0" indent="0" algn="ctr">
              <a:buNone/>
            </a:pPr>
            <a:r>
              <a:rPr lang="en-US" dirty="0"/>
              <a:t>WIC-Approved Breakfast Cereals List </a:t>
            </a:r>
          </a:p>
          <a:p>
            <a:pPr marL="0" lvl="0" indent="0" algn="ctr">
              <a:buNone/>
            </a:pPr>
            <a:r>
              <a:rPr lang="en-US" dirty="0"/>
              <a:t>Table Method</a:t>
            </a:r>
          </a:p>
          <a:p>
            <a:endParaRPr lang="en-US" dirty="0"/>
          </a:p>
        </p:txBody>
      </p:sp>
    </p:spTree>
    <p:extLst>
      <p:ext uri="{BB962C8B-B14F-4D97-AF65-F5344CB8AC3E}">
        <p14:creationId xmlns:p14="http://schemas.microsoft.com/office/powerpoint/2010/main" val="296043362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0"/>
            <a:ext cx="12192000" cy="6553200"/>
          </a:xfrm>
          <a:prstGeom prst="rect">
            <a:avLst/>
          </a:prstGeom>
        </p:spPr>
      </p:pic>
      <p:sp>
        <p:nvSpPr>
          <p:cNvPr id="2" name="Title 1"/>
          <p:cNvSpPr>
            <a:spLocks noGrp="1"/>
          </p:cNvSpPr>
          <p:nvPr>
            <p:ph type="title"/>
          </p:nvPr>
        </p:nvSpPr>
        <p:spPr>
          <a:xfrm>
            <a:off x="1119673" y="800036"/>
            <a:ext cx="9946433" cy="784526"/>
          </a:xfrm>
        </p:spPr>
        <p:txBody>
          <a:bodyPr>
            <a:noAutofit/>
          </a:bodyPr>
          <a:lstStyle/>
          <a:p>
            <a:pPr algn="ctr"/>
            <a:r>
              <a:rPr lang="en-US" sz="4200" dirty="0"/>
              <a:t>Use WIC-Approved Breakfast Cereal Lists </a:t>
            </a:r>
          </a:p>
        </p:txBody>
      </p:sp>
      <p:sp>
        <p:nvSpPr>
          <p:cNvPr id="3" name="Content Placeholder 2"/>
          <p:cNvSpPr>
            <a:spLocks noGrp="1"/>
          </p:cNvSpPr>
          <p:nvPr>
            <p:ph idx="1"/>
          </p:nvPr>
        </p:nvSpPr>
        <p:spPr>
          <a:xfrm>
            <a:off x="1474235" y="1929281"/>
            <a:ext cx="9237307" cy="3105183"/>
          </a:xfrm>
        </p:spPr>
        <p:txBody>
          <a:bodyPr vert="horz" lIns="91440" tIns="45720" rIns="91440" bIns="45720" rtlCol="0" anchor="t">
            <a:normAutofit/>
          </a:bodyPr>
          <a:lstStyle/>
          <a:p>
            <a:r>
              <a:rPr lang="en-US" dirty="0"/>
              <a:t>All WIC approved breakfast cereals meet the added sugars limit</a:t>
            </a:r>
            <a:endParaRPr lang="en-US" b="1" dirty="0"/>
          </a:p>
          <a:p>
            <a:pPr marL="0" indent="0" algn="ctr">
              <a:buNone/>
            </a:pPr>
            <a:r>
              <a:rPr lang="en-US" b="1" dirty="0"/>
              <a:t>Website: </a:t>
            </a:r>
            <a:r>
              <a:rPr lang="en-US" dirty="0"/>
              <a:t>www.fns.usda.gov/wic/wic-contacts</a:t>
            </a:r>
          </a:p>
          <a:p>
            <a:pPr marL="457200" lvl="1" indent="0" algn="ctr">
              <a:buNone/>
            </a:pPr>
            <a:endParaRPr lang="en-US" sz="4000" b="1" dirty="0">
              <a:solidFill>
                <a:srgbClr val="C00000"/>
              </a:solidFill>
            </a:endParaRPr>
          </a:p>
        </p:txBody>
      </p:sp>
    </p:spTree>
    <p:extLst>
      <p:ext uri="{BB962C8B-B14F-4D97-AF65-F5344CB8AC3E}">
        <p14:creationId xmlns:p14="http://schemas.microsoft.com/office/powerpoint/2010/main" val="76958982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8382" y="259360"/>
            <a:ext cx="3980318" cy="1412706"/>
          </a:xfrm>
        </p:spPr>
        <p:txBody>
          <a:bodyPr>
            <a:normAutofit fontScale="90000"/>
          </a:bodyPr>
          <a:lstStyle/>
          <a:p>
            <a:pPr algn="ctr"/>
            <a:r>
              <a:rPr lang="en-US" dirty="0"/>
              <a:t>Table Method: Breakfast Cereal </a:t>
            </a:r>
          </a:p>
        </p:txBody>
      </p:sp>
      <p:graphicFrame>
        <p:nvGraphicFramePr>
          <p:cNvPr id="8" name="Table 7"/>
          <p:cNvGraphicFramePr>
            <a:graphicFrameLocks noGrp="1"/>
          </p:cNvGraphicFramePr>
          <p:nvPr>
            <p:extLst>
              <p:ext uri="{D42A27DB-BD31-4B8C-83A1-F6EECF244321}">
                <p14:modId xmlns:p14="http://schemas.microsoft.com/office/powerpoint/2010/main" val="956420311"/>
              </p:ext>
            </p:extLst>
          </p:nvPr>
        </p:nvGraphicFramePr>
        <p:xfrm>
          <a:off x="5779695" y="716559"/>
          <a:ext cx="5857338" cy="5424883"/>
        </p:xfrm>
        <a:graphic>
          <a:graphicData uri="http://schemas.openxmlformats.org/drawingml/2006/table">
            <a:tbl>
              <a:tblPr firstRow="1" bandRow="1">
                <a:tableStyleId>{5C22544A-7EE6-4342-B048-85BDC9FD1C3A}</a:tableStyleId>
              </a:tblPr>
              <a:tblGrid>
                <a:gridCol w="2928669">
                  <a:extLst>
                    <a:ext uri="{9D8B030D-6E8A-4147-A177-3AD203B41FA5}">
                      <a16:colId xmlns:a16="http://schemas.microsoft.com/office/drawing/2014/main" val="2130345119"/>
                    </a:ext>
                  </a:extLst>
                </a:gridCol>
                <a:gridCol w="2928669">
                  <a:extLst>
                    <a:ext uri="{9D8B030D-6E8A-4147-A177-3AD203B41FA5}">
                      <a16:colId xmlns:a16="http://schemas.microsoft.com/office/drawing/2014/main" val="1672869882"/>
                    </a:ext>
                  </a:extLst>
                </a:gridCol>
              </a:tblGrid>
              <a:tr h="548168">
                <a:tc gridSpan="2">
                  <a:txBody>
                    <a:bodyPr/>
                    <a:lstStyle/>
                    <a:p>
                      <a:pPr algn="ctr"/>
                      <a:r>
                        <a:rPr lang="en-US" sz="2800" dirty="0"/>
                        <a:t>Breakfast Cereal Added Sugars Limits</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5"/>
                    </a:solidFill>
                  </a:tcPr>
                </a:tc>
                <a:tc hMerge="1">
                  <a:txBody>
                    <a:bodyPr/>
                    <a:lstStyle/>
                    <a:p>
                      <a:endParaRPr lang="en-US"/>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49234714"/>
                  </a:ext>
                </a:extLst>
              </a:tr>
              <a:tr h="483678">
                <a:tc>
                  <a:txBody>
                    <a:bodyPr/>
                    <a:lstStyle/>
                    <a:p>
                      <a:pPr algn="ctr"/>
                      <a:r>
                        <a:rPr lang="en-US" sz="2400"/>
                        <a:t>Serving Size </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lang="en-US" sz="2400" dirty="0">
                          <a:solidFill>
                            <a:schemeClr val="bg1"/>
                          </a:solidFill>
                        </a:rPr>
                        <a:t>Added Sugars</a:t>
                      </a:r>
                      <a:r>
                        <a:rPr lang="en-US" sz="2400" baseline="0" dirty="0">
                          <a:solidFill>
                            <a:schemeClr val="bg1"/>
                          </a:solidFill>
                        </a:rPr>
                        <a:t> Limit</a:t>
                      </a:r>
                      <a:r>
                        <a:rPr lang="en-US" sz="2400" dirty="0">
                          <a:solidFill>
                            <a:schemeClr val="bg1"/>
                          </a:solidFill>
                        </a:rPr>
                        <a:t> </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02060"/>
                    </a:solidFill>
                  </a:tcPr>
                </a:tc>
                <a:extLst>
                  <a:ext uri="{0D108BD9-81ED-4DB2-BD59-A6C34878D82A}">
                    <a16:rowId xmlns:a16="http://schemas.microsoft.com/office/drawing/2014/main" val="435800185"/>
                  </a:ext>
                </a:extLst>
              </a:tr>
              <a:tr h="677149">
                <a:tc>
                  <a:txBody>
                    <a:bodyPr/>
                    <a:lstStyle/>
                    <a:p>
                      <a:pPr algn="ctr"/>
                      <a:r>
                        <a:rPr lang="en-US" dirty="0"/>
                        <a:t>If the serving size is:</a:t>
                      </a:r>
                      <a:r>
                        <a:rPr lang="en-US" baseline="0" dirty="0"/>
                        <a:t> </a:t>
                      </a:r>
                      <a:endParaRPr lang="en-US" dirty="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lang="en-US" dirty="0">
                          <a:solidFill>
                            <a:schemeClr val="bg1"/>
                          </a:solidFill>
                        </a:rPr>
                        <a:t>Added Sugars must not be more than:</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02060"/>
                    </a:solidFill>
                  </a:tcPr>
                </a:tc>
                <a:extLst>
                  <a:ext uri="{0D108BD9-81ED-4DB2-BD59-A6C34878D82A}">
                    <a16:rowId xmlns:a16="http://schemas.microsoft.com/office/drawing/2014/main" val="704629782"/>
                  </a:ext>
                </a:extLst>
              </a:tr>
              <a:tr h="464486">
                <a:tc>
                  <a:txBody>
                    <a:bodyPr/>
                    <a:lstStyle/>
                    <a:p>
                      <a:pPr marL="0" marR="0" algn="ctr">
                        <a:lnSpc>
                          <a:spcPts val="1800"/>
                        </a:lnSpc>
                        <a:spcBef>
                          <a:spcPts val="0"/>
                        </a:spcBef>
                        <a:spcAft>
                          <a:spcPts val="0"/>
                        </a:spcAft>
                      </a:pPr>
                      <a:r>
                        <a:rPr lang="en-US" sz="2400">
                          <a:effectLst/>
                          <a:latin typeface="Calibri Light" panose="020F0302020204030204" pitchFamily="34" charset="0"/>
                          <a:ea typeface="Calibri" panose="020F0502020204030204" pitchFamily="34" charset="0"/>
                          <a:cs typeface="Times New Roman" panose="02020603050405020304" pitchFamily="18" charset="0"/>
                        </a:rPr>
                        <a:t>0–2 grams</a:t>
                      </a:r>
                      <a:endParaRPr lang="en-US" sz="2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algn="ctr">
                        <a:lnSpc>
                          <a:spcPts val="1800"/>
                        </a:lnSpc>
                        <a:spcBef>
                          <a:spcPts val="0"/>
                        </a:spcBef>
                        <a:spcAft>
                          <a:spcPts val="0"/>
                        </a:spcAft>
                      </a:pPr>
                      <a:r>
                        <a:rPr lang="en-US" sz="2400">
                          <a:solidFill>
                            <a:schemeClr val="bg1"/>
                          </a:solidFill>
                          <a:effectLst/>
                          <a:latin typeface="Calibri Light" panose="020F0302020204030204" pitchFamily="34" charset="0"/>
                          <a:ea typeface="Calibri" panose="020F0502020204030204" pitchFamily="34" charset="0"/>
                          <a:cs typeface="Times New Roman" panose="02020603050405020304" pitchFamily="18" charset="0"/>
                        </a:rPr>
                        <a:t>0 grams</a:t>
                      </a:r>
                      <a:endParaRPr lang="en-US" sz="240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02060"/>
                    </a:solidFill>
                  </a:tcPr>
                </a:tc>
                <a:extLst>
                  <a:ext uri="{0D108BD9-81ED-4DB2-BD59-A6C34878D82A}">
                    <a16:rowId xmlns:a16="http://schemas.microsoft.com/office/drawing/2014/main" val="991580299"/>
                  </a:ext>
                </a:extLst>
              </a:tr>
              <a:tr h="464486">
                <a:tc>
                  <a:txBody>
                    <a:bodyPr/>
                    <a:lstStyle/>
                    <a:p>
                      <a:pPr marL="0" marR="0" algn="ctr">
                        <a:lnSpc>
                          <a:spcPts val="1800"/>
                        </a:lnSpc>
                        <a:spcBef>
                          <a:spcPts val="0"/>
                        </a:spcBef>
                        <a:spcAft>
                          <a:spcPts val="0"/>
                        </a:spcAft>
                      </a:pPr>
                      <a:r>
                        <a:rPr lang="en-US" sz="2400">
                          <a:effectLst/>
                          <a:latin typeface="Calibri Light" panose="020F0302020204030204" pitchFamily="34" charset="0"/>
                          <a:ea typeface="Calibri" panose="020F0502020204030204" pitchFamily="34" charset="0"/>
                          <a:cs typeface="Times New Roman" panose="02020603050405020304" pitchFamily="18" charset="0"/>
                        </a:rPr>
                        <a:t>3–7 grams</a:t>
                      </a:r>
                      <a:endParaRPr lang="en-US" sz="2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algn="ctr">
                        <a:lnSpc>
                          <a:spcPts val="1800"/>
                        </a:lnSpc>
                        <a:spcBef>
                          <a:spcPts val="0"/>
                        </a:spcBef>
                        <a:spcAft>
                          <a:spcPts val="0"/>
                        </a:spcAft>
                      </a:pPr>
                      <a:r>
                        <a:rPr lang="en-US" sz="2400">
                          <a:solidFill>
                            <a:schemeClr val="bg1"/>
                          </a:solidFill>
                          <a:effectLst/>
                          <a:latin typeface="Calibri Light" panose="020F0302020204030204" pitchFamily="34" charset="0"/>
                          <a:ea typeface="Calibri" panose="020F0502020204030204" pitchFamily="34" charset="0"/>
                          <a:cs typeface="Times New Roman" panose="02020603050405020304" pitchFamily="18" charset="0"/>
                        </a:rPr>
                        <a:t>1 gram</a:t>
                      </a:r>
                      <a:endParaRPr lang="en-US" sz="240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02060"/>
                    </a:solidFill>
                  </a:tcPr>
                </a:tc>
                <a:extLst>
                  <a:ext uri="{0D108BD9-81ED-4DB2-BD59-A6C34878D82A}">
                    <a16:rowId xmlns:a16="http://schemas.microsoft.com/office/drawing/2014/main" val="510647656"/>
                  </a:ext>
                </a:extLst>
              </a:tr>
              <a:tr h="464486">
                <a:tc>
                  <a:txBody>
                    <a:bodyPr/>
                    <a:lstStyle/>
                    <a:p>
                      <a:pPr marL="0" marR="0" algn="ctr">
                        <a:lnSpc>
                          <a:spcPts val="1800"/>
                        </a:lnSpc>
                        <a:spcBef>
                          <a:spcPts val="0"/>
                        </a:spcBef>
                        <a:spcAft>
                          <a:spcPts val="0"/>
                        </a:spcAft>
                      </a:pPr>
                      <a:r>
                        <a:rPr lang="en-US" sz="2400">
                          <a:effectLst/>
                          <a:latin typeface="Calibri Light" panose="020F0302020204030204" pitchFamily="34" charset="0"/>
                          <a:ea typeface="Calibri" panose="020F0502020204030204" pitchFamily="34" charset="0"/>
                          <a:cs typeface="Times New Roman" panose="02020603050405020304" pitchFamily="18" charset="0"/>
                        </a:rPr>
                        <a:t>8–11 grams</a:t>
                      </a:r>
                      <a:endParaRPr lang="en-US" sz="2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algn="ctr">
                        <a:lnSpc>
                          <a:spcPts val="1800"/>
                        </a:lnSpc>
                        <a:spcBef>
                          <a:spcPts val="0"/>
                        </a:spcBef>
                        <a:spcAft>
                          <a:spcPts val="0"/>
                        </a:spcAft>
                      </a:pPr>
                      <a:r>
                        <a:rPr lang="en-US" sz="2400">
                          <a:solidFill>
                            <a:schemeClr val="bg1"/>
                          </a:solidFill>
                          <a:effectLst/>
                          <a:latin typeface="Calibri Light" panose="020F0302020204030204" pitchFamily="34" charset="0"/>
                          <a:ea typeface="Calibri" panose="020F0502020204030204" pitchFamily="34" charset="0"/>
                          <a:cs typeface="Times New Roman" panose="02020603050405020304" pitchFamily="18" charset="0"/>
                        </a:rPr>
                        <a:t>2 grams</a:t>
                      </a:r>
                      <a:endParaRPr lang="en-US" sz="240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02060"/>
                    </a:solidFill>
                  </a:tcPr>
                </a:tc>
                <a:extLst>
                  <a:ext uri="{0D108BD9-81ED-4DB2-BD59-A6C34878D82A}">
                    <a16:rowId xmlns:a16="http://schemas.microsoft.com/office/drawing/2014/main" val="3397869537"/>
                  </a:ext>
                </a:extLst>
              </a:tr>
              <a:tr h="464486">
                <a:tc>
                  <a:txBody>
                    <a:bodyPr/>
                    <a:lstStyle/>
                    <a:p>
                      <a:pPr marL="0" marR="0" algn="ctr">
                        <a:lnSpc>
                          <a:spcPts val="1800"/>
                        </a:lnSpc>
                        <a:spcBef>
                          <a:spcPts val="0"/>
                        </a:spcBef>
                        <a:spcAft>
                          <a:spcPts val="0"/>
                        </a:spcAft>
                      </a:pPr>
                      <a:r>
                        <a:rPr lang="en-US" sz="2400">
                          <a:effectLst/>
                          <a:latin typeface="Calibri Light" panose="020F0302020204030204" pitchFamily="34" charset="0"/>
                          <a:ea typeface="Calibri" panose="020F0502020204030204" pitchFamily="34" charset="0"/>
                          <a:cs typeface="Times New Roman" panose="02020603050405020304" pitchFamily="18" charset="0"/>
                        </a:rPr>
                        <a:t>12–16 grams</a:t>
                      </a:r>
                      <a:endParaRPr lang="en-US" sz="2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algn="ctr">
                        <a:lnSpc>
                          <a:spcPts val="1800"/>
                        </a:lnSpc>
                        <a:spcBef>
                          <a:spcPts val="0"/>
                        </a:spcBef>
                        <a:spcAft>
                          <a:spcPts val="0"/>
                        </a:spcAft>
                      </a:pPr>
                      <a:r>
                        <a:rPr lang="en-US" sz="2400">
                          <a:solidFill>
                            <a:schemeClr val="bg1"/>
                          </a:solidFill>
                          <a:effectLst/>
                          <a:latin typeface="Calibri Light" panose="020F0302020204030204" pitchFamily="34" charset="0"/>
                          <a:ea typeface="Calibri" panose="020F0502020204030204" pitchFamily="34" charset="0"/>
                          <a:cs typeface="Times New Roman" panose="02020603050405020304" pitchFamily="18" charset="0"/>
                        </a:rPr>
                        <a:t>3 grams</a:t>
                      </a:r>
                      <a:endParaRPr lang="en-US" sz="240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02060"/>
                    </a:solidFill>
                  </a:tcPr>
                </a:tc>
                <a:extLst>
                  <a:ext uri="{0D108BD9-81ED-4DB2-BD59-A6C34878D82A}">
                    <a16:rowId xmlns:a16="http://schemas.microsoft.com/office/drawing/2014/main" val="1650980625"/>
                  </a:ext>
                </a:extLst>
              </a:tr>
              <a:tr h="464486">
                <a:tc>
                  <a:txBody>
                    <a:bodyPr/>
                    <a:lstStyle/>
                    <a:p>
                      <a:pPr marL="0" marR="0" algn="ctr">
                        <a:lnSpc>
                          <a:spcPts val="1800"/>
                        </a:lnSpc>
                        <a:spcBef>
                          <a:spcPts val="0"/>
                        </a:spcBef>
                        <a:spcAft>
                          <a:spcPts val="0"/>
                        </a:spcAft>
                      </a:pPr>
                      <a:r>
                        <a:rPr lang="en-US" sz="2400">
                          <a:effectLst/>
                          <a:latin typeface="Calibri Light" panose="020F0302020204030204" pitchFamily="34" charset="0"/>
                          <a:ea typeface="Calibri" panose="020F0502020204030204" pitchFamily="34" charset="0"/>
                          <a:cs typeface="Times New Roman" panose="02020603050405020304" pitchFamily="18" charset="0"/>
                        </a:rPr>
                        <a:t>17–21 grams</a:t>
                      </a:r>
                      <a:endParaRPr lang="en-US" sz="2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algn="ctr">
                        <a:lnSpc>
                          <a:spcPts val="1800"/>
                        </a:lnSpc>
                        <a:spcBef>
                          <a:spcPts val="0"/>
                        </a:spcBef>
                        <a:spcAft>
                          <a:spcPts val="0"/>
                        </a:spcAft>
                      </a:pPr>
                      <a:r>
                        <a:rPr lang="en-US" sz="2400">
                          <a:solidFill>
                            <a:schemeClr val="bg1"/>
                          </a:solidFill>
                          <a:effectLst/>
                          <a:latin typeface="Calibri Light" panose="020F0302020204030204" pitchFamily="34" charset="0"/>
                          <a:ea typeface="Calibri" panose="020F0502020204030204" pitchFamily="34" charset="0"/>
                          <a:cs typeface="Times New Roman" panose="02020603050405020304" pitchFamily="18" charset="0"/>
                        </a:rPr>
                        <a:t>4 grams</a:t>
                      </a:r>
                      <a:endParaRPr lang="en-US" sz="240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02060"/>
                    </a:solidFill>
                  </a:tcPr>
                </a:tc>
                <a:extLst>
                  <a:ext uri="{0D108BD9-81ED-4DB2-BD59-A6C34878D82A}">
                    <a16:rowId xmlns:a16="http://schemas.microsoft.com/office/drawing/2014/main" val="3605646060"/>
                  </a:ext>
                </a:extLst>
              </a:tr>
              <a:tr h="464486">
                <a:tc>
                  <a:txBody>
                    <a:bodyPr/>
                    <a:lstStyle/>
                    <a:p>
                      <a:pPr marL="0" marR="0" algn="ctr">
                        <a:lnSpc>
                          <a:spcPts val="1800"/>
                        </a:lnSpc>
                        <a:spcBef>
                          <a:spcPts val="0"/>
                        </a:spcBef>
                        <a:spcAft>
                          <a:spcPts val="0"/>
                        </a:spcAft>
                      </a:pPr>
                      <a:r>
                        <a:rPr lang="en-US" sz="2400">
                          <a:effectLst/>
                          <a:latin typeface="Calibri Light" panose="020F0302020204030204" pitchFamily="34" charset="0"/>
                          <a:ea typeface="Calibri" panose="020F0502020204030204" pitchFamily="34" charset="0"/>
                          <a:cs typeface="Times New Roman" panose="02020603050405020304" pitchFamily="18" charset="0"/>
                        </a:rPr>
                        <a:t>22–25 grams</a:t>
                      </a:r>
                      <a:endParaRPr lang="en-US" sz="2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algn="ctr">
                        <a:lnSpc>
                          <a:spcPts val="1800"/>
                        </a:lnSpc>
                        <a:spcBef>
                          <a:spcPts val="0"/>
                        </a:spcBef>
                        <a:spcAft>
                          <a:spcPts val="0"/>
                        </a:spcAft>
                      </a:pPr>
                      <a:r>
                        <a:rPr lang="en-US" sz="2400">
                          <a:solidFill>
                            <a:schemeClr val="bg1"/>
                          </a:solidFill>
                          <a:effectLst/>
                          <a:latin typeface="Calibri Light" panose="020F0302020204030204" pitchFamily="34" charset="0"/>
                          <a:ea typeface="Calibri" panose="020F0502020204030204" pitchFamily="34" charset="0"/>
                          <a:cs typeface="Times New Roman" panose="02020603050405020304" pitchFamily="18" charset="0"/>
                        </a:rPr>
                        <a:t>5 grams</a:t>
                      </a:r>
                      <a:endParaRPr lang="en-US" sz="240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02060"/>
                    </a:solidFill>
                  </a:tcPr>
                </a:tc>
                <a:extLst>
                  <a:ext uri="{0D108BD9-81ED-4DB2-BD59-A6C34878D82A}">
                    <a16:rowId xmlns:a16="http://schemas.microsoft.com/office/drawing/2014/main" val="1190907883"/>
                  </a:ext>
                </a:extLst>
              </a:tr>
              <a:tr h="464486">
                <a:tc>
                  <a:txBody>
                    <a:bodyPr/>
                    <a:lstStyle/>
                    <a:p>
                      <a:pPr marL="0" marR="0" algn="ctr">
                        <a:lnSpc>
                          <a:spcPts val="1800"/>
                        </a:lnSpc>
                        <a:spcBef>
                          <a:spcPts val="0"/>
                        </a:spcBef>
                        <a:spcAft>
                          <a:spcPts val="0"/>
                        </a:spcAft>
                      </a:pPr>
                      <a:r>
                        <a:rPr lang="en-US" sz="2400">
                          <a:effectLst/>
                          <a:latin typeface="Calibri Light" panose="020F0302020204030204" pitchFamily="34" charset="0"/>
                          <a:ea typeface="Calibri" panose="020F0502020204030204" pitchFamily="34" charset="0"/>
                          <a:cs typeface="Times New Roman" panose="02020603050405020304" pitchFamily="18" charset="0"/>
                        </a:rPr>
                        <a:t>26–30 grams</a:t>
                      </a:r>
                      <a:endParaRPr lang="en-US" sz="2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C000"/>
                    </a:solidFill>
                  </a:tcPr>
                </a:tc>
                <a:tc>
                  <a:txBody>
                    <a:bodyPr/>
                    <a:lstStyle/>
                    <a:p>
                      <a:pPr marL="0" marR="0" algn="ctr">
                        <a:lnSpc>
                          <a:spcPts val="1800"/>
                        </a:lnSpc>
                        <a:spcBef>
                          <a:spcPts val="0"/>
                        </a:spcBef>
                        <a:spcAft>
                          <a:spcPts val="0"/>
                        </a:spcAft>
                      </a:pPr>
                      <a:r>
                        <a:rPr lang="en-US" sz="2400" dirty="0">
                          <a:solidFill>
                            <a:schemeClr val="tx1"/>
                          </a:solidFill>
                          <a:effectLst/>
                          <a:latin typeface="Calibri Light" panose="020F0302020204030204" pitchFamily="34" charset="0"/>
                          <a:ea typeface="Calibri" panose="020F0502020204030204" pitchFamily="34" charset="0"/>
                          <a:cs typeface="Times New Roman" panose="02020603050405020304" pitchFamily="18" charset="0"/>
                        </a:rPr>
                        <a:t>6 grams</a:t>
                      </a:r>
                      <a:endParaRPr lang="en-US" sz="24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FFC000"/>
                    </a:solidFill>
                  </a:tcPr>
                </a:tc>
                <a:extLst>
                  <a:ext uri="{0D108BD9-81ED-4DB2-BD59-A6C34878D82A}">
                    <a16:rowId xmlns:a16="http://schemas.microsoft.com/office/drawing/2014/main" val="3585311329"/>
                  </a:ext>
                </a:extLst>
              </a:tr>
              <a:tr h="464486">
                <a:tc>
                  <a:txBody>
                    <a:bodyPr/>
                    <a:lstStyle/>
                    <a:p>
                      <a:pPr marL="0" marR="0" algn="ctr">
                        <a:lnSpc>
                          <a:spcPts val="1800"/>
                        </a:lnSpc>
                        <a:spcBef>
                          <a:spcPts val="0"/>
                        </a:spcBef>
                        <a:spcAft>
                          <a:spcPts val="0"/>
                        </a:spcAft>
                      </a:pPr>
                      <a:r>
                        <a:rPr lang="en-US" sz="2400">
                          <a:effectLst/>
                          <a:latin typeface="Calibri Light" panose="020F0302020204030204" pitchFamily="34" charset="0"/>
                          <a:ea typeface="Calibri" panose="020F0502020204030204" pitchFamily="34" charset="0"/>
                          <a:cs typeface="Times New Roman" panose="02020603050405020304" pitchFamily="18" charset="0"/>
                        </a:rPr>
                        <a:t>31–35 grams</a:t>
                      </a:r>
                      <a:endParaRPr lang="en-US" sz="2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algn="ctr">
                        <a:lnSpc>
                          <a:spcPts val="1800"/>
                        </a:lnSpc>
                        <a:spcBef>
                          <a:spcPts val="0"/>
                        </a:spcBef>
                        <a:spcAft>
                          <a:spcPts val="0"/>
                        </a:spcAft>
                      </a:pPr>
                      <a:r>
                        <a:rPr lang="en-US" sz="2400" dirty="0">
                          <a:solidFill>
                            <a:schemeClr val="bg1"/>
                          </a:solidFill>
                          <a:effectLst/>
                          <a:latin typeface="Calibri Light" panose="020F0302020204030204" pitchFamily="34" charset="0"/>
                          <a:ea typeface="Calibri" panose="020F0502020204030204" pitchFamily="34" charset="0"/>
                          <a:cs typeface="Times New Roman" panose="02020603050405020304" pitchFamily="18" charset="0"/>
                        </a:rPr>
                        <a:t>7 grams</a:t>
                      </a:r>
                      <a:endParaRPr lang="en-US" sz="24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02060"/>
                    </a:solidFill>
                  </a:tcPr>
                </a:tc>
                <a:extLst>
                  <a:ext uri="{0D108BD9-81ED-4DB2-BD59-A6C34878D82A}">
                    <a16:rowId xmlns:a16="http://schemas.microsoft.com/office/drawing/2014/main" val="2927327429"/>
                  </a:ext>
                </a:extLst>
              </a:tr>
            </a:tbl>
          </a:graphicData>
        </a:graphic>
      </p:graphicFrame>
      <p:pic>
        <p:nvPicPr>
          <p:cNvPr id="3" name="Picture 2">
            <a:extLst>
              <a:ext uri="{FF2B5EF4-FFF2-40B4-BE49-F238E27FC236}">
                <a16:creationId xmlns:a16="http://schemas.microsoft.com/office/drawing/2014/main" id="{57934C5B-F4EF-CF94-40F2-6ACAD68BEF8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12606" y="1652235"/>
            <a:ext cx="3150175" cy="4763314"/>
          </a:xfrm>
          <a:prstGeom prst="rect">
            <a:avLst/>
          </a:prstGeom>
        </p:spPr>
      </p:pic>
    </p:spTree>
    <p:extLst>
      <p:ext uri="{BB962C8B-B14F-4D97-AF65-F5344CB8AC3E}">
        <p14:creationId xmlns:p14="http://schemas.microsoft.com/office/powerpoint/2010/main" val="358376788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12191999" cy="6585777"/>
          </a:xfrm>
          <a:prstGeom prst="rect">
            <a:avLst/>
          </a:prstGeom>
        </p:spPr>
      </p:pic>
      <p:sp>
        <p:nvSpPr>
          <p:cNvPr id="6" name="Title 1"/>
          <p:cNvSpPr txBox="1">
            <a:spLocks/>
          </p:cNvSpPr>
          <p:nvPr/>
        </p:nvSpPr>
        <p:spPr>
          <a:xfrm>
            <a:off x="247277" y="5058137"/>
            <a:ext cx="10837490" cy="846551"/>
          </a:xfrm>
          <a:prstGeom prst="rect">
            <a:avLst/>
          </a:prstGeom>
          <a:solidFill>
            <a:srgbClr val="FFFFFF">
              <a:alpha val="54902"/>
            </a:srgbClr>
          </a:solidFill>
          <a:ln w="28575">
            <a:solidFill>
              <a:schemeClr val="bg1"/>
            </a:solidFill>
          </a:ln>
        </p:spPr>
        <p:txBody>
          <a:bodyPr vert="horz" lIns="91440" tIns="45720" rIns="91440" bIns="45720" rtlCol="0" anchor="ctr">
            <a:noAutofit/>
          </a:bodyPr>
          <a:lstStyle>
            <a:lvl1pPr algn="l" defTabSz="457200" rtl="0" eaLnBrk="1" latinLnBrk="0" hangingPunct="1">
              <a:spcBef>
                <a:spcPct val="0"/>
              </a:spcBef>
              <a:buNone/>
              <a:defRPr sz="4200" b="0" i="0" kern="1200">
                <a:solidFill>
                  <a:srgbClr val="0B4060"/>
                </a:solidFill>
                <a:latin typeface="Calibri" panose="020F050202020403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b="1" dirty="0">
                <a:solidFill>
                  <a:srgbClr val="002060"/>
                </a:solidFill>
                <a:latin typeface="+mn-lt"/>
                <a:cs typeface="Calibri Light"/>
              </a:rPr>
              <a:t>Activity: Breakfast Cereal, Is It Creditable?</a:t>
            </a:r>
            <a:endParaRPr lang="en-US" sz="4800" b="1" dirty="0">
              <a:solidFill>
                <a:srgbClr val="002060"/>
              </a:solidFill>
              <a:latin typeface="+mn-lt"/>
            </a:endParaRPr>
          </a:p>
        </p:txBody>
      </p:sp>
    </p:spTree>
    <p:extLst>
      <p:ext uri="{BB962C8B-B14F-4D97-AF65-F5344CB8AC3E}">
        <p14:creationId xmlns:p14="http://schemas.microsoft.com/office/powerpoint/2010/main" val="347151482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6984653" cy="1400530"/>
          </a:xfrm>
        </p:spPr>
        <p:txBody>
          <a:bodyPr/>
          <a:lstStyle/>
          <a:p>
            <a:pPr algn="ctr"/>
            <a:r>
              <a:rPr lang="en-US"/>
              <a:t>Grain-Based Desserts </a:t>
            </a:r>
          </a:p>
        </p:txBody>
      </p:sp>
      <p:sp>
        <p:nvSpPr>
          <p:cNvPr id="3" name="Content Placeholder 2"/>
          <p:cNvSpPr>
            <a:spLocks noGrp="1"/>
          </p:cNvSpPr>
          <p:nvPr>
            <p:ph idx="1"/>
          </p:nvPr>
        </p:nvSpPr>
        <p:spPr>
          <a:xfrm>
            <a:off x="191835" y="2089155"/>
            <a:ext cx="7893204" cy="4195481"/>
          </a:xfrm>
        </p:spPr>
        <p:txBody>
          <a:bodyPr/>
          <a:lstStyle/>
          <a:p>
            <a:pPr>
              <a:spcAft>
                <a:spcPts val="600"/>
              </a:spcAft>
            </a:pPr>
            <a:r>
              <a:rPr lang="en-US" dirty="0"/>
              <a:t>Source of added sugars &amp; saturated fats</a:t>
            </a:r>
          </a:p>
          <a:p>
            <a:pPr lvl="1">
              <a:spcAft>
                <a:spcPts val="2400"/>
              </a:spcAft>
            </a:pPr>
            <a:r>
              <a:rPr lang="en-US" dirty="0"/>
              <a:t>Increases risk of chronic illnesses </a:t>
            </a:r>
          </a:p>
          <a:p>
            <a:r>
              <a:rPr lang="en-US" dirty="0"/>
              <a:t>Not creditable toward the grains component</a:t>
            </a:r>
          </a:p>
          <a:p>
            <a:pPr marL="0" indent="0">
              <a:buNone/>
            </a:pPr>
            <a:endParaRPr lang="en-US" dirty="0"/>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7766995" y="957943"/>
            <a:ext cx="4538659" cy="5088896"/>
          </a:xfrm>
          <a:prstGeom prst="rect">
            <a:avLst/>
          </a:prstGeom>
          <a:effectLst>
            <a:softEdge rad="317500"/>
          </a:effectLst>
        </p:spPr>
      </p:pic>
    </p:spTree>
    <p:extLst>
      <p:ext uri="{BB962C8B-B14F-4D97-AF65-F5344CB8AC3E}">
        <p14:creationId xmlns:p14="http://schemas.microsoft.com/office/powerpoint/2010/main" val="95457693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081" y="300125"/>
            <a:ext cx="8534400" cy="1325563"/>
          </a:xfrm>
        </p:spPr>
        <p:txBody>
          <a:bodyPr>
            <a:normAutofit fontScale="90000"/>
          </a:bodyPr>
          <a:lstStyle/>
          <a:p>
            <a:pPr algn="ctr"/>
            <a:r>
              <a:rPr lang="en-US" dirty="0"/>
              <a:t>Exhibit A: Grain Requirements for Child Nutrition Programs </a:t>
            </a:r>
          </a:p>
        </p:txBody>
      </p:sp>
      <p:sp>
        <p:nvSpPr>
          <p:cNvPr id="3" name="Content Placeholder 2"/>
          <p:cNvSpPr>
            <a:spLocks noGrp="1"/>
          </p:cNvSpPr>
          <p:nvPr>
            <p:ph idx="1"/>
          </p:nvPr>
        </p:nvSpPr>
        <p:spPr>
          <a:xfrm>
            <a:off x="838200" y="1825625"/>
            <a:ext cx="8719375" cy="4351338"/>
          </a:xfrm>
        </p:spPr>
        <p:txBody>
          <a:bodyPr numCol="1">
            <a:normAutofit fontScale="92500" lnSpcReduction="10000"/>
          </a:bodyPr>
          <a:lstStyle/>
          <a:p>
            <a:pPr lvl="0">
              <a:spcAft>
                <a:spcPts val="600"/>
              </a:spcAft>
            </a:pPr>
            <a:r>
              <a:rPr lang="en-US" dirty="0"/>
              <a:t>Superscripts 3 &amp; 4: </a:t>
            </a:r>
          </a:p>
          <a:p>
            <a:pPr lvl="1"/>
            <a:r>
              <a:rPr lang="en-US" dirty="0"/>
              <a:t>Grain-based dessert – </a:t>
            </a:r>
            <a:r>
              <a:rPr lang="en-US" u="sng" dirty="0"/>
              <a:t>not</a:t>
            </a:r>
            <a:r>
              <a:rPr lang="en-US" dirty="0"/>
              <a:t> creditable </a:t>
            </a:r>
          </a:p>
          <a:p>
            <a:pPr lvl="1">
              <a:spcAft>
                <a:spcPts val="2400"/>
              </a:spcAft>
            </a:pPr>
            <a:r>
              <a:rPr lang="en-US" dirty="0"/>
              <a:t>Example: breakfast bars, brownies, cakes, cereal bars, cookies, etc.</a:t>
            </a:r>
          </a:p>
          <a:p>
            <a:pPr>
              <a:spcAft>
                <a:spcPts val="600"/>
              </a:spcAft>
            </a:pPr>
            <a:r>
              <a:rPr lang="en-US" dirty="0"/>
              <a:t>Superscript 5: </a:t>
            </a:r>
          </a:p>
          <a:p>
            <a:pPr lvl="1"/>
            <a:r>
              <a:rPr lang="en-US" dirty="0"/>
              <a:t>Sweet cookies – graham crackers and animal crackers </a:t>
            </a:r>
          </a:p>
          <a:p>
            <a:pPr lvl="1"/>
            <a:r>
              <a:rPr lang="en-US" dirty="0"/>
              <a:t>Creditable </a:t>
            </a:r>
          </a:p>
          <a:p>
            <a:endParaRPr lang="en-US" dirty="0"/>
          </a:p>
        </p:txBody>
      </p:sp>
      <p:pic>
        <p:nvPicPr>
          <p:cNvPr id="4" name="Picture 2" descr="P:\Graphics\Pictures\iStock photo\CTHSM\cakes_cookies\assorted cookies iStock_000002583544Medium.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9557576" y="0"/>
            <a:ext cx="2634423" cy="1925815"/>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4"/>
          <p:cNvPicPr>
            <a:picLocks noChangeAspect="1"/>
          </p:cNvPicPr>
          <p:nvPr/>
        </p:nvPicPr>
        <p:blipFill>
          <a:blip r:embed="rId4"/>
          <a:stretch>
            <a:fillRect/>
          </a:stretch>
        </p:blipFill>
        <p:spPr>
          <a:xfrm>
            <a:off x="9557576" y="3681506"/>
            <a:ext cx="2634424" cy="2871694"/>
          </a:xfrm>
          <a:prstGeom prst="rect">
            <a:avLst/>
          </a:prstGeom>
        </p:spPr>
      </p:pic>
      <p:pic>
        <p:nvPicPr>
          <p:cNvPr id="6" name="Picture 4" descr="P:\Graphics\Pictures\iStock photo\CTHSM\cakes_cookies\pumpkin pie iStock_000004641992Medium.jpg"/>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9557577" y="1893108"/>
            <a:ext cx="2634423" cy="174853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05047388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0"/>
            <a:ext cx="7438830" cy="6578082"/>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a:ext>
            </a:extLst>
          </a:blip>
          <a:srcRect r="-1071"/>
          <a:stretch/>
        </p:blipFill>
        <p:spPr>
          <a:xfrm>
            <a:off x="2556588" y="-18662"/>
            <a:ext cx="9750490" cy="6596743"/>
          </a:xfrm>
          <a:prstGeom prst="rect">
            <a:avLst/>
          </a:prstGeom>
        </p:spPr>
      </p:pic>
      <p:sp>
        <p:nvSpPr>
          <p:cNvPr id="2" name="Title 1"/>
          <p:cNvSpPr>
            <a:spLocks noGrp="1"/>
          </p:cNvSpPr>
          <p:nvPr>
            <p:ph type="title"/>
          </p:nvPr>
        </p:nvSpPr>
        <p:spPr>
          <a:xfrm>
            <a:off x="2556588" y="1568117"/>
            <a:ext cx="9308841" cy="3928187"/>
          </a:xfrm>
        </p:spPr>
        <p:txBody>
          <a:bodyPr>
            <a:normAutofit fontScale="90000"/>
          </a:bodyPr>
          <a:lstStyle/>
          <a:p>
            <a:r>
              <a:rPr lang="en-US" sz="8800" b="1" dirty="0">
                <a:solidFill>
                  <a:schemeClr val="bg1"/>
                </a:solidFill>
              </a:rPr>
              <a:t>“</a:t>
            </a:r>
            <a:r>
              <a:rPr lang="en-US" sz="8800" b="1" dirty="0"/>
              <a:t>Exhibit A </a:t>
            </a:r>
            <a:r>
              <a:rPr lang="en-US" sz="7200" dirty="0"/>
              <a:t>is not a complete list of grain-based desserts …</a:t>
            </a:r>
            <a:r>
              <a:rPr lang="en-US" sz="7200" b="1" dirty="0">
                <a:solidFill>
                  <a:schemeClr val="bg1"/>
                </a:solidFill>
              </a:rPr>
              <a:t>”</a:t>
            </a:r>
            <a:br>
              <a:rPr lang="en-US" dirty="0"/>
            </a:br>
            <a:endParaRPr lang="en-US" dirty="0"/>
          </a:p>
        </p:txBody>
      </p:sp>
    </p:spTree>
    <p:extLst>
      <p:ext uri="{BB962C8B-B14F-4D97-AF65-F5344CB8AC3E}">
        <p14:creationId xmlns:p14="http://schemas.microsoft.com/office/powerpoint/2010/main" val="274323924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9105089" y="1853248"/>
            <a:ext cx="2782111" cy="4394200"/>
          </a:xfrm>
          <a:prstGeom prst="rect">
            <a:avLst/>
          </a:prstGeom>
          <a:effectLst>
            <a:softEdge rad="63500"/>
          </a:effectLst>
        </p:spPr>
      </p:pic>
      <p:sp>
        <p:nvSpPr>
          <p:cNvPr id="2" name="Title 1"/>
          <p:cNvSpPr>
            <a:spLocks noGrp="1"/>
          </p:cNvSpPr>
          <p:nvPr>
            <p:ph type="title"/>
          </p:nvPr>
        </p:nvSpPr>
        <p:spPr>
          <a:xfrm>
            <a:off x="646111" y="452718"/>
            <a:ext cx="10527857" cy="1400530"/>
          </a:xfrm>
        </p:spPr>
        <p:txBody>
          <a:bodyPr/>
          <a:lstStyle/>
          <a:p>
            <a:r>
              <a:rPr lang="en-US"/>
              <a:t>Exhibit A (cont.)</a:t>
            </a:r>
          </a:p>
        </p:txBody>
      </p:sp>
      <p:sp>
        <p:nvSpPr>
          <p:cNvPr id="3" name="Content Placeholder 2"/>
          <p:cNvSpPr>
            <a:spLocks noGrp="1"/>
          </p:cNvSpPr>
          <p:nvPr>
            <p:ph idx="1"/>
          </p:nvPr>
        </p:nvSpPr>
        <p:spPr>
          <a:xfrm>
            <a:off x="646112" y="2052918"/>
            <a:ext cx="8848084" cy="4195481"/>
          </a:xfrm>
        </p:spPr>
        <p:txBody>
          <a:bodyPr vert="horz" lIns="91440" tIns="45720" rIns="91440" bIns="45720" rtlCol="0" anchor="t">
            <a:normAutofit/>
          </a:bodyPr>
          <a:lstStyle/>
          <a:p>
            <a:pPr>
              <a:spcAft>
                <a:spcPts val="600"/>
              </a:spcAft>
            </a:pPr>
            <a:r>
              <a:rPr lang="en-US" dirty="0"/>
              <a:t>Some foods are not easily identified as</a:t>
            </a:r>
            <a:br>
              <a:rPr lang="en-US" dirty="0"/>
            </a:br>
            <a:r>
              <a:rPr lang="en-US" dirty="0"/>
              <a:t>grain-based dessert </a:t>
            </a:r>
          </a:p>
          <a:p>
            <a:pPr lvl="1">
              <a:spcAft>
                <a:spcPts val="1800"/>
              </a:spcAft>
            </a:pPr>
            <a:r>
              <a:rPr lang="en-US" dirty="0"/>
              <a:t>Example: a cookie is labeled “breakfast round”</a:t>
            </a:r>
          </a:p>
          <a:p>
            <a:pPr>
              <a:spcAft>
                <a:spcPts val="600"/>
              </a:spcAft>
            </a:pPr>
            <a:r>
              <a:rPr lang="en-US" dirty="0"/>
              <a:t>Ask the question: </a:t>
            </a:r>
          </a:p>
          <a:p>
            <a:pPr lvl="1"/>
            <a:r>
              <a:rPr lang="en-US" dirty="0"/>
              <a:t>Is this food thought of as a dessert? </a:t>
            </a:r>
          </a:p>
          <a:p>
            <a:pPr lvl="1"/>
            <a:endParaRPr lang="en-US" dirty="0"/>
          </a:p>
          <a:p>
            <a:pPr marL="457200" lvl="1" indent="0">
              <a:buNone/>
            </a:pPr>
            <a:endParaRPr lang="en-US" dirty="0"/>
          </a:p>
        </p:txBody>
      </p:sp>
    </p:spTree>
    <p:extLst>
      <p:ext uri="{BB962C8B-B14F-4D97-AF65-F5344CB8AC3E}">
        <p14:creationId xmlns:p14="http://schemas.microsoft.com/office/powerpoint/2010/main" val="382515203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248530" y="1390649"/>
            <a:ext cx="6055552" cy="4857750"/>
          </a:xfrm>
          <a:prstGeom prst="rect">
            <a:avLst/>
          </a:prstGeom>
        </p:spPr>
      </p:pic>
      <p:sp>
        <p:nvSpPr>
          <p:cNvPr id="2" name="Title 1"/>
          <p:cNvSpPr>
            <a:spLocks noGrp="1"/>
          </p:cNvSpPr>
          <p:nvPr>
            <p:ph type="title"/>
          </p:nvPr>
        </p:nvSpPr>
        <p:spPr>
          <a:xfrm>
            <a:off x="356681" y="909918"/>
            <a:ext cx="5891849" cy="1400530"/>
          </a:xfrm>
        </p:spPr>
        <p:txBody>
          <a:bodyPr>
            <a:normAutofit fontScale="90000"/>
          </a:bodyPr>
          <a:lstStyle/>
          <a:p>
            <a:r>
              <a:rPr lang="en-US" dirty="0"/>
              <a:t>Grain-Based Desserts</a:t>
            </a:r>
            <a:br>
              <a:rPr lang="en-US" dirty="0"/>
            </a:br>
            <a:r>
              <a:rPr lang="en-US" dirty="0"/>
              <a:t>&amp; Special Occasions </a:t>
            </a:r>
          </a:p>
        </p:txBody>
      </p:sp>
      <p:sp>
        <p:nvSpPr>
          <p:cNvPr id="3" name="Content Placeholder 2"/>
          <p:cNvSpPr>
            <a:spLocks noGrp="1"/>
          </p:cNvSpPr>
          <p:nvPr>
            <p:ph idx="1"/>
          </p:nvPr>
        </p:nvSpPr>
        <p:spPr>
          <a:xfrm>
            <a:off x="432753" y="2845399"/>
            <a:ext cx="5602418" cy="3731248"/>
          </a:xfrm>
          <a:noFill/>
        </p:spPr>
        <p:txBody>
          <a:bodyPr>
            <a:normAutofit/>
          </a:bodyPr>
          <a:lstStyle/>
          <a:p>
            <a:r>
              <a:rPr lang="en-US" dirty="0"/>
              <a:t>Annual festival, birthday celebrations, end-of-year bash, or other special events</a:t>
            </a:r>
          </a:p>
          <a:p>
            <a:r>
              <a:rPr lang="en-US" b="1" dirty="0"/>
              <a:t>May be served as an additional item only</a:t>
            </a:r>
          </a:p>
        </p:txBody>
      </p:sp>
    </p:spTree>
    <p:extLst>
      <p:ext uri="{BB962C8B-B14F-4D97-AF65-F5344CB8AC3E}">
        <p14:creationId xmlns:p14="http://schemas.microsoft.com/office/powerpoint/2010/main" val="149982174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a:ext>
            </a:extLst>
          </a:blip>
          <a:stretch>
            <a:fillRect/>
          </a:stretch>
        </p:blipFill>
        <p:spPr>
          <a:xfrm>
            <a:off x="0" y="0"/>
            <a:ext cx="12192000" cy="6566771"/>
          </a:xfrm>
        </p:spPr>
      </p:pic>
      <p:sp>
        <p:nvSpPr>
          <p:cNvPr id="2" name="Title 1"/>
          <p:cNvSpPr>
            <a:spLocks noGrp="1"/>
          </p:cNvSpPr>
          <p:nvPr>
            <p:ph type="title"/>
          </p:nvPr>
        </p:nvSpPr>
        <p:spPr>
          <a:xfrm>
            <a:off x="204537" y="4563979"/>
            <a:ext cx="9397568" cy="836015"/>
          </a:xfrm>
          <a:solidFill>
            <a:srgbClr val="FFFFFF">
              <a:alpha val="69804"/>
            </a:srgbClr>
          </a:solidFill>
          <a:ln w="28575">
            <a:solidFill>
              <a:schemeClr val="bg1"/>
            </a:solidFill>
          </a:ln>
        </p:spPr>
        <p:txBody>
          <a:bodyPr>
            <a:normAutofit/>
          </a:bodyPr>
          <a:lstStyle/>
          <a:p>
            <a:r>
              <a:rPr lang="en-US" sz="4800" dirty="0">
                <a:latin typeface="+mn-lt"/>
              </a:rPr>
              <a:t>Activity: Speed Grains </a:t>
            </a:r>
          </a:p>
        </p:txBody>
      </p:sp>
    </p:spTree>
    <p:extLst>
      <p:ext uri="{BB962C8B-B14F-4D97-AF65-F5344CB8AC3E}">
        <p14:creationId xmlns:p14="http://schemas.microsoft.com/office/powerpoint/2010/main" val="88025996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Lesson Conclusion </a:t>
            </a:r>
          </a:p>
        </p:txBody>
      </p:sp>
      <p:sp>
        <p:nvSpPr>
          <p:cNvPr id="3" name="Content Placeholder 2"/>
          <p:cNvSpPr>
            <a:spLocks noGrp="1"/>
          </p:cNvSpPr>
          <p:nvPr>
            <p:ph idx="1"/>
          </p:nvPr>
        </p:nvSpPr>
        <p:spPr/>
        <p:txBody>
          <a:bodyPr>
            <a:normAutofit fontScale="92500" lnSpcReduction="10000"/>
          </a:bodyPr>
          <a:lstStyle/>
          <a:p>
            <a:r>
              <a:rPr lang="en-US" dirty="0"/>
              <a:t>At least 1 serving of grains per day must be whole grain-rich</a:t>
            </a:r>
          </a:p>
          <a:p>
            <a:r>
              <a:rPr lang="en-US" dirty="0"/>
              <a:t>Breakfast cereals must meet the added sugars limit</a:t>
            </a:r>
          </a:p>
          <a:p>
            <a:r>
              <a:rPr lang="en-US" dirty="0"/>
              <a:t>Grain-based desserts do not credit toward the grain component</a:t>
            </a:r>
          </a:p>
          <a:p>
            <a:r>
              <a:rPr lang="en-US" dirty="0"/>
              <a:t>Use ounce equivalents (</a:t>
            </a:r>
            <a:r>
              <a:rPr lang="en-US" dirty="0" err="1"/>
              <a:t>oz</a:t>
            </a:r>
            <a:r>
              <a:rPr lang="en-US" dirty="0"/>
              <a:t> </a:t>
            </a:r>
            <a:r>
              <a:rPr lang="en-US" dirty="0" err="1"/>
              <a:t>eq</a:t>
            </a:r>
            <a:r>
              <a:rPr lang="en-US" dirty="0"/>
              <a:t>) to determine the amount of creditable grains</a:t>
            </a:r>
            <a:endParaRPr lang="en-US" strike="sngStrike" dirty="0"/>
          </a:p>
          <a:p>
            <a:endParaRPr lang="en-US" dirty="0"/>
          </a:p>
        </p:txBody>
      </p:sp>
    </p:spTree>
    <p:extLst>
      <p:ext uri="{BB962C8B-B14F-4D97-AF65-F5344CB8AC3E}">
        <p14:creationId xmlns:p14="http://schemas.microsoft.com/office/powerpoint/2010/main" val="278994091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3" cstate="print">
            <a:extLst>
              <a:ext uri="{28A0092B-C50C-407E-A947-70E740481C1C}">
                <a14:useLocalDpi xmlns:a14="http://schemas.microsoft.com/office/drawing/2010/main"/>
              </a:ext>
            </a:extLst>
          </a:blip>
          <a:stretch>
            <a:fillRect/>
          </a:stretch>
        </p:blipFill>
        <p:spPr>
          <a:xfrm>
            <a:off x="0" y="21723"/>
            <a:ext cx="12192000" cy="6544540"/>
          </a:xfrm>
        </p:spPr>
      </p:pic>
      <p:sp>
        <p:nvSpPr>
          <p:cNvPr id="4" name="Title 1"/>
          <p:cNvSpPr txBox="1">
            <a:spLocks/>
          </p:cNvSpPr>
          <p:nvPr/>
        </p:nvSpPr>
        <p:spPr>
          <a:xfrm>
            <a:off x="247277" y="5058137"/>
            <a:ext cx="9404723" cy="846551"/>
          </a:xfrm>
          <a:prstGeom prst="rect">
            <a:avLst/>
          </a:prstGeom>
          <a:solidFill>
            <a:srgbClr val="FFFFFF">
              <a:alpha val="54902"/>
            </a:srgbClr>
          </a:solidFill>
          <a:ln w="28575">
            <a:solidFill>
              <a:schemeClr val="bg1"/>
            </a:solidFill>
          </a:ln>
        </p:spPr>
        <p:txBody>
          <a:bodyPr vert="horz" lIns="91440" tIns="45720" rIns="91440" bIns="45720" rtlCol="0" anchor="ctr">
            <a:noAutofit/>
          </a:bodyPr>
          <a:lstStyle>
            <a:lvl1pPr algn="l" defTabSz="457200" rtl="0" eaLnBrk="1" latinLnBrk="0" hangingPunct="1">
              <a:spcBef>
                <a:spcPct val="0"/>
              </a:spcBef>
              <a:buNone/>
              <a:defRPr sz="4200" b="0" i="0" kern="1200">
                <a:solidFill>
                  <a:srgbClr val="0B4060"/>
                </a:solidFill>
                <a:latin typeface="Calibri" panose="020F050202020403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b="1" dirty="0">
                <a:solidFill>
                  <a:srgbClr val="002060"/>
                </a:solidFill>
                <a:latin typeface="+mn-lt"/>
              </a:rPr>
              <a:t>Activity: Apply in Three </a:t>
            </a:r>
          </a:p>
        </p:txBody>
      </p:sp>
    </p:spTree>
    <p:extLst>
      <p:ext uri="{BB962C8B-B14F-4D97-AF65-F5344CB8AC3E}">
        <p14:creationId xmlns:p14="http://schemas.microsoft.com/office/powerpoint/2010/main" val="404835833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0"/>
            <a:ext cx="12191999" cy="6562725"/>
          </a:xfrm>
          <a:prstGeom prst="rect">
            <a:avLst/>
          </a:prstGeom>
          <a:effectLst/>
        </p:spPr>
      </p:pic>
      <p:sp>
        <p:nvSpPr>
          <p:cNvPr id="4" name="Title 3"/>
          <p:cNvSpPr>
            <a:spLocks noGrp="1"/>
          </p:cNvSpPr>
          <p:nvPr>
            <p:ph type="title"/>
          </p:nvPr>
        </p:nvSpPr>
        <p:spPr>
          <a:xfrm>
            <a:off x="247277" y="4800981"/>
            <a:ext cx="9404723" cy="842514"/>
          </a:xfrm>
          <a:ln w="28575"/>
        </p:spPr>
        <p:txBody>
          <a:bodyPr>
            <a:normAutofit/>
          </a:bodyPr>
          <a:lstStyle/>
          <a:p>
            <a:r>
              <a:rPr lang="en-US" sz="4800" dirty="0">
                <a:latin typeface="+mn-lt"/>
              </a:rPr>
              <a:t>Post-Assessment </a:t>
            </a:r>
          </a:p>
        </p:txBody>
      </p:sp>
    </p:spTree>
    <p:extLst>
      <p:ext uri="{BB962C8B-B14F-4D97-AF65-F5344CB8AC3E}">
        <p14:creationId xmlns:p14="http://schemas.microsoft.com/office/powerpoint/2010/main" val="257332893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flipH="1">
            <a:off x="0" y="0"/>
            <a:ext cx="12192000" cy="6565557"/>
          </a:xfrm>
          <a:prstGeom prst="rect">
            <a:avLst/>
          </a:prstGeom>
        </p:spPr>
      </p:pic>
      <p:sp>
        <p:nvSpPr>
          <p:cNvPr id="4" name="Rectangle 3"/>
          <p:cNvSpPr/>
          <p:nvPr/>
        </p:nvSpPr>
        <p:spPr>
          <a:xfrm>
            <a:off x="228248" y="1389888"/>
            <a:ext cx="6320830" cy="1816608"/>
          </a:xfrm>
          <a:prstGeom prst="rect">
            <a:avLst/>
          </a:prstGeom>
          <a:solidFill>
            <a:srgbClr val="FFFFFF">
              <a:alpha val="60000"/>
            </a:srgb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p:cNvSpPr txBox="1">
            <a:spLocks/>
          </p:cNvSpPr>
          <p:nvPr/>
        </p:nvSpPr>
        <p:spPr>
          <a:xfrm>
            <a:off x="228248" y="1389888"/>
            <a:ext cx="6320830" cy="1816608"/>
          </a:xfrm>
          <a:prstGeom prst="rect">
            <a:avLst/>
          </a:prstGeom>
          <a:solidFill>
            <a:srgbClr val="FFFFFF">
              <a:alpha val="54902"/>
            </a:srgbClr>
          </a:solidFill>
          <a:ln w="28575">
            <a:solidFill>
              <a:schemeClr val="bg1"/>
            </a:solidFill>
          </a:ln>
        </p:spPr>
        <p:txBody>
          <a:bodyPr vert="horz" lIns="91440" tIns="45720" rIns="91440" bIns="45720" rtlCol="0" anchor="ctr">
            <a:noAutofit/>
          </a:bodyPr>
          <a:lstStyle>
            <a:lvl1pPr algn="l" defTabSz="457200" rtl="0" eaLnBrk="1" latinLnBrk="0" hangingPunct="1">
              <a:spcBef>
                <a:spcPct val="0"/>
              </a:spcBef>
              <a:buNone/>
              <a:defRPr sz="4200" b="0" i="0" kern="1200">
                <a:solidFill>
                  <a:srgbClr val="0B4060"/>
                </a:solidFill>
                <a:latin typeface="Calibri" panose="020F050202020403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800" b="1" dirty="0"/>
              <a:t>Lesson: Child &amp; Adult Meal Service Updates </a:t>
            </a:r>
            <a:endParaRPr lang="en-US" sz="4800" b="1" dirty="0">
              <a:solidFill>
                <a:srgbClr val="002060"/>
              </a:solidFill>
              <a:latin typeface="+mn-lt"/>
            </a:endParaRPr>
          </a:p>
        </p:txBody>
      </p:sp>
    </p:spTree>
    <p:extLst>
      <p:ext uri="{BB962C8B-B14F-4D97-AF65-F5344CB8AC3E}">
        <p14:creationId xmlns:p14="http://schemas.microsoft.com/office/powerpoint/2010/main" val="335721190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1999" cy="6521116"/>
          </a:xfrm>
          <a:prstGeom prst="rect">
            <a:avLst/>
          </a:prstGeom>
        </p:spPr>
      </p:pic>
      <p:sp>
        <p:nvSpPr>
          <p:cNvPr id="2" name="Title 1"/>
          <p:cNvSpPr>
            <a:spLocks noGrp="1"/>
          </p:cNvSpPr>
          <p:nvPr>
            <p:ph type="title"/>
          </p:nvPr>
        </p:nvSpPr>
        <p:spPr>
          <a:ln>
            <a:solidFill>
              <a:schemeClr val="bg1">
                <a:lumMod val="95000"/>
              </a:schemeClr>
            </a:solidFill>
          </a:ln>
        </p:spPr>
        <p:txBody>
          <a:bodyPr/>
          <a:lstStyle/>
          <a:p>
            <a:pPr>
              <a:tabLst>
                <a:tab pos="2911475" algn="l"/>
              </a:tabLst>
            </a:pPr>
            <a:r>
              <a:rPr lang="en-US"/>
              <a:t>Meal Service Overview </a:t>
            </a:r>
          </a:p>
        </p:txBody>
      </p:sp>
      <p:sp>
        <p:nvSpPr>
          <p:cNvPr id="3" name="Content Placeholder 2"/>
          <p:cNvSpPr>
            <a:spLocks noGrp="1"/>
          </p:cNvSpPr>
          <p:nvPr>
            <p:ph idx="1"/>
          </p:nvPr>
        </p:nvSpPr>
        <p:spPr>
          <a:solidFill>
            <a:srgbClr val="FFFFFF">
              <a:alpha val="61176"/>
            </a:srgbClr>
          </a:solidFill>
          <a:ln>
            <a:solidFill>
              <a:schemeClr val="bg1">
                <a:lumMod val="95000"/>
              </a:schemeClr>
            </a:solidFill>
          </a:ln>
        </p:spPr>
        <p:txBody>
          <a:bodyPr>
            <a:normAutofit/>
          </a:bodyPr>
          <a:lstStyle/>
          <a:p>
            <a:pPr>
              <a:spcAft>
                <a:spcPts val="600"/>
              </a:spcAft>
            </a:pPr>
            <a:r>
              <a:rPr lang="en-US"/>
              <a:t>Explore additional measures for serving nutritious meals </a:t>
            </a:r>
          </a:p>
          <a:p>
            <a:pPr lvl="1"/>
            <a:r>
              <a:rPr lang="en-US"/>
              <a:t>Elimination of deep-fat frying on-site </a:t>
            </a:r>
          </a:p>
          <a:p>
            <a:pPr lvl="1"/>
            <a:r>
              <a:rPr lang="en-US"/>
              <a:t>Family style meal service </a:t>
            </a:r>
          </a:p>
          <a:p>
            <a:pPr lvl="1"/>
            <a:r>
              <a:rPr lang="en-US"/>
              <a:t>Using offer versus serve in at-risk afterschool programs</a:t>
            </a:r>
          </a:p>
          <a:p>
            <a:endParaRPr lang="en-US"/>
          </a:p>
        </p:txBody>
      </p:sp>
    </p:spTree>
    <p:extLst>
      <p:ext uri="{BB962C8B-B14F-4D97-AF65-F5344CB8AC3E}">
        <p14:creationId xmlns:p14="http://schemas.microsoft.com/office/powerpoint/2010/main" val="191570461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duotone>
              <a:schemeClr val="accent2">
                <a:shade val="45000"/>
                <a:satMod val="135000"/>
              </a:schemeClr>
              <a:prstClr val="white"/>
            </a:duotone>
            <a:extLst>
              <a:ext uri="{28A0092B-C50C-407E-A947-70E740481C1C}">
                <a14:useLocalDpi xmlns:a14="http://schemas.microsoft.com/office/drawing/2010/main"/>
              </a:ext>
            </a:extLst>
          </a:blip>
          <a:srcRect/>
          <a:stretch/>
        </p:blipFill>
        <p:spPr>
          <a:xfrm>
            <a:off x="-288758" y="0"/>
            <a:ext cx="3657601" cy="6577263"/>
          </a:xfrm>
          <a:prstGeom prst="rect">
            <a:avLst/>
          </a:prstGeom>
          <a:effectLst>
            <a:softEdge rad="317500"/>
          </a:effectLst>
        </p:spPr>
      </p:pic>
      <p:sp>
        <p:nvSpPr>
          <p:cNvPr id="2" name="Title 1"/>
          <p:cNvSpPr>
            <a:spLocks noGrp="1"/>
          </p:cNvSpPr>
          <p:nvPr>
            <p:ph type="title"/>
          </p:nvPr>
        </p:nvSpPr>
        <p:spPr>
          <a:xfrm>
            <a:off x="3152632" y="365125"/>
            <a:ext cx="8201167" cy="1325563"/>
          </a:xfrm>
        </p:spPr>
        <p:txBody>
          <a:bodyPr/>
          <a:lstStyle/>
          <a:p>
            <a:r>
              <a:rPr lang="en-US"/>
              <a:t>Lesson Objectives </a:t>
            </a:r>
          </a:p>
        </p:txBody>
      </p:sp>
      <p:sp>
        <p:nvSpPr>
          <p:cNvPr id="3" name="Content Placeholder 2"/>
          <p:cNvSpPr>
            <a:spLocks noGrp="1"/>
          </p:cNvSpPr>
          <p:nvPr>
            <p:ph idx="1"/>
          </p:nvPr>
        </p:nvSpPr>
        <p:spPr>
          <a:xfrm>
            <a:off x="3152632" y="1825625"/>
            <a:ext cx="8201168" cy="4351338"/>
          </a:xfrm>
        </p:spPr>
        <p:txBody>
          <a:bodyPr vert="horz" lIns="91440" tIns="45720" rIns="91440" bIns="45720" rtlCol="0" anchor="t">
            <a:normAutofit lnSpcReduction="10000"/>
          </a:bodyPr>
          <a:lstStyle/>
          <a:p>
            <a:r>
              <a:rPr lang="en-US" dirty="0"/>
              <a:t>List at least four cooking methods for preparing nutritious meals</a:t>
            </a:r>
          </a:p>
          <a:p>
            <a:r>
              <a:rPr lang="en-US" dirty="0"/>
              <a:t>Summarize two types of meal services for serving meals in the CACFP</a:t>
            </a:r>
            <a:endParaRPr lang="en-US" dirty="0">
              <a:cs typeface="Calibri Light"/>
            </a:endParaRPr>
          </a:p>
          <a:p>
            <a:r>
              <a:rPr lang="en-US" dirty="0"/>
              <a:t>Identify at least three strategies for avoiding rewards and punishment during mealtimes</a:t>
            </a:r>
            <a:endParaRPr lang="en-US" dirty="0">
              <a:cs typeface="Calibri Light"/>
            </a:endParaRPr>
          </a:p>
          <a:p>
            <a:endParaRPr lang="en-US" dirty="0"/>
          </a:p>
        </p:txBody>
      </p:sp>
    </p:spTree>
    <p:extLst>
      <p:ext uri="{BB962C8B-B14F-4D97-AF65-F5344CB8AC3E}">
        <p14:creationId xmlns:p14="http://schemas.microsoft.com/office/powerpoint/2010/main" val="314821820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010413" y="2869367"/>
            <a:ext cx="4528741" cy="846551"/>
          </a:xfrm>
          <a:prstGeom prst="rect">
            <a:avLst/>
          </a:prstGeom>
          <a:solidFill>
            <a:srgbClr val="FFFFFF">
              <a:alpha val="74902"/>
            </a:srgbClr>
          </a:solidFill>
          <a:ln>
            <a:solidFill>
              <a:srgbClr val="FFFFFF"/>
            </a:solidFill>
          </a:ln>
        </p:spPr>
        <p:txBody>
          <a:bodyPr vert="horz" lIns="91440" tIns="45720" rIns="91440" bIns="45720" rtlCol="0" anchor="ctr">
            <a:noAutofit/>
          </a:bodyPr>
          <a:lstStyle>
            <a:lvl1pPr algn="l" defTabSz="457200" rtl="0" eaLnBrk="1" latinLnBrk="0" hangingPunct="1">
              <a:spcBef>
                <a:spcPct val="0"/>
              </a:spcBef>
              <a:buNone/>
              <a:defRPr sz="4200" b="0" i="0" kern="1200">
                <a:solidFill>
                  <a:srgbClr val="0B4060"/>
                </a:solidFill>
                <a:latin typeface="Calibri" panose="020F050202020403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b="1" dirty="0">
                <a:latin typeface="+mn-lt"/>
              </a:rPr>
              <a:t>Pre-Assessment</a:t>
            </a:r>
          </a:p>
        </p:txBody>
      </p:sp>
      <p:pic>
        <p:nvPicPr>
          <p:cNvPr id="6" name="Picture 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172201" y="1"/>
            <a:ext cx="6019800" cy="6585284"/>
          </a:xfrm>
          <a:prstGeom prst="rect">
            <a:avLst/>
          </a:prstGeom>
        </p:spPr>
      </p:pic>
    </p:spTree>
    <p:extLst>
      <p:ext uri="{BB962C8B-B14F-4D97-AF65-F5344CB8AC3E}">
        <p14:creationId xmlns:p14="http://schemas.microsoft.com/office/powerpoint/2010/main" val="422628092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4900" y="522287"/>
            <a:ext cx="6438900" cy="1325563"/>
          </a:xfrm>
        </p:spPr>
        <p:txBody>
          <a:bodyPr/>
          <a:lstStyle/>
          <a:p>
            <a:pPr algn="ctr"/>
            <a:r>
              <a:rPr lang="en-US" dirty="0"/>
              <a:t>Deep-Fat Frying</a:t>
            </a:r>
          </a:p>
        </p:txBody>
      </p:sp>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45870" y="1185068"/>
            <a:ext cx="4739253" cy="4272783"/>
          </a:xfrm>
          <a:prstGeom prst="rect">
            <a:avLst/>
          </a:prstGeom>
        </p:spPr>
      </p:pic>
      <p:sp>
        <p:nvSpPr>
          <p:cNvPr id="3" name="Content Placeholder 2"/>
          <p:cNvSpPr>
            <a:spLocks noGrp="1"/>
          </p:cNvSpPr>
          <p:nvPr>
            <p:ph idx="1"/>
          </p:nvPr>
        </p:nvSpPr>
        <p:spPr>
          <a:xfrm>
            <a:off x="5043488" y="1743074"/>
            <a:ext cx="6960444" cy="4774458"/>
          </a:xfrm>
        </p:spPr>
        <p:txBody>
          <a:bodyPr vert="horz" lIns="91440" tIns="45720" rIns="91440" bIns="45720" rtlCol="0" anchor="t">
            <a:normAutofit fontScale="92500"/>
          </a:bodyPr>
          <a:lstStyle/>
          <a:p>
            <a:pPr>
              <a:spcBef>
                <a:spcPts val="0"/>
              </a:spcBef>
              <a:spcAft>
                <a:spcPts val="600"/>
              </a:spcAft>
            </a:pPr>
            <a:r>
              <a:rPr lang="en-US" dirty="0"/>
              <a:t>May not be used to prepare meals on-site</a:t>
            </a:r>
          </a:p>
          <a:p>
            <a:pPr lvl="1">
              <a:spcBef>
                <a:spcPts val="0"/>
              </a:spcBef>
              <a:spcAft>
                <a:spcPts val="2400"/>
              </a:spcAft>
            </a:pPr>
            <a:r>
              <a:rPr lang="en-US" dirty="0"/>
              <a:t>Includes central &amp; satellite kitchens </a:t>
            </a:r>
            <a:endParaRPr lang="en-US" dirty="0">
              <a:cs typeface="Calibri Light"/>
            </a:endParaRPr>
          </a:p>
          <a:p>
            <a:pPr>
              <a:spcBef>
                <a:spcPts val="0"/>
              </a:spcBef>
            </a:pPr>
            <a:r>
              <a:rPr lang="en-US" dirty="0"/>
              <a:t>Defined as food submerged in hot oil or other fat</a:t>
            </a:r>
            <a:endParaRPr lang="en-US" dirty="0">
              <a:cs typeface="Calibri Light"/>
            </a:endParaRPr>
          </a:p>
          <a:p>
            <a:pPr>
              <a:spcBef>
                <a:spcPts val="0"/>
              </a:spcBef>
            </a:pPr>
            <a:r>
              <a:rPr lang="en-US" dirty="0"/>
              <a:t>Can be dangerous </a:t>
            </a:r>
          </a:p>
          <a:p>
            <a:pPr>
              <a:spcBef>
                <a:spcPts val="0"/>
              </a:spcBef>
            </a:pPr>
            <a:r>
              <a:rPr lang="en-US" dirty="0"/>
              <a:t>Too many deep-fat fried foods may contribute to chronic illnesses </a:t>
            </a:r>
            <a:endParaRPr lang="en-US" dirty="0">
              <a:cs typeface="Calibri Light"/>
            </a:endParaRPr>
          </a:p>
        </p:txBody>
      </p:sp>
    </p:spTree>
    <p:extLst>
      <p:ext uri="{BB962C8B-B14F-4D97-AF65-F5344CB8AC3E}">
        <p14:creationId xmlns:p14="http://schemas.microsoft.com/office/powerpoint/2010/main" val="249181012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7209692" y="1414768"/>
            <a:ext cx="4982308" cy="5179463"/>
          </a:xfrm>
          <a:prstGeom prst="rect">
            <a:avLst/>
          </a:prstGeom>
          <a:ln>
            <a:solidFill>
              <a:srgbClr val="002060"/>
            </a:solidFill>
          </a:ln>
          <a:effectLst>
            <a:softEdge rad="127000"/>
          </a:effectLst>
        </p:spPr>
      </p:pic>
      <p:sp>
        <p:nvSpPr>
          <p:cNvPr id="2" name="Title 1"/>
          <p:cNvSpPr>
            <a:spLocks noGrp="1"/>
          </p:cNvSpPr>
          <p:nvPr>
            <p:ph type="title"/>
          </p:nvPr>
        </p:nvSpPr>
        <p:spPr/>
        <p:txBody>
          <a:bodyPr/>
          <a:lstStyle/>
          <a:p>
            <a:r>
              <a:rPr lang="en-US" dirty="0"/>
              <a:t>Foods Fried Off-Site</a:t>
            </a:r>
          </a:p>
        </p:txBody>
      </p:sp>
      <p:sp>
        <p:nvSpPr>
          <p:cNvPr id="3" name="Content Placeholder 2"/>
          <p:cNvSpPr>
            <a:spLocks noGrp="1"/>
          </p:cNvSpPr>
          <p:nvPr>
            <p:ph idx="1"/>
          </p:nvPr>
        </p:nvSpPr>
        <p:spPr>
          <a:xfrm>
            <a:off x="838200" y="1690688"/>
            <a:ext cx="10515600" cy="4351338"/>
          </a:xfrm>
        </p:spPr>
        <p:txBody>
          <a:bodyPr>
            <a:normAutofit/>
          </a:bodyPr>
          <a:lstStyle/>
          <a:p>
            <a:pPr>
              <a:spcAft>
                <a:spcPts val="600"/>
              </a:spcAft>
            </a:pPr>
            <a:r>
              <a:rPr lang="en-US" dirty="0"/>
              <a:t>May purchase from commercial manufacturer </a:t>
            </a:r>
          </a:p>
          <a:p>
            <a:pPr lvl="1"/>
            <a:r>
              <a:rPr lang="en-US" dirty="0"/>
              <a:t>Pre-fried</a:t>
            </a:r>
          </a:p>
          <a:p>
            <a:pPr lvl="1"/>
            <a:r>
              <a:rPr lang="en-US" dirty="0"/>
              <a:t>Flash-fried</a:t>
            </a:r>
          </a:p>
          <a:p>
            <a:pPr lvl="1"/>
            <a:r>
              <a:rPr lang="en-US" dirty="0"/>
              <a:t>Par-fried </a:t>
            </a:r>
          </a:p>
          <a:p>
            <a:pPr lvl="1">
              <a:spcAft>
                <a:spcPts val="2400"/>
              </a:spcAft>
            </a:pPr>
            <a:r>
              <a:rPr lang="en-US" dirty="0"/>
              <a:t>Deep-fat fried </a:t>
            </a:r>
          </a:p>
          <a:p>
            <a:r>
              <a:rPr lang="en-US" dirty="0"/>
              <a:t>May not deep-fry when reheating</a:t>
            </a:r>
          </a:p>
        </p:txBody>
      </p:sp>
    </p:spTree>
    <p:extLst>
      <p:ext uri="{BB962C8B-B14F-4D97-AF65-F5344CB8AC3E}">
        <p14:creationId xmlns:p14="http://schemas.microsoft.com/office/powerpoint/2010/main" val="271615542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Content Placeholder 14"/>
          <p:cNvPicPr>
            <a:picLocks noGrp="1" noChangeAspect="1"/>
          </p:cNvPicPr>
          <p:nvPr>
            <p:ph idx="1"/>
          </p:nvPr>
        </p:nvPicPr>
        <p:blipFill>
          <a:blip r:embed="rId3" cstate="print">
            <a:extLst>
              <a:ext uri="{28A0092B-C50C-407E-A947-70E740481C1C}">
                <a14:useLocalDpi xmlns:a14="http://schemas.microsoft.com/office/drawing/2010/main"/>
              </a:ext>
            </a:extLst>
          </a:blip>
          <a:stretch>
            <a:fillRect/>
          </a:stretch>
        </p:blipFill>
        <p:spPr>
          <a:xfrm>
            <a:off x="0" y="0"/>
            <a:ext cx="12192000" cy="6590805"/>
          </a:xfrm>
          <a:effectLst/>
        </p:spPr>
      </p:pic>
      <p:sp>
        <p:nvSpPr>
          <p:cNvPr id="4" name="Title 1"/>
          <p:cNvSpPr txBox="1">
            <a:spLocks/>
          </p:cNvSpPr>
          <p:nvPr/>
        </p:nvSpPr>
        <p:spPr>
          <a:xfrm>
            <a:off x="318529" y="5070012"/>
            <a:ext cx="9404723" cy="846551"/>
          </a:xfrm>
          <a:prstGeom prst="rect">
            <a:avLst/>
          </a:prstGeom>
          <a:solidFill>
            <a:srgbClr val="FFFFFF">
              <a:alpha val="69804"/>
            </a:srgbClr>
          </a:solidFill>
          <a:ln w="28575">
            <a:solidFill>
              <a:schemeClr val="bg1"/>
            </a:solidFill>
          </a:ln>
        </p:spPr>
        <p:txBody>
          <a:bodyPr vert="horz" lIns="91440" tIns="45720" rIns="91440" bIns="45720" rtlCol="0" anchor="ctr">
            <a:noAutofit/>
          </a:bodyPr>
          <a:lstStyle>
            <a:lvl1pPr algn="l" defTabSz="457200" rtl="0" eaLnBrk="1" latinLnBrk="0" hangingPunct="1">
              <a:spcBef>
                <a:spcPct val="0"/>
              </a:spcBef>
              <a:buNone/>
              <a:defRPr sz="4200" b="0" i="0" kern="1200">
                <a:solidFill>
                  <a:srgbClr val="0B4060"/>
                </a:solidFill>
                <a:latin typeface="Calibri" panose="020F050202020403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b="1" dirty="0">
                <a:solidFill>
                  <a:srgbClr val="002060"/>
                </a:solidFill>
              </a:rPr>
              <a:t>Preparing Nutritious Foods </a:t>
            </a:r>
          </a:p>
        </p:txBody>
      </p:sp>
    </p:spTree>
    <p:extLst>
      <p:ext uri="{BB962C8B-B14F-4D97-AF65-F5344CB8AC3E}">
        <p14:creationId xmlns:p14="http://schemas.microsoft.com/office/powerpoint/2010/main" val="186835453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Meal Service in the CACFP</a:t>
            </a:r>
          </a:p>
        </p:txBody>
      </p:sp>
      <p:sp>
        <p:nvSpPr>
          <p:cNvPr id="3" name="Content Placeholder 2"/>
          <p:cNvSpPr>
            <a:spLocks noGrp="1"/>
          </p:cNvSpPr>
          <p:nvPr>
            <p:ph idx="1"/>
          </p:nvPr>
        </p:nvSpPr>
        <p:spPr/>
        <p:txBody>
          <a:bodyPr>
            <a:normAutofit/>
          </a:bodyPr>
          <a:lstStyle/>
          <a:p>
            <a:r>
              <a:rPr lang="en-US"/>
              <a:t>Meal service impacts what participants eat</a:t>
            </a:r>
          </a:p>
          <a:p>
            <a:pPr>
              <a:spcAft>
                <a:spcPts val="600"/>
              </a:spcAft>
            </a:pPr>
            <a:r>
              <a:rPr lang="en-US"/>
              <a:t>Meal service types: </a:t>
            </a:r>
          </a:p>
          <a:p>
            <a:pPr lvl="1"/>
            <a:r>
              <a:rPr lang="en-US"/>
              <a:t>Family Style</a:t>
            </a:r>
          </a:p>
          <a:p>
            <a:pPr lvl="1"/>
            <a:r>
              <a:rPr lang="en-US"/>
              <a:t>Offer Versus Serve (</a:t>
            </a:r>
            <a:r>
              <a:rPr lang="en-US" err="1"/>
              <a:t>OVS</a:t>
            </a:r>
            <a:r>
              <a:rPr lang="en-US"/>
              <a:t>) </a:t>
            </a:r>
          </a:p>
          <a:p>
            <a:pPr lvl="1"/>
            <a:r>
              <a:rPr lang="en-US"/>
              <a:t>Pre-plated meals </a:t>
            </a:r>
          </a:p>
          <a:p>
            <a:pPr lvl="1"/>
            <a:endParaRPr lang="en-US"/>
          </a:p>
        </p:txBody>
      </p:sp>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097890" y="3095038"/>
            <a:ext cx="5094110" cy="3438406"/>
          </a:xfrm>
          <a:prstGeom prst="rect">
            <a:avLst/>
          </a:prstGeom>
          <a:effectLst>
            <a:softEdge rad="50800"/>
          </a:effectLst>
        </p:spPr>
      </p:pic>
    </p:spTree>
    <p:extLst>
      <p:ext uri="{BB962C8B-B14F-4D97-AF65-F5344CB8AC3E}">
        <p14:creationId xmlns:p14="http://schemas.microsoft.com/office/powerpoint/2010/main" val="180739796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lum bright="70000" contrast="-70000"/>
            <a:extLst>
              <a:ext uri="{28A0092B-C50C-407E-A947-70E740481C1C}">
                <a14:useLocalDpi xmlns:a14="http://schemas.microsoft.com/office/drawing/2010/main"/>
              </a:ext>
            </a:extLst>
          </a:blip>
          <a:stretch>
            <a:fillRect/>
          </a:stretch>
        </p:blipFill>
        <p:spPr>
          <a:xfrm>
            <a:off x="0" y="0"/>
            <a:ext cx="12192000" cy="6553200"/>
          </a:xfrm>
          <a:prstGeom prst="rect">
            <a:avLst/>
          </a:prstGeom>
        </p:spPr>
      </p:pic>
      <p:sp>
        <p:nvSpPr>
          <p:cNvPr id="4" name="Rectangle 3"/>
          <p:cNvSpPr/>
          <p:nvPr/>
        </p:nvSpPr>
        <p:spPr>
          <a:xfrm>
            <a:off x="155222" y="1912776"/>
            <a:ext cx="8969728" cy="4876662"/>
          </a:xfrm>
          <a:prstGeom prst="rect">
            <a:avLst/>
          </a:prstGeom>
          <a:solidFill>
            <a:srgbClr val="FFFFFF">
              <a:alpha val="69804"/>
            </a:srgbClr>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kern="0">
              <a:solidFill>
                <a:sysClr val="windowText" lastClr="000000"/>
              </a:solidFill>
            </a:endParaRPr>
          </a:p>
        </p:txBody>
      </p:sp>
      <p:sp>
        <p:nvSpPr>
          <p:cNvPr id="3" name="Content Placeholder 2"/>
          <p:cNvSpPr>
            <a:spLocks noGrp="1"/>
          </p:cNvSpPr>
          <p:nvPr>
            <p:ph idx="1"/>
          </p:nvPr>
        </p:nvSpPr>
        <p:spPr>
          <a:xfrm>
            <a:off x="768938" y="1912776"/>
            <a:ext cx="9263336" cy="4195481"/>
          </a:xfrm>
        </p:spPr>
        <p:txBody>
          <a:bodyPr>
            <a:normAutofit lnSpcReduction="10000"/>
          </a:bodyPr>
          <a:lstStyle/>
          <a:p>
            <a:pPr marL="0" indent="0">
              <a:buNone/>
            </a:pPr>
            <a:r>
              <a:rPr lang="en-US" sz="3900" dirty="0"/>
              <a:t>“</a:t>
            </a:r>
            <a:r>
              <a:rPr lang="en-US" sz="5200" b="1" dirty="0"/>
              <a:t>Family Style Meal Service </a:t>
            </a:r>
            <a:r>
              <a:rPr lang="en-US" sz="5200" dirty="0"/>
              <a:t>		</a:t>
            </a:r>
            <a:r>
              <a:rPr lang="en-US" sz="3900" dirty="0"/>
              <a:t>(FSMS) allows children &amp; adults to 		serve themselves from common 	serving bowls &amp; platters of food …”</a:t>
            </a:r>
            <a:endParaRPr lang="en-US" dirty="0"/>
          </a:p>
          <a:p>
            <a:pPr marL="0" indent="0">
              <a:buNone/>
            </a:pPr>
            <a:endParaRPr lang="en-US" dirty="0"/>
          </a:p>
          <a:p>
            <a:pPr marL="0" indent="0" algn="ctr">
              <a:buNone/>
            </a:pPr>
            <a:r>
              <a:rPr lang="en-US" sz="3200" dirty="0"/>
              <a:t>Supervising adults may help as needed</a:t>
            </a:r>
          </a:p>
        </p:txBody>
      </p:sp>
    </p:spTree>
    <p:extLst>
      <p:ext uri="{BB962C8B-B14F-4D97-AF65-F5344CB8AC3E}">
        <p14:creationId xmlns:p14="http://schemas.microsoft.com/office/powerpoint/2010/main" val="196647364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2566" y="652388"/>
            <a:ext cx="6312665" cy="1400530"/>
          </a:xfrm>
        </p:spPr>
        <p:txBody>
          <a:bodyPr/>
          <a:lstStyle/>
          <a:p>
            <a:pPr algn="ctr"/>
            <a:r>
              <a:rPr lang="en-US" dirty="0"/>
              <a:t>Benefits of FSMS</a:t>
            </a:r>
          </a:p>
        </p:txBody>
      </p:sp>
      <p:sp>
        <p:nvSpPr>
          <p:cNvPr id="3" name="Content Placeholder 2"/>
          <p:cNvSpPr>
            <a:spLocks noGrp="1"/>
          </p:cNvSpPr>
          <p:nvPr>
            <p:ph idx="1"/>
          </p:nvPr>
        </p:nvSpPr>
        <p:spPr>
          <a:xfrm>
            <a:off x="5022566" y="2096533"/>
            <a:ext cx="6841476" cy="4195481"/>
          </a:xfrm>
        </p:spPr>
        <p:txBody>
          <a:bodyPr>
            <a:normAutofit lnSpcReduction="10000"/>
          </a:bodyPr>
          <a:lstStyle/>
          <a:p>
            <a:pPr lvl="0"/>
            <a:r>
              <a:rPr lang="en-US" dirty="0"/>
              <a:t>Promotes social, emotional, &amp; motor skills</a:t>
            </a:r>
            <a:endParaRPr lang="en-US" dirty="0">
              <a:effectLst/>
            </a:endParaRPr>
          </a:p>
          <a:p>
            <a:pPr lvl="0"/>
            <a:r>
              <a:rPr lang="en-US" dirty="0"/>
              <a:t>Encourages children to try new foods</a:t>
            </a:r>
            <a:endParaRPr lang="en-US" dirty="0">
              <a:effectLst/>
            </a:endParaRPr>
          </a:p>
          <a:p>
            <a:pPr lvl="0"/>
            <a:r>
              <a:rPr lang="en-US" dirty="0"/>
              <a:t>Provides control over eating for children &amp; adults </a:t>
            </a:r>
          </a:p>
          <a:p>
            <a:pPr lvl="0"/>
            <a:endParaRPr lang="en-US" dirty="0">
              <a:effectLst/>
            </a:endParaRPr>
          </a:p>
          <a:p>
            <a:pPr lvl="0"/>
            <a:endParaRPr lang="en-US" dirty="0">
              <a:effectLst/>
            </a:endParaRPr>
          </a:p>
          <a:p>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890406"/>
            <a:ext cx="5022566" cy="5126084"/>
          </a:xfrm>
          <a:prstGeom prst="rect">
            <a:avLst/>
          </a:prstGeom>
        </p:spPr>
      </p:pic>
    </p:spTree>
    <p:extLst>
      <p:ext uri="{BB962C8B-B14F-4D97-AF65-F5344CB8AC3E}">
        <p14:creationId xmlns:p14="http://schemas.microsoft.com/office/powerpoint/2010/main" val="321512479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12192000" cy="6544491"/>
          </a:xfrm>
          <a:prstGeom prst="rect">
            <a:avLst/>
          </a:prstGeom>
        </p:spPr>
      </p:pic>
      <p:sp>
        <p:nvSpPr>
          <p:cNvPr id="5" name="Rectangle 4"/>
          <p:cNvSpPr/>
          <p:nvPr/>
        </p:nvSpPr>
        <p:spPr>
          <a:xfrm>
            <a:off x="531223" y="783772"/>
            <a:ext cx="11129555" cy="4898571"/>
          </a:xfrm>
          <a:prstGeom prst="rect">
            <a:avLst/>
          </a:prstGeom>
          <a:solidFill>
            <a:srgbClr val="FFFFFF">
              <a:alpha val="69804"/>
            </a:srgb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1070519"/>
            <a:ext cx="10515600" cy="1325563"/>
          </a:xfrm>
        </p:spPr>
        <p:txBody>
          <a:bodyPr/>
          <a:lstStyle/>
          <a:p>
            <a:pPr algn="ctr"/>
            <a:r>
              <a:rPr lang="en-US" dirty="0"/>
              <a:t>Meal Pattern Requirements &amp; FSMS</a:t>
            </a:r>
          </a:p>
        </p:txBody>
      </p:sp>
      <p:sp>
        <p:nvSpPr>
          <p:cNvPr id="3" name="Content Placeholder 2"/>
          <p:cNvSpPr>
            <a:spLocks noGrp="1"/>
          </p:cNvSpPr>
          <p:nvPr>
            <p:ph idx="1"/>
          </p:nvPr>
        </p:nvSpPr>
        <p:spPr>
          <a:xfrm>
            <a:off x="838200" y="2547257"/>
            <a:ext cx="10515600" cy="3278777"/>
          </a:xfrm>
        </p:spPr>
        <p:txBody>
          <a:bodyPr>
            <a:normAutofit/>
          </a:bodyPr>
          <a:lstStyle/>
          <a:p>
            <a:r>
              <a:rPr lang="en-US"/>
              <a:t>Optional, but highly encouraged</a:t>
            </a:r>
            <a:endParaRPr lang="en-US" sz="1600"/>
          </a:p>
          <a:p>
            <a:pPr>
              <a:spcAft>
                <a:spcPts val="600"/>
              </a:spcAft>
            </a:pPr>
            <a:r>
              <a:rPr lang="en-US"/>
              <a:t>Some children may need to develop necessary skills</a:t>
            </a:r>
          </a:p>
          <a:p>
            <a:pPr lvl="1"/>
            <a:r>
              <a:rPr lang="en-US"/>
              <a:t>Example: passing, pouring, serving </a:t>
            </a:r>
          </a:p>
          <a:p>
            <a:pPr lvl="1"/>
            <a:r>
              <a:rPr lang="en-US"/>
              <a:t>Allow time to practice each skill</a:t>
            </a:r>
          </a:p>
          <a:p>
            <a:endParaRPr lang="en-US"/>
          </a:p>
        </p:txBody>
      </p:sp>
    </p:spTree>
    <p:extLst>
      <p:ext uri="{BB962C8B-B14F-4D97-AF65-F5344CB8AC3E}">
        <p14:creationId xmlns:p14="http://schemas.microsoft.com/office/powerpoint/2010/main" val="236388399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FSMS Guidelines </a:t>
            </a:r>
          </a:p>
        </p:txBody>
      </p:sp>
      <p:sp>
        <p:nvSpPr>
          <p:cNvPr id="3" name="Content Placeholder 2"/>
          <p:cNvSpPr>
            <a:spLocks noGrp="1"/>
          </p:cNvSpPr>
          <p:nvPr>
            <p:ph idx="1"/>
          </p:nvPr>
        </p:nvSpPr>
        <p:spPr>
          <a:xfrm>
            <a:off x="838199" y="1825625"/>
            <a:ext cx="10912813" cy="4711362"/>
          </a:xfrm>
        </p:spPr>
        <p:txBody>
          <a:bodyPr vert="horz" lIns="91440" tIns="45720" rIns="91440" bIns="45720" rtlCol="0" anchor="t">
            <a:normAutofit/>
          </a:bodyPr>
          <a:lstStyle/>
          <a:p>
            <a:pPr>
              <a:spcAft>
                <a:spcPts val="600"/>
              </a:spcAft>
            </a:pPr>
            <a:r>
              <a:rPr lang="en-US" dirty="0"/>
              <a:t>Place enough food at each table to provide the required portions</a:t>
            </a:r>
          </a:p>
          <a:p>
            <a:pPr lvl="1">
              <a:spcAft>
                <a:spcPts val="2400"/>
              </a:spcAft>
            </a:pPr>
            <a:r>
              <a:rPr lang="en-US" dirty="0"/>
              <a:t>Children, adults, &amp; supervising adults (optional) </a:t>
            </a:r>
          </a:p>
          <a:p>
            <a:pPr>
              <a:spcAft>
                <a:spcPts val="600"/>
              </a:spcAft>
            </a:pPr>
            <a:r>
              <a:rPr lang="en-US" dirty="0"/>
              <a:t>Example: 3 children (3–5 years) &amp; 1 supervising adult </a:t>
            </a:r>
            <a:endParaRPr lang="en-US" dirty="0">
              <a:cs typeface="Calibri Light"/>
            </a:endParaRPr>
          </a:p>
          <a:p>
            <a:pPr lvl="1"/>
            <a:r>
              <a:rPr lang="en-US" dirty="0"/>
              <a:t>Minimum serving size is ¼ cup for sliced apples</a:t>
            </a:r>
          </a:p>
          <a:p>
            <a:pPr lvl="1"/>
            <a:r>
              <a:rPr lang="en-US" dirty="0"/>
              <a:t>Place 1 cup of sliced apples in shared bowl </a:t>
            </a:r>
          </a:p>
          <a:p>
            <a:pPr lvl="1"/>
            <a:r>
              <a:rPr lang="en-US" dirty="0"/>
              <a:t>Includes ¼ cup for supervising adult </a:t>
            </a:r>
          </a:p>
          <a:p>
            <a:pPr marL="0" indent="0">
              <a:buNone/>
            </a:pPr>
            <a:endParaRPr lang="en-US" dirty="0"/>
          </a:p>
        </p:txBody>
      </p:sp>
    </p:spTree>
    <p:extLst>
      <p:ext uri="{BB962C8B-B14F-4D97-AF65-F5344CB8AC3E}">
        <p14:creationId xmlns:p14="http://schemas.microsoft.com/office/powerpoint/2010/main" val="147368960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lum bright="70000" contrast="-70000"/>
            <a:extLst>
              <a:ext uri="{28A0092B-C50C-407E-A947-70E740481C1C}">
                <a14:useLocalDpi xmlns:a14="http://schemas.microsoft.com/office/drawing/2010/main"/>
              </a:ext>
            </a:extLst>
          </a:blip>
          <a:stretch>
            <a:fillRect/>
          </a:stretch>
        </p:blipFill>
        <p:spPr>
          <a:xfrm>
            <a:off x="0" y="0"/>
            <a:ext cx="12192000" cy="6570617"/>
          </a:xfrm>
          <a:prstGeom prst="rect">
            <a:avLst/>
          </a:prstGeom>
        </p:spPr>
      </p:pic>
      <p:sp>
        <p:nvSpPr>
          <p:cNvPr id="2" name="Title 1"/>
          <p:cNvSpPr>
            <a:spLocks noGrp="1"/>
          </p:cNvSpPr>
          <p:nvPr>
            <p:ph type="title"/>
          </p:nvPr>
        </p:nvSpPr>
        <p:spPr>
          <a:xfrm>
            <a:off x="1873897" y="365127"/>
            <a:ext cx="3267270" cy="1325563"/>
          </a:xfrm>
        </p:spPr>
        <p:txBody>
          <a:bodyPr/>
          <a:lstStyle/>
          <a:p>
            <a:r>
              <a:rPr lang="en-US" dirty="0"/>
              <a:t>Juice &amp; Milk </a:t>
            </a:r>
          </a:p>
        </p:txBody>
      </p:sp>
      <p:sp>
        <p:nvSpPr>
          <p:cNvPr id="3" name="Content Placeholder 2"/>
          <p:cNvSpPr>
            <a:spLocks noGrp="1"/>
          </p:cNvSpPr>
          <p:nvPr>
            <p:ph idx="1"/>
          </p:nvPr>
        </p:nvSpPr>
        <p:spPr>
          <a:xfrm>
            <a:off x="520959" y="1690690"/>
            <a:ext cx="5973147" cy="4879927"/>
          </a:xfrm>
        </p:spPr>
        <p:txBody>
          <a:bodyPr>
            <a:normAutofit fontScale="92500" lnSpcReduction="20000"/>
          </a:bodyPr>
          <a:lstStyle/>
          <a:p>
            <a:r>
              <a:rPr lang="en-US" sz="3900" dirty="0"/>
              <a:t>Participants must be allowed to serve themselves meal components</a:t>
            </a:r>
          </a:p>
          <a:p>
            <a:r>
              <a:rPr lang="en-US" sz="3900" dirty="0"/>
              <a:t>Optional for children &amp; adults to serve themselves juice or milk </a:t>
            </a:r>
          </a:p>
          <a:p>
            <a:r>
              <a:rPr lang="en-US" sz="3900" dirty="0"/>
              <a:t>Supervising adults must serve the required minimum serving size </a:t>
            </a:r>
          </a:p>
          <a:p>
            <a:endParaRPr lang="en-US" dirty="0"/>
          </a:p>
        </p:txBody>
      </p:sp>
    </p:spTree>
    <p:extLst>
      <p:ext uri="{BB962C8B-B14F-4D97-AF65-F5344CB8AC3E}">
        <p14:creationId xmlns:p14="http://schemas.microsoft.com/office/powerpoint/2010/main" val="98752653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clrChange>
              <a:clrFrom>
                <a:srgbClr val="A79E9F"/>
              </a:clrFrom>
              <a:clrTo>
                <a:srgbClr val="A79E9F">
                  <a:alpha val="0"/>
                </a:srgbClr>
              </a:clrTo>
            </a:clrChange>
            <a:extLst>
              <a:ext uri="{28A0092B-C50C-407E-A947-70E740481C1C}">
                <a14:useLocalDpi xmlns:a14="http://schemas.microsoft.com/office/drawing/2010/main"/>
              </a:ext>
            </a:extLst>
          </a:blip>
          <a:stretch>
            <a:fillRect/>
          </a:stretch>
        </p:blipFill>
        <p:spPr>
          <a:xfrm>
            <a:off x="0" y="0"/>
            <a:ext cx="7221894" cy="6554460"/>
          </a:xfrm>
          <a:prstGeom prst="rect">
            <a:avLst/>
          </a:prstGeom>
        </p:spPr>
      </p:pic>
      <p:sp>
        <p:nvSpPr>
          <p:cNvPr id="2" name="Title 1"/>
          <p:cNvSpPr>
            <a:spLocks noGrp="1"/>
          </p:cNvSpPr>
          <p:nvPr>
            <p:ph type="title"/>
          </p:nvPr>
        </p:nvSpPr>
        <p:spPr>
          <a:xfrm>
            <a:off x="5667632" y="365125"/>
            <a:ext cx="5686168" cy="1325563"/>
          </a:xfrm>
        </p:spPr>
        <p:txBody>
          <a:bodyPr/>
          <a:lstStyle/>
          <a:p>
            <a:pPr algn="ctr"/>
            <a:r>
              <a:rPr lang="en-US"/>
              <a:t>Portion Amount </a:t>
            </a:r>
          </a:p>
        </p:txBody>
      </p:sp>
      <p:sp>
        <p:nvSpPr>
          <p:cNvPr id="7" name="Rectangle 6"/>
          <p:cNvSpPr/>
          <p:nvPr/>
        </p:nvSpPr>
        <p:spPr>
          <a:xfrm>
            <a:off x="4963886" y="1455575"/>
            <a:ext cx="7228114" cy="5098885"/>
          </a:xfrm>
          <a:prstGeom prst="rect">
            <a:avLst/>
          </a:prstGeom>
          <a:solidFill>
            <a:srgbClr val="FFFFFF">
              <a:alpha val="60000"/>
            </a:srgb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Content Placeholder 2"/>
          <p:cNvSpPr>
            <a:spLocks noGrp="1"/>
          </p:cNvSpPr>
          <p:nvPr>
            <p:ph idx="1"/>
          </p:nvPr>
        </p:nvSpPr>
        <p:spPr>
          <a:xfrm>
            <a:off x="5299181" y="1768580"/>
            <a:ext cx="6606680" cy="4632219"/>
          </a:xfrm>
        </p:spPr>
        <p:txBody>
          <a:bodyPr>
            <a:normAutofit fontScale="92500"/>
          </a:bodyPr>
          <a:lstStyle/>
          <a:p>
            <a:r>
              <a:rPr lang="en-US" sz="3800" dirty="0"/>
              <a:t>Children &amp; adults may take smaller portions</a:t>
            </a:r>
          </a:p>
          <a:p>
            <a:r>
              <a:rPr lang="en-US" sz="3800" dirty="0"/>
              <a:t>Actively encourage participants to take the full serving </a:t>
            </a:r>
          </a:p>
          <a:p>
            <a:pPr>
              <a:spcAft>
                <a:spcPts val="600"/>
              </a:spcAft>
            </a:pPr>
            <a:r>
              <a:rPr lang="en-US" sz="3800" dirty="0"/>
              <a:t>If the food is refused, do not force</a:t>
            </a:r>
          </a:p>
          <a:p>
            <a:pPr lvl="1"/>
            <a:r>
              <a:rPr lang="en-US" sz="3800" dirty="0"/>
              <a:t>Meals are reimbursable if all meal components are offered</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72870632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036" y="396251"/>
            <a:ext cx="4769273" cy="2038814"/>
          </a:xfrm>
        </p:spPr>
        <p:txBody>
          <a:bodyPr>
            <a:normAutofit fontScale="90000"/>
          </a:bodyPr>
          <a:lstStyle/>
          <a:p>
            <a:pPr algn="ctr"/>
            <a:r>
              <a:rPr lang="en-US" dirty="0"/>
              <a:t>Supervising Adults</a:t>
            </a:r>
            <a:br>
              <a:rPr lang="en-US" dirty="0"/>
            </a:br>
            <a:r>
              <a:rPr lang="en-US" dirty="0"/>
              <a:t>&amp;</a:t>
            </a:r>
            <a:br>
              <a:rPr lang="en-US" dirty="0"/>
            </a:br>
            <a:r>
              <a:rPr lang="en-US" dirty="0"/>
              <a:t>FSMS</a:t>
            </a:r>
          </a:p>
        </p:txBody>
      </p:sp>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435813" y="0"/>
            <a:ext cx="7756187" cy="6577070"/>
          </a:xfrm>
          <a:prstGeom prst="rect">
            <a:avLst/>
          </a:prstGeom>
        </p:spPr>
      </p:pic>
      <p:sp>
        <p:nvSpPr>
          <p:cNvPr id="3" name="Content Placeholder 2"/>
          <p:cNvSpPr>
            <a:spLocks noGrp="1"/>
          </p:cNvSpPr>
          <p:nvPr>
            <p:ph idx="1"/>
          </p:nvPr>
        </p:nvSpPr>
        <p:spPr>
          <a:xfrm>
            <a:off x="173573" y="2831316"/>
            <a:ext cx="4262240" cy="3745753"/>
          </a:xfrm>
        </p:spPr>
        <p:txBody>
          <a:bodyPr>
            <a:normAutofit lnSpcReduction="10000"/>
          </a:bodyPr>
          <a:lstStyle/>
          <a:p>
            <a:r>
              <a:rPr lang="en-US" dirty="0"/>
              <a:t>Supervising adult meals are not reimbursable </a:t>
            </a:r>
          </a:p>
          <a:p>
            <a:r>
              <a:rPr lang="en-US" dirty="0"/>
              <a:t>Cost of adult meals is an allowable expense</a:t>
            </a:r>
          </a:p>
          <a:p>
            <a:pPr marL="0" indent="0">
              <a:buNone/>
            </a:pPr>
            <a:endParaRPr lang="en-US" sz="1600" dirty="0"/>
          </a:p>
        </p:txBody>
      </p:sp>
    </p:spTree>
    <p:extLst>
      <p:ext uri="{BB962C8B-B14F-4D97-AF65-F5344CB8AC3E}">
        <p14:creationId xmlns:p14="http://schemas.microsoft.com/office/powerpoint/2010/main" val="85427082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Graphics\Pictures\iStock photo\Marketing\lady with a megaphone iStock_000011449649Medium.jp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flipH="1">
            <a:off x="4769458" y="1320212"/>
            <a:ext cx="7381511" cy="5271090"/>
          </a:xfrm>
          <a:prstGeom prst="rect">
            <a:avLst/>
          </a:prstGeom>
          <a:noFill/>
          <a:effectLst>
            <a:softEdge rad="31750"/>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44415" y="899728"/>
            <a:ext cx="5311302" cy="2064209"/>
          </a:xfrm>
        </p:spPr>
        <p:txBody>
          <a:bodyPr>
            <a:normAutofit fontScale="90000"/>
          </a:bodyPr>
          <a:lstStyle/>
          <a:p>
            <a:pPr algn="ctr"/>
            <a:r>
              <a:rPr lang="en-US" sz="7200" b="1">
                <a:solidFill>
                  <a:srgbClr val="002060"/>
                </a:solidFill>
              </a:rPr>
              <a:t>SHOUT IT OUT!</a:t>
            </a:r>
            <a:br>
              <a:rPr lang="en-US" sz="7200" b="1">
                <a:solidFill>
                  <a:srgbClr val="002060"/>
                </a:solidFill>
              </a:rPr>
            </a:br>
            <a:r>
              <a:rPr lang="en-US" sz="7200" b="1">
                <a:solidFill>
                  <a:srgbClr val="002060"/>
                </a:solidFill>
              </a:rPr>
              <a:t>FSMS</a:t>
            </a:r>
          </a:p>
        </p:txBody>
      </p:sp>
    </p:spTree>
    <p:extLst>
      <p:ext uri="{BB962C8B-B14F-4D97-AF65-F5344CB8AC3E}">
        <p14:creationId xmlns:p14="http://schemas.microsoft.com/office/powerpoint/2010/main" val="149840961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0"/>
            <a:ext cx="4058949" cy="6578600"/>
          </a:xfrm>
          <a:prstGeom prst="rect">
            <a:avLst/>
          </a:prstGeom>
        </p:spPr>
      </p:pic>
      <p:sp>
        <p:nvSpPr>
          <p:cNvPr id="2" name="Title 1"/>
          <p:cNvSpPr>
            <a:spLocks noGrp="1"/>
          </p:cNvSpPr>
          <p:nvPr>
            <p:ph type="title"/>
          </p:nvPr>
        </p:nvSpPr>
        <p:spPr>
          <a:xfrm>
            <a:off x="5090697" y="942718"/>
            <a:ext cx="5343203" cy="1641986"/>
          </a:xfrm>
        </p:spPr>
        <p:txBody>
          <a:bodyPr>
            <a:normAutofit/>
          </a:bodyPr>
          <a:lstStyle/>
          <a:p>
            <a:r>
              <a:rPr lang="en-US"/>
              <a:t>Offer Versus Serve</a:t>
            </a:r>
          </a:p>
        </p:txBody>
      </p:sp>
      <p:sp>
        <p:nvSpPr>
          <p:cNvPr id="3" name="Content Placeholder 2"/>
          <p:cNvSpPr>
            <a:spLocks noGrp="1"/>
          </p:cNvSpPr>
          <p:nvPr>
            <p:ph idx="1"/>
          </p:nvPr>
        </p:nvSpPr>
        <p:spPr>
          <a:xfrm>
            <a:off x="4340889" y="2584704"/>
            <a:ext cx="7232802" cy="3809999"/>
          </a:xfrm>
        </p:spPr>
        <p:txBody>
          <a:bodyPr>
            <a:normAutofit/>
          </a:bodyPr>
          <a:lstStyle/>
          <a:p>
            <a:pPr>
              <a:lnSpc>
                <a:spcPct val="90000"/>
              </a:lnSpc>
            </a:pPr>
            <a:r>
              <a:rPr lang="en-US" b="1"/>
              <a:t>Adult day care facilities &amp; at-risk afterschool programs only</a:t>
            </a:r>
            <a:endParaRPr lang="en-US"/>
          </a:p>
          <a:p>
            <a:pPr>
              <a:lnSpc>
                <a:spcPct val="90000"/>
              </a:lnSpc>
              <a:spcAft>
                <a:spcPts val="600"/>
              </a:spcAft>
            </a:pPr>
            <a:r>
              <a:rPr lang="en-US"/>
              <a:t>Not appropriate for young children</a:t>
            </a:r>
          </a:p>
          <a:p>
            <a:pPr lvl="1">
              <a:lnSpc>
                <a:spcPct val="90000"/>
              </a:lnSpc>
            </a:pPr>
            <a:r>
              <a:rPr lang="en-US"/>
              <a:t>Need time to explore flavors, textures, etc. </a:t>
            </a:r>
          </a:p>
          <a:p>
            <a:pPr>
              <a:lnSpc>
                <a:spcPct val="90000"/>
              </a:lnSpc>
            </a:pPr>
            <a:endParaRPr lang="en-US"/>
          </a:p>
          <a:p>
            <a:pPr>
              <a:lnSpc>
                <a:spcPct val="90000"/>
              </a:lnSpc>
            </a:pPr>
            <a:endParaRPr lang="en-US"/>
          </a:p>
          <a:p>
            <a:pPr>
              <a:lnSpc>
                <a:spcPct val="90000"/>
              </a:lnSpc>
            </a:pPr>
            <a:endParaRPr lang="en-US"/>
          </a:p>
          <a:p>
            <a:pPr>
              <a:lnSpc>
                <a:spcPct val="90000"/>
              </a:lnSpc>
            </a:pPr>
            <a:endParaRPr lang="en-US"/>
          </a:p>
          <a:p>
            <a:pPr>
              <a:lnSpc>
                <a:spcPct val="90000"/>
              </a:lnSpc>
            </a:pPr>
            <a:endParaRPr lang="en-US"/>
          </a:p>
          <a:p>
            <a:pPr>
              <a:lnSpc>
                <a:spcPct val="90000"/>
              </a:lnSpc>
            </a:pPr>
            <a:endParaRPr lang="en-US"/>
          </a:p>
        </p:txBody>
      </p:sp>
    </p:spTree>
    <p:extLst>
      <p:ext uri="{BB962C8B-B14F-4D97-AF65-F5344CB8AC3E}">
        <p14:creationId xmlns:p14="http://schemas.microsoft.com/office/powerpoint/2010/main" val="207387250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521199" y="0"/>
            <a:ext cx="7670801" cy="6536267"/>
          </a:xfrm>
          <a:prstGeom prst="rect">
            <a:avLst/>
          </a:prstGeom>
        </p:spPr>
      </p:pic>
      <p:sp>
        <p:nvSpPr>
          <p:cNvPr id="5" name="Rectangle 4"/>
          <p:cNvSpPr/>
          <p:nvPr/>
        </p:nvSpPr>
        <p:spPr>
          <a:xfrm>
            <a:off x="212012" y="704602"/>
            <a:ext cx="7289800" cy="5680645"/>
          </a:xfrm>
          <a:prstGeom prst="rect">
            <a:avLst/>
          </a:prstGeom>
          <a:solidFill>
            <a:srgbClr val="FFFFFF">
              <a:alpha val="60000"/>
            </a:srgb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646112" y="668824"/>
            <a:ext cx="9404723" cy="1400530"/>
          </a:xfrm>
        </p:spPr>
        <p:txBody>
          <a:bodyPr/>
          <a:lstStyle/>
          <a:p>
            <a:r>
              <a:rPr lang="en-US" dirty="0"/>
              <a:t>Benefits of Using OVS</a:t>
            </a:r>
          </a:p>
        </p:txBody>
      </p:sp>
      <p:sp>
        <p:nvSpPr>
          <p:cNvPr id="3" name="Content Placeholder 2"/>
          <p:cNvSpPr>
            <a:spLocks noGrp="1"/>
          </p:cNvSpPr>
          <p:nvPr>
            <p:ph idx="1"/>
          </p:nvPr>
        </p:nvSpPr>
        <p:spPr>
          <a:xfrm>
            <a:off x="646112" y="2205318"/>
            <a:ext cx="6855700" cy="4131733"/>
          </a:xfrm>
        </p:spPr>
        <p:txBody>
          <a:bodyPr>
            <a:normAutofit lnSpcReduction="10000"/>
          </a:bodyPr>
          <a:lstStyle/>
          <a:p>
            <a:r>
              <a:rPr lang="en-US" dirty="0"/>
              <a:t>Operators may serve food</a:t>
            </a:r>
            <a:br>
              <a:rPr lang="en-US" dirty="0"/>
            </a:br>
            <a:r>
              <a:rPr lang="en-US" dirty="0"/>
              <a:t>pre-portioned or directly</a:t>
            </a:r>
          </a:p>
          <a:p>
            <a:r>
              <a:rPr lang="en-US" dirty="0"/>
              <a:t>Participants may decline one or two of the meal components or items</a:t>
            </a:r>
          </a:p>
          <a:p>
            <a:r>
              <a:rPr lang="en-US" dirty="0"/>
              <a:t>May not be used for snacks </a:t>
            </a:r>
          </a:p>
          <a:p>
            <a:endParaRPr lang="en-US" dirty="0"/>
          </a:p>
        </p:txBody>
      </p:sp>
    </p:spTree>
    <p:extLst>
      <p:ext uri="{BB962C8B-B14F-4D97-AF65-F5344CB8AC3E}">
        <p14:creationId xmlns:p14="http://schemas.microsoft.com/office/powerpoint/2010/main" val="4258128320"/>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OVS Key Terms </a:t>
            </a:r>
          </a:p>
        </p:txBody>
      </p:sp>
      <p:sp>
        <p:nvSpPr>
          <p:cNvPr id="3" name="Content Placeholder 2"/>
          <p:cNvSpPr>
            <a:spLocks noGrp="1"/>
          </p:cNvSpPr>
          <p:nvPr>
            <p:ph idx="1"/>
          </p:nvPr>
        </p:nvSpPr>
        <p:spPr>
          <a:xfrm>
            <a:off x="838199" y="1825625"/>
            <a:ext cx="10854447" cy="4652996"/>
          </a:xfrm>
        </p:spPr>
        <p:txBody>
          <a:bodyPr>
            <a:normAutofit/>
          </a:bodyPr>
          <a:lstStyle/>
          <a:p>
            <a:r>
              <a:rPr lang="en-US" dirty="0"/>
              <a:t>Meal component: one of the five food categories that make up a reimbursable meal</a:t>
            </a:r>
          </a:p>
          <a:p>
            <a:r>
              <a:rPr lang="en-US" dirty="0"/>
              <a:t>Food item: a specific food offered within the meal components </a:t>
            </a:r>
          </a:p>
          <a:p>
            <a:r>
              <a:rPr lang="en-US" dirty="0"/>
              <a:t>Combination food: contains more than one food item from different meal components that cannot be separated</a:t>
            </a:r>
          </a:p>
        </p:txBody>
      </p:sp>
    </p:spTree>
    <p:extLst>
      <p:ext uri="{BB962C8B-B14F-4D97-AF65-F5344CB8AC3E}">
        <p14:creationId xmlns:p14="http://schemas.microsoft.com/office/powerpoint/2010/main" val="3286952614"/>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flipH="1">
            <a:off x="0" y="0"/>
            <a:ext cx="12192000" cy="6564573"/>
          </a:xfrm>
          <a:prstGeom prst="rect">
            <a:avLst/>
          </a:prstGeom>
        </p:spPr>
      </p:pic>
      <p:sp>
        <p:nvSpPr>
          <p:cNvPr id="5" name="Rectangle 4"/>
          <p:cNvSpPr/>
          <p:nvPr/>
        </p:nvSpPr>
        <p:spPr>
          <a:xfrm>
            <a:off x="395785" y="365125"/>
            <a:ext cx="7717083" cy="4449471"/>
          </a:xfrm>
          <a:prstGeom prst="rect">
            <a:avLst/>
          </a:prstGeom>
          <a:solidFill>
            <a:srgbClr val="FFFFFF">
              <a:alpha val="60000"/>
            </a:srgb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Serving Meals OVS </a:t>
            </a:r>
          </a:p>
        </p:txBody>
      </p:sp>
      <p:sp>
        <p:nvSpPr>
          <p:cNvPr id="3" name="Content Placeholder 2"/>
          <p:cNvSpPr>
            <a:spLocks noGrp="1"/>
          </p:cNvSpPr>
          <p:nvPr>
            <p:ph idx="1"/>
          </p:nvPr>
        </p:nvSpPr>
        <p:spPr>
          <a:xfrm>
            <a:off x="838200" y="1825625"/>
            <a:ext cx="7274668" cy="2804741"/>
          </a:xfrm>
        </p:spPr>
        <p:txBody>
          <a:bodyPr vert="horz" lIns="91440" tIns="45720" rIns="91440" bIns="45720" rtlCol="0" anchor="t">
            <a:normAutofit/>
          </a:bodyPr>
          <a:lstStyle/>
          <a:p>
            <a:r>
              <a:rPr lang="en-US" dirty="0"/>
              <a:t>Allowed at breakfast, lunch, &amp; supper</a:t>
            </a:r>
          </a:p>
          <a:p>
            <a:pPr>
              <a:spcAft>
                <a:spcPts val="600"/>
              </a:spcAft>
            </a:pPr>
            <a:r>
              <a:rPr lang="en-US" dirty="0"/>
              <a:t>OVS is not allowed at snack </a:t>
            </a:r>
          </a:p>
          <a:p>
            <a:pPr lvl="1"/>
            <a:r>
              <a:rPr lang="en-US" dirty="0"/>
              <a:t>Two components </a:t>
            </a:r>
          </a:p>
        </p:txBody>
      </p:sp>
    </p:spTree>
    <p:extLst>
      <p:ext uri="{BB962C8B-B14F-4D97-AF65-F5344CB8AC3E}">
        <p14:creationId xmlns:p14="http://schemas.microsoft.com/office/powerpoint/2010/main" val="47347483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OVS at Breakfast </a:t>
            </a:r>
          </a:p>
        </p:txBody>
      </p:sp>
      <p:sp>
        <p:nvSpPr>
          <p:cNvPr id="3" name="Content Placeholder 2"/>
          <p:cNvSpPr>
            <a:spLocks noGrp="1"/>
          </p:cNvSpPr>
          <p:nvPr>
            <p:ph idx="1"/>
          </p:nvPr>
        </p:nvSpPr>
        <p:spPr>
          <a:xfrm>
            <a:off x="306238" y="1825624"/>
            <a:ext cx="11522596" cy="4633541"/>
          </a:xfrm>
        </p:spPr>
        <p:txBody>
          <a:bodyPr vert="horz" lIns="91440" tIns="45720" rIns="91440" bIns="45720" rtlCol="0" anchor="t">
            <a:normAutofit/>
          </a:bodyPr>
          <a:lstStyle/>
          <a:p>
            <a:pPr>
              <a:spcAft>
                <a:spcPts val="600"/>
              </a:spcAft>
            </a:pPr>
            <a:r>
              <a:rPr lang="en-US" dirty="0"/>
              <a:t>Offer four different food items, in the minimum serving sizes</a:t>
            </a:r>
          </a:p>
          <a:p>
            <a:pPr lvl="1"/>
            <a:r>
              <a:rPr lang="en-US" dirty="0"/>
              <a:t>Milk </a:t>
            </a:r>
            <a:endParaRPr lang="en-US" dirty="0">
              <a:cs typeface="Calibri Light"/>
            </a:endParaRPr>
          </a:p>
          <a:p>
            <a:pPr lvl="1"/>
            <a:r>
              <a:rPr lang="en-US" dirty="0"/>
              <a:t>Vegetable &amp; fruit</a:t>
            </a:r>
            <a:endParaRPr lang="en-US" dirty="0">
              <a:cs typeface="Calibri Light"/>
            </a:endParaRPr>
          </a:p>
          <a:p>
            <a:pPr lvl="1"/>
            <a:r>
              <a:rPr lang="en-US" dirty="0"/>
              <a:t>Grain</a:t>
            </a:r>
            <a:endParaRPr lang="en-US" dirty="0">
              <a:cs typeface="Calibri Light"/>
            </a:endParaRPr>
          </a:p>
          <a:p>
            <a:pPr lvl="1"/>
            <a:r>
              <a:rPr lang="en-US" dirty="0"/>
              <a:t>One food item from the meats/meat alternates component </a:t>
            </a:r>
            <a:r>
              <a:rPr lang="en-US" b="1" dirty="0"/>
              <a:t>or </a:t>
            </a:r>
            <a:r>
              <a:rPr lang="en-US" dirty="0"/>
              <a:t>one additional item from the fruits &amp; vegetables component</a:t>
            </a:r>
            <a:r>
              <a:rPr lang="en-US" b="1" dirty="0"/>
              <a:t> or </a:t>
            </a:r>
            <a:r>
              <a:rPr lang="en-US" dirty="0"/>
              <a:t>grains component</a:t>
            </a:r>
            <a:endParaRPr lang="en-US" dirty="0">
              <a:cs typeface="Calibri Light"/>
            </a:endParaRPr>
          </a:p>
          <a:p>
            <a:pPr lvl="1"/>
            <a:endParaRPr lang="en-US" dirty="0"/>
          </a:p>
        </p:txBody>
      </p:sp>
    </p:spTree>
    <p:extLst>
      <p:ext uri="{BB962C8B-B14F-4D97-AF65-F5344CB8AC3E}">
        <p14:creationId xmlns:p14="http://schemas.microsoft.com/office/powerpoint/2010/main" val="194306142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Reimbursable OVS Breakfast </a:t>
            </a:r>
          </a:p>
        </p:txBody>
      </p:sp>
      <p:sp>
        <p:nvSpPr>
          <p:cNvPr id="3" name="Content Placeholder 2"/>
          <p:cNvSpPr>
            <a:spLocks noGrp="1"/>
          </p:cNvSpPr>
          <p:nvPr>
            <p:ph idx="1"/>
          </p:nvPr>
        </p:nvSpPr>
        <p:spPr/>
        <p:txBody>
          <a:bodyPr>
            <a:normAutofit/>
          </a:bodyPr>
          <a:lstStyle/>
          <a:p>
            <a:r>
              <a:rPr lang="en-US"/>
              <a:t>Participants must take at least three different food items</a:t>
            </a:r>
          </a:p>
          <a:p>
            <a:pPr>
              <a:spcAft>
                <a:spcPts val="600"/>
              </a:spcAft>
            </a:pPr>
            <a:r>
              <a:rPr lang="en-US"/>
              <a:t>Sample option </a:t>
            </a:r>
          </a:p>
          <a:p>
            <a:pPr lvl="1"/>
            <a:r>
              <a:rPr lang="en-US"/>
              <a:t>½ cup bananas</a:t>
            </a:r>
          </a:p>
          <a:p>
            <a:pPr lvl="1"/>
            <a:r>
              <a:rPr lang="en-US"/>
              <a:t>½ cup strawberries</a:t>
            </a:r>
          </a:p>
          <a:p>
            <a:pPr lvl="1"/>
            <a:r>
              <a:rPr lang="en-US"/>
              <a:t>1 serving whole grain pancakes</a:t>
            </a:r>
          </a:p>
          <a:p>
            <a:pPr lvl="1"/>
            <a:r>
              <a:rPr lang="en-US"/>
              <a:t>1 cup (8 </a:t>
            </a:r>
            <a:r>
              <a:rPr lang="en-US" err="1"/>
              <a:t>oz</a:t>
            </a:r>
            <a:r>
              <a:rPr lang="en-US"/>
              <a:t>) of fluid milk</a:t>
            </a:r>
          </a:p>
          <a:p>
            <a:endParaRPr lang="en-US"/>
          </a:p>
        </p:txBody>
      </p:sp>
    </p:spTree>
    <p:extLst>
      <p:ext uri="{BB962C8B-B14F-4D97-AF65-F5344CB8AC3E}">
        <p14:creationId xmlns:p14="http://schemas.microsoft.com/office/powerpoint/2010/main" val="3777255890"/>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098" y="0"/>
            <a:ext cx="10340453" cy="6564574"/>
          </a:xfrm>
          <a:prstGeom prst="rect">
            <a:avLst/>
          </a:prstGeom>
        </p:spPr>
      </p:pic>
      <p:pic>
        <p:nvPicPr>
          <p:cNvPr id="7" name="Picture 6"/>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8925637" y="-6823"/>
            <a:ext cx="3266364" cy="6564574"/>
          </a:xfrm>
          <a:prstGeom prst="rect">
            <a:avLst/>
          </a:prstGeom>
        </p:spPr>
      </p:pic>
      <p:sp>
        <p:nvSpPr>
          <p:cNvPr id="8" name="Rectangle 7"/>
          <p:cNvSpPr/>
          <p:nvPr/>
        </p:nvSpPr>
        <p:spPr>
          <a:xfrm>
            <a:off x="5802924" y="738554"/>
            <a:ext cx="6389076" cy="5819196"/>
          </a:xfrm>
          <a:prstGeom prst="rect">
            <a:avLst/>
          </a:prstGeom>
          <a:solidFill>
            <a:srgbClr val="FFFFFF">
              <a:alpha val="60000"/>
            </a:srgb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036008" y="926383"/>
            <a:ext cx="5779258" cy="1325563"/>
          </a:xfrm>
        </p:spPr>
        <p:txBody>
          <a:bodyPr>
            <a:normAutofit/>
          </a:bodyPr>
          <a:lstStyle/>
          <a:p>
            <a:pPr algn="ctr"/>
            <a:r>
              <a:rPr lang="en-US" dirty="0"/>
              <a:t>OVS at Lunch &amp; Supper</a:t>
            </a:r>
          </a:p>
        </p:txBody>
      </p:sp>
      <p:sp>
        <p:nvSpPr>
          <p:cNvPr id="3" name="Content Placeholder 2"/>
          <p:cNvSpPr>
            <a:spLocks noGrp="1"/>
          </p:cNvSpPr>
          <p:nvPr>
            <p:ph idx="1"/>
          </p:nvPr>
        </p:nvSpPr>
        <p:spPr>
          <a:xfrm>
            <a:off x="6101862" y="2247459"/>
            <a:ext cx="5791200" cy="4117976"/>
          </a:xfrm>
        </p:spPr>
        <p:txBody>
          <a:bodyPr>
            <a:normAutofit lnSpcReduction="10000"/>
          </a:bodyPr>
          <a:lstStyle/>
          <a:p>
            <a:pPr>
              <a:spcAft>
                <a:spcPts val="600"/>
              </a:spcAft>
            </a:pPr>
            <a:r>
              <a:rPr lang="en-US" dirty="0"/>
              <a:t>Offer at least one food item from each of the five meal components</a:t>
            </a:r>
          </a:p>
          <a:p>
            <a:pPr lvl="1"/>
            <a:r>
              <a:rPr lang="en-US" dirty="0"/>
              <a:t>Milk </a:t>
            </a:r>
          </a:p>
          <a:p>
            <a:pPr lvl="1"/>
            <a:r>
              <a:rPr lang="en-US" dirty="0"/>
              <a:t>Meats/meat alternates</a:t>
            </a:r>
          </a:p>
          <a:p>
            <a:pPr lvl="1"/>
            <a:r>
              <a:rPr lang="en-US" dirty="0"/>
              <a:t>Vegetables</a:t>
            </a:r>
          </a:p>
          <a:p>
            <a:pPr lvl="1"/>
            <a:r>
              <a:rPr lang="en-US" dirty="0"/>
              <a:t>Fruits</a:t>
            </a:r>
          </a:p>
          <a:p>
            <a:pPr lvl="1"/>
            <a:r>
              <a:rPr lang="en-US" dirty="0"/>
              <a:t>Grains</a:t>
            </a:r>
          </a:p>
          <a:p>
            <a:endParaRPr lang="en-US" dirty="0"/>
          </a:p>
        </p:txBody>
      </p:sp>
    </p:spTree>
    <p:extLst>
      <p:ext uri="{BB962C8B-B14F-4D97-AF65-F5344CB8AC3E}">
        <p14:creationId xmlns:p14="http://schemas.microsoft.com/office/powerpoint/2010/main" val="294613971"/>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Reimbursable OVS Lunch or Supper </a:t>
            </a:r>
          </a:p>
        </p:txBody>
      </p:sp>
      <p:sp>
        <p:nvSpPr>
          <p:cNvPr id="3" name="Content Placeholder 2"/>
          <p:cNvSpPr>
            <a:spLocks noGrp="1"/>
          </p:cNvSpPr>
          <p:nvPr>
            <p:ph idx="1"/>
          </p:nvPr>
        </p:nvSpPr>
        <p:spPr>
          <a:xfrm>
            <a:off x="838200" y="1825624"/>
            <a:ext cx="10515600" cy="4691907"/>
          </a:xfrm>
        </p:spPr>
        <p:txBody>
          <a:bodyPr>
            <a:normAutofit/>
          </a:bodyPr>
          <a:lstStyle/>
          <a:p>
            <a:r>
              <a:rPr lang="en-US" dirty="0"/>
              <a:t>Participants must take at least three meal components </a:t>
            </a:r>
          </a:p>
          <a:p>
            <a:pPr>
              <a:spcAft>
                <a:spcPts val="600"/>
              </a:spcAft>
            </a:pPr>
            <a:r>
              <a:rPr lang="en-US" dirty="0"/>
              <a:t>Sample option </a:t>
            </a:r>
          </a:p>
          <a:p>
            <a:pPr lvl="1"/>
            <a:r>
              <a:rPr lang="en-US" dirty="0"/>
              <a:t>2 ounces Parmesan Chicken</a:t>
            </a:r>
          </a:p>
          <a:p>
            <a:pPr lvl="1"/>
            <a:r>
              <a:rPr lang="en-US" dirty="0"/>
              <a:t>½ cup fruit salad</a:t>
            </a:r>
          </a:p>
          <a:p>
            <a:pPr lvl="1"/>
            <a:r>
              <a:rPr lang="en-US" dirty="0"/>
              <a:t>¼ cup broccoli</a:t>
            </a:r>
          </a:p>
          <a:p>
            <a:pPr lvl="1"/>
            <a:r>
              <a:rPr lang="en-US" dirty="0"/>
              <a:t>1 cup pasta</a:t>
            </a:r>
          </a:p>
          <a:p>
            <a:pPr lvl="1"/>
            <a:r>
              <a:rPr lang="en-US" dirty="0"/>
              <a:t>1 cup (8 oz) of fluid milk</a:t>
            </a:r>
          </a:p>
          <a:p>
            <a:pPr marL="457200" lvl="1" indent="0">
              <a:buNone/>
            </a:pPr>
            <a:endParaRPr lang="en-US" dirty="0"/>
          </a:p>
        </p:txBody>
      </p:sp>
    </p:spTree>
    <p:extLst>
      <p:ext uri="{BB962C8B-B14F-4D97-AF65-F5344CB8AC3E}">
        <p14:creationId xmlns:p14="http://schemas.microsoft.com/office/powerpoint/2010/main" val="3675124051"/>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12192000" cy="6578221"/>
          </a:xfrm>
          <a:prstGeom prst="rect">
            <a:avLst/>
          </a:prstGeom>
        </p:spPr>
      </p:pic>
      <p:sp>
        <p:nvSpPr>
          <p:cNvPr id="4" name="Title 1"/>
          <p:cNvSpPr txBox="1">
            <a:spLocks/>
          </p:cNvSpPr>
          <p:nvPr/>
        </p:nvSpPr>
        <p:spPr>
          <a:xfrm>
            <a:off x="247277" y="5058137"/>
            <a:ext cx="9404723" cy="846551"/>
          </a:xfrm>
          <a:prstGeom prst="rect">
            <a:avLst/>
          </a:prstGeom>
          <a:solidFill>
            <a:srgbClr val="FFFFFF">
              <a:alpha val="54902"/>
            </a:srgbClr>
          </a:solidFill>
          <a:ln w="28575">
            <a:solidFill>
              <a:schemeClr val="bg1"/>
            </a:solidFill>
          </a:ln>
        </p:spPr>
        <p:txBody>
          <a:bodyPr vert="horz" lIns="91440" tIns="45720" rIns="91440" bIns="45720" rtlCol="0" anchor="ctr">
            <a:noAutofit/>
          </a:bodyPr>
          <a:lstStyle>
            <a:lvl1pPr algn="l" defTabSz="457200" rtl="0" eaLnBrk="1" latinLnBrk="0" hangingPunct="1">
              <a:spcBef>
                <a:spcPct val="0"/>
              </a:spcBef>
              <a:buNone/>
              <a:defRPr sz="4200" b="0" i="0" kern="1200">
                <a:solidFill>
                  <a:srgbClr val="0B4060"/>
                </a:solidFill>
                <a:latin typeface="Calibri" panose="020F050202020403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b="1" dirty="0">
                <a:solidFill>
                  <a:srgbClr val="002060"/>
                </a:solidFill>
              </a:rPr>
              <a:t>Activity: OVS: Is It Reimbursable? </a:t>
            </a:r>
          </a:p>
        </p:txBody>
      </p:sp>
    </p:spTree>
    <p:extLst>
      <p:ext uri="{BB962C8B-B14F-4D97-AF65-F5344CB8AC3E}">
        <p14:creationId xmlns:p14="http://schemas.microsoft.com/office/powerpoint/2010/main" val="2397859114"/>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Reward &amp; Punishment </a:t>
            </a:r>
          </a:p>
        </p:txBody>
      </p:sp>
      <p:sp>
        <p:nvSpPr>
          <p:cNvPr id="3" name="Content Placeholder 2"/>
          <p:cNvSpPr>
            <a:spLocks noGrp="1"/>
          </p:cNvSpPr>
          <p:nvPr>
            <p:ph idx="1"/>
          </p:nvPr>
        </p:nvSpPr>
        <p:spPr/>
        <p:txBody>
          <a:bodyPr>
            <a:normAutofit/>
          </a:bodyPr>
          <a:lstStyle/>
          <a:p>
            <a:r>
              <a:rPr lang="en-US"/>
              <a:t>Negative effect on development &amp; socialization </a:t>
            </a:r>
          </a:p>
          <a:p>
            <a:r>
              <a:rPr lang="en-US"/>
              <a:t>Rewards may lead to cavities &amp; weight gain </a:t>
            </a:r>
          </a:p>
          <a:p>
            <a:r>
              <a:rPr lang="en-US"/>
              <a:t>Punishment may cause overeating </a:t>
            </a:r>
          </a:p>
          <a:p>
            <a:r>
              <a:rPr lang="en-US"/>
              <a:t>Not allowed in CACFP facilities </a:t>
            </a:r>
          </a:p>
          <a:p>
            <a:endParaRPr lang="en-US"/>
          </a:p>
        </p:txBody>
      </p:sp>
    </p:spTree>
    <p:extLst>
      <p:ext uri="{BB962C8B-B14F-4D97-AF65-F5344CB8AC3E}">
        <p14:creationId xmlns:p14="http://schemas.microsoft.com/office/powerpoint/2010/main" val="396955932"/>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Forcing Children to Eat </a:t>
            </a:r>
          </a:p>
        </p:txBody>
      </p:sp>
      <p:sp>
        <p:nvSpPr>
          <p:cNvPr id="3" name="Content Placeholder 2"/>
          <p:cNvSpPr>
            <a:spLocks noGrp="1"/>
          </p:cNvSpPr>
          <p:nvPr>
            <p:ph idx="1"/>
          </p:nvPr>
        </p:nvSpPr>
        <p:spPr>
          <a:xfrm>
            <a:off x="838200" y="1825625"/>
            <a:ext cx="6709012" cy="4351338"/>
          </a:xfrm>
        </p:spPr>
        <p:txBody>
          <a:bodyPr>
            <a:normAutofit/>
          </a:bodyPr>
          <a:lstStyle/>
          <a:p>
            <a:r>
              <a:rPr lang="en-US"/>
              <a:t>Causes children to eat more than they need </a:t>
            </a:r>
          </a:p>
          <a:p>
            <a:r>
              <a:rPr lang="en-US"/>
              <a:t>Fail to listen to hunger cues </a:t>
            </a:r>
          </a:p>
          <a:p>
            <a:r>
              <a:rPr lang="en-US"/>
              <a:t>Increases risk of being overweight </a:t>
            </a:r>
          </a:p>
          <a:p>
            <a:r>
              <a:rPr lang="en-US"/>
              <a:t>Not allowed in CACFP facilities</a:t>
            </a:r>
          </a:p>
        </p:txBody>
      </p:sp>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968868" y="0"/>
            <a:ext cx="4223132" cy="6566053"/>
          </a:xfrm>
          <a:prstGeom prst="rect">
            <a:avLst/>
          </a:prstGeom>
        </p:spPr>
      </p:pic>
    </p:spTree>
    <p:extLst>
      <p:ext uri="{BB962C8B-B14F-4D97-AF65-F5344CB8AC3E}">
        <p14:creationId xmlns:p14="http://schemas.microsoft.com/office/powerpoint/2010/main" val="3481442662"/>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0"/>
            <a:ext cx="12192000" cy="6576350"/>
          </a:xfrm>
          <a:prstGeom prst="rect">
            <a:avLst/>
          </a:prstGeom>
          <a:effectLst/>
        </p:spPr>
      </p:pic>
      <p:sp>
        <p:nvSpPr>
          <p:cNvPr id="5" name="Title 1"/>
          <p:cNvSpPr txBox="1">
            <a:spLocks/>
          </p:cNvSpPr>
          <p:nvPr/>
        </p:nvSpPr>
        <p:spPr>
          <a:xfrm>
            <a:off x="247277" y="5058137"/>
            <a:ext cx="9404723" cy="846551"/>
          </a:xfrm>
          <a:prstGeom prst="rect">
            <a:avLst/>
          </a:prstGeom>
          <a:solidFill>
            <a:srgbClr val="FFFFFF">
              <a:alpha val="54902"/>
            </a:srgbClr>
          </a:solidFill>
          <a:ln w="28575">
            <a:solidFill>
              <a:schemeClr val="bg1"/>
            </a:solidFill>
          </a:ln>
        </p:spPr>
        <p:txBody>
          <a:bodyPr vert="horz" lIns="91440" tIns="45720" rIns="91440" bIns="45720" rtlCol="0" anchor="ctr">
            <a:noAutofit/>
          </a:bodyPr>
          <a:lstStyle>
            <a:lvl1pPr algn="l" defTabSz="457200" rtl="0" eaLnBrk="1" latinLnBrk="0" hangingPunct="1">
              <a:spcBef>
                <a:spcPct val="0"/>
              </a:spcBef>
              <a:buNone/>
              <a:defRPr sz="4200" b="0" i="0" kern="1200">
                <a:solidFill>
                  <a:srgbClr val="0B4060"/>
                </a:solidFill>
                <a:latin typeface="Calibri" panose="020F050202020403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b="1" dirty="0">
                <a:solidFill>
                  <a:srgbClr val="002060"/>
                </a:solidFill>
              </a:rPr>
              <a:t>Activity: Meal Service Tips</a:t>
            </a:r>
          </a:p>
        </p:txBody>
      </p:sp>
    </p:spTree>
    <p:extLst>
      <p:ext uri="{BB962C8B-B14F-4D97-AF65-F5344CB8AC3E}">
        <p14:creationId xmlns:p14="http://schemas.microsoft.com/office/powerpoint/2010/main" val="479847104"/>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Lesson Review</a:t>
            </a:r>
          </a:p>
        </p:txBody>
      </p:sp>
      <p:sp>
        <p:nvSpPr>
          <p:cNvPr id="3" name="Content Placeholder 2"/>
          <p:cNvSpPr>
            <a:spLocks noGrp="1"/>
          </p:cNvSpPr>
          <p:nvPr>
            <p:ph idx="1"/>
          </p:nvPr>
        </p:nvSpPr>
        <p:spPr>
          <a:xfrm>
            <a:off x="646112" y="2052918"/>
            <a:ext cx="6492818" cy="4195481"/>
          </a:xfrm>
        </p:spPr>
        <p:txBody>
          <a:bodyPr>
            <a:normAutofit/>
          </a:bodyPr>
          <a:lstStyle/>
          <a:p>
            <a:r>
              <a:rPr lang="en-US"/>
              <a:t>Approved methods for preparing food </a:t>
            </a:r>
            <a:endParaRPr lang="en-US" sz="1700"/>
          </a:p>
          <a:p>
            <a:pPr>
              <a:spcAft>
                <a:spcPts val="600"/>
              </a:spcAft>
            </a:pPr>
            <a:r>
              <a:rPr lang="en-US"/>
              <a:t>Meal services</a:t>
            </a:r>
          </a:p>
          <a:p>
            <a:pPr lvl="1"/>
            <a:r>
              <a:rPr lang="en-US"/>
              <a:t>Family Style Meals</a:t>
            </a:r>
          </a:p>
          <a:p>
            <a:pPr lvl="1"/>
            <a:r>
              <a:rPr lang="en-US"/>
              <a:t>Offer Versus Serve </a:t>
            </a:r>
          </a:p>
          <a:p>
            <a:pPr lvl="1"/>
            <a:endParaRPr lang="en-US" sz="1700"/>
          </a:p>
        </p:txBody>
      </p:sp>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028760" y="1143000"/>
            <a:ext cx="5163239" cy="5442846"/>
          </a:xfrm>
          <a:prstGeom prst="rect">
            <a:avLst/>
          </a:prstGeom>
          <a:effectLst>
            <a:softEdge rad="127000"/>
          </a:effectLst>
        </p:spPr>
      </p:pic>
    </p:spTree>
    <p:extLst>
      <p:ext uri="{BB962C8B-B14F-4D97-AF65-F5344CB8AC3E}">
        <p14:creationId xmlns:p14="http://schemas.microsoft.com/office/powerpoint/2010/main" val="1775324955"/>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3" cstate="print">
            <a:extLst>
              <a:ext uri="{28A0092B-C50C-407E-A947-70E740481C1C}">
                <a14:useLocalDpi xmlns:a14="http://schemas.microsoft.com/office/drawing/2010/main"/>
              </a:ext>
            </a:extLst>
          </a:blip>
          <a:stretch>
            <a:fillRect/>
          </a:stretch>
        </p:blipFill>
        <p:spPr>
          <a:xfrm>
            <a:off x="0" y="21723"/>
            <a:ext cx="12192000" cy="6544540"/>
          </a:xfrm>
        </p:spPr>
      </p:pic>
      <p:sp>
        <p:nvSpPr>
          <p:cNvPr id="4" name="Title 1"/>
          <p:cNvSpPr txBox="1">
            <a:spLocks/>
          </p:cNvSpPr>
          <p:nvPr/>
        </p:nvSpPr>
        <p:spPr>
          <a:xfrm>
            <a:off x="247277" y="5058137"/>
            <a:ext cx="9404723" cy="846551"/>
          </a:xfrm>
          <a:prstGeom prst="rect">
            <a:avLst/>
          </a:prstGeom>
          <a:solidFill>
            <a:srgbClr val="FFFFFF">
              <a:alpha val="54902"/>
            </a:srgbClr>
          </a:solidFill>
          <a:ln w="28575">
            <a:solidFill>
              <a:schemeClr val="bg1"/>
            </a:solidFill>
          </a:ln>
        </p:spPr>
        <p:txBody>
          <a:bodyPr vert="horz" lIns="91440" tIns="45720" rIns="91440" bIns="45720" rtlCol="0" anchor="ctr">
            <a:noAutofit/>
          </a:bodyPr>
          <a:lstStyle>
            <a:lvl1pPr algn="l" defTabSz="457200" rtl="0" eaLnBrk="1" latinLnBrk="0" hangingPunct="1">
              <a:spcBef>
                <a:spcPct val="0"/>
              </a:spcBef>
              <a:buNone/>
              <a:defRPr sz="4200" b="0" i="0" kern="1200">
                <a:solidFill>
                  <a:srgbClr val="0B4060"/>
                </a:solidFill>
                <a:latin typeface="Calibri" panose="020F050202020403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b="1" dirty="0">
                <a:solidFill>
                  <a:srgbClr val="002060"/>
                </a:solidFill>
              </a:rPr>
              <a:t>Activity: Apply in Three </a:t>
            </a:r>
          </a:p>
        </p:txBody>
      </p:sp>
    </p:spTree>
    <p:extLst>
      <p:ext uri="{BB962C8B-B14F-4D97-AF65-F5344CB8AC3E}">
        <p14:creationId xmlns:p14="http://schemas.microsoft.com/office/powerpoint/2010/main" val="3703367150"/>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0"/>
            <a:ext cx="12191999" cy="6562725"/>
          </a:xfrm>
          <a:prstGeom prst="rect">
            <a:avLst/>
          </a:prstGeom>
          <a:effectLst/>
        </p:spPr>
      </p:pic>
      <p:sp>
        <p:nvSpPr>
          <p:cNvPr id="4" name="Title 3"/>
          <p:cNvSpPr>
            <a:spLocks noGrp="1"/>
          </p:cNvSpPr>
          <p:nvPr>
            <p:ph type="title"/>
          </p:nvPr>
        </p:nvSpPr>
        <p:spPr>
          <a:xfrm>
            <a:off x="247277" y="4800981"/>
            <a:ext cx="9404723" cy="850392"/>
          </a:xfrm>
          <a:ln w="28575"/>
        </p:spPr>
        <p:txBody>
          <a:bodyPr>
            <a:normAutofit/>
          </a:bodyPr>
          <a:lstStyle/>
          <a:p>
            <a:r>
              <a:rPr lang="en-US" sz="4800" dirty="0">
                <a:solidFill>
                  <a:srgbClr val="002060"/>
                </a:solidFill>
                <a:latin typeface="Calibri" panose="020F0502020204030204" pitchFamily="34" charset="0"/>
                <a:cs typeface="Calibri" panose="020F0502020204030204" pitchFamily="34" charset="0"/>
              </a:rPr>
              <a:t>Post-Assessment </a:t>
            </a:r>
          </a:p>
        </p:txBody>
      </p:sp>
    </p:spTree>
    <p:extLst>
      <p:ext uri="{BB962C8B-B14F-4D97-AF65-F5344CB8AC3E}">
        <p14:creationId xmlns:p14="http://schemas.microsoft.com/office/powerpoint/2010/main" val="76153554"/>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1"/>
            <a:ext cx="12192000" cy="6581775"/>
          </a:xfrm>
          <a:prstGeom prst="rect">
            <a:avLst/>
          </a:prstGeom>
        </p:spPr>
      </p:pic>
      <p:sp>
        <p:nvSpPr>
          <p:cNvPr id="2" name="Title 1"/>
          <p:cNvSpPr>
            <a:spLocks noGrp="1"/>
          </p:cNvSpPr>
          <p:nvPr>
            <p:ph type="title"/>
          </p:nvPr>
        </p:nvSpPr>
        <p:spPr>
          <a:xfrm>
            <a:off x="247277" y="4800981"/>
            <a:ext cx="9404723" cy="850392"/>
          </a:xfrm>
          <a:solidFill>
            <a:srgbClr val="FFFFFF">
              <a:alpha val="80000"/>
            </a:srgbClr>
          </a:solidFill>
        </p:spPr>
        <p:txBody>
          <a:bodyPr>
            <a:normAutofit/>
          </a:bodyPr>
          <a:lstStyle/>
          <a:p>
            <a:r>
              <a:rPr lang="en-US" sz="4800" dirty="0">
                <a:latin typeface="Calibri" panose="020F0502020204030204" pitchFamily="34" charset="0"/>
                <a:cs typeface="Calibri" panose="020F0502020204030204" pitchFamily="34" charset="0"/>
              </a:rPr>
              <a:t>Training Conclusion </a:t>
            </a:r>
          </a:p>
        </p:txBody>
      </p:sp>
    </p:spTree>
    <p:extLst>
      <p:ext uri="{BB962C8B-B14F-4D97-AF65-F5344CB8AC3E}">
        <p14:creationId xmlns:p14="http://schemas.microsoft.com/office/powerpoint/2010/main" val="232723594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Training Summary</a:t>
            </a:r>
          </a:p>
        </p:txBody>
      </p:sp>
      <p:sp>
        <p:nvSpPr>
          <p:cNvPr id="4" name="Content Placeholder 3"/>
          <p:cNvSpPr>
            <a:spLocks noGrp="1"/>
          </p:cNvSpPr>
          <p:nvPr>
            <p:ph idx="1"/>
          </p:nvPr>
        </p:nvSpPr>
        <p:spPr>
          <a:xfrm>
            <a:off x="838200" y="1825625"/>
            <a:ext cx="7429500" cy="4351338"/>
          </a:xfrm>
        </p:spPr>
        <p:txBody>
          <a:bodyPr/>
          <a:lstStyle/>
          <a:p>
            <a:pPr>
              <a:spcAft>
                <a:spcPts val="600"/>
              </a:spcAft>
            </a:pPr>
            <a:r>
              <a:rPr lang="en-US" dirty="0"/>
              <a:t>CACFP Meal Pattern Updates </a:t>
            </a:r>
          </a:p>
          <a:p>
            <a:pPr lvl="1"/>
            <a:r>
              <a:rPr lang="en-US" dirty="0"/>
              <a:t>Components </a:t>
            </a:r>
          </a:p>
          <a:p>
            <a:pPr lvl="1">
              <a:spcAft>
                <a:spcPts val="2400"/>
              </a:spcAft>
            </a:pPr>
            <a:r>
              <a:rPr lang="en-US" dirty="0"/>
              <a:t>Meal Service </a:t>
            </a:r>
          </a:p>
          <a:p>
            <a:r>
              <a:rPr lang="en-US" dirty="0"/>
              <a:t>Apply in Three: Action plans for implementation</a:t>
            </a:r>
          </a:p>
        </p:txBody>
      </p:sp>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449056" y="803148"/>
            <a:ext cx="3447288" cy="5175504"/>
          </a:xfrm>
          <a:prstGeom prst="rect">
            <a:avLst/>
          </a:prstGeom>
        </p:spPr>
      </p:pic>
    </p:spTree>
    <p:extLst>
      <p:ext uri="{BB962C8B-B14F-4D97-AF65-F5344CB8AC3E}">
        <p14:creationId xmlns:p14="http://schemas.microsoft.com/office/powerpoint/2010/main" val="1100665204"/>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ank You on wooden block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12192000" cy="653415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a:xfrm>
            <a:off x="201283" y="4800981"/>
            <a:ext cx="11789435" cy="850392"/>
          </a:xfrm>
          <a:prstGeom prst="rect">
            <a:avLst/>
          </a:prstGeom>
          <a:solidFill>
            <a:srgbClr val="FFFFFF">
              <a:alpha val="80000"/>
            </a:srgb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002060"/>
                </a:solidFill>
                <a:latin typeface="+mj-lt"/>
                <a:ea typeface="+mj-ea"/>
                <a:cs typeface="+mj-cs"/>
              </a:defRPr>
            </a:lvl1pPr>
          </a:lstStyle>
          <a:p>
            <a:pPr algn="ctr"/>
            <a:r>
              <a:rPr lang="en-US" sz="4800" dirty="0">
                <a:latin typeface="+mn-lt"/>
              </a:rPr>
              <a:t>Post-Assessments, Evaluations, &amp; Certificates</a:t>
            </a:r>
          </a:p>
        </p:txBody>
      </p:sp>
    </p:spTree>
    <p:extLst>
      <p:ext uri="{BB962C8B-B14F-4D97-AF65-F5344CB8AC3E}">
        <p14:creationId xmlns:p14="http://schemas.microsoft.com/office/powerpoint/2010/main" val="981690358"/>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85408" y="2628164"/>
            <a:ext cx="9143999" cy="1007184"/>
          </a:xfrm>
        </p:spPr>
        <p:txBody>
          <a:bodyPr>
            <a:noAutofit/>
          </a:bodyPr>
          <a:lstStyle/>
          <a:p>
            <a:pPr algn="ctr">
              <a:tabLst>
                <a:tab pos="4717256" algn="l"/>
              </a:tabLst>
            </a:pPr>
            <a:br>
              <a:rPr lang="en-US" sz="2400" dirty="0">
                <a:cs typeface="Arial" pitchFamily="34" charset="0"/>
              </a:rPr>
            </a:br>
            <a:r>
              <a:rPr lang="en-US" sz="2400" dirty="0">
                <a:cs typeface="Arial" pitchFamily="34" charset="0"/>
              </a:rPr>
              <a:t>www.theicn.org      800-321-3054 </a:t>
            </a:r>
            <a:br>
              <a:rPr lang="en-US" sz="2400" dirty="0">
                <a:cs typeface="Arial" pitchFamily="34" charset="0"/>
              </a:rPr>
            </a:br>
            <a:r>
              <a:rPr lang="en-US" sz="2400" dirty="0">
                <a:cs typeface="Arial" pitchFamily="34" charset="0"/>
              </a:rPr>
              <a:t>Email: helpdesk@theicn.org </a:t>
            </a:r>
            <a:br>
              <a:rPr lang="en-US" sz="2700" dirty="0">
                <a:latin typeface="Arial" pitchFamily="34" charset="0"/>
                <a:cs typeface="Arial" pitchFamily="34" charset="0"/>
              </a:rPr>
            </a:br>
            <a:endParaRPr lang="en-US" sz="2700" dirty="0">
              <a:latin typeface="Arial" pitchFamily="34" charset="0"/>
              <a:cs typeface="Arial"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348556" y="915208"/>
            <a:ext cx="5394843" cy="971241"/>
          </a:xfrm>
          <a:prstGeom prst="rect">
            <a:avLst/>
          </a:prstGeom>
        </p:spPr>
      </p:pic>
      <p:grpSp>
        <p:nvGrpSpPr>
          <p:cNvPr id="6" name="Group 5"/>
          <p:cNvGrpSpPr/>
          <p:nvPr/>
        </p:nvGrpSpPr>
        <p:grpSpPr>
          <a:xfrm>
            <a:off x="1746055" y="4539044"/>
            <a:ext cx="2557560" cy="1213004"/>
            <a:chOff x="565873" y="4541054"/>
            <a:chExt cx="2557560" cy="1213004"/>
          </a:xfrm>
        </p:grpSpPr>
        <p:sp>
          <p:nvSpPr>
            <p:cNvPr id="7" name="Rectangle 6"/>
            <p:cNvSpPr/>
            <p:nvPr/>
          </p:nvSpPr>
          <p:spPr>
            <a:xfrm>
              <a:off x="565873" y="5453976"/>
              <a:ext cx="2557560" cy="300082"/>
            </a:xfrm>
            <a:prstGeom prst="rect">
              <a:avLst/>
            </a:prstGeom>
          </p:spPr>
          <p:txBody>
            <a:bodyPr wrap="none" lIns="68580" tIns="34290" rIns="68580" bIns="34290" anchor="t">
              <a:spAutoFit/>
            </a:bodyPr>
            <a:lstStyle/>
            <a:p>
              <a:pPr defTabSz="685800"/>
              <a:r>
                <a:rPr lang="en-US" sz="1500" dirty="0">
                  <a:solidFill>
                    <a:srgbClr val="0070C0"/>
                  </a:solidFill>
                  <a:hlinkClick r:id="rId4"/>
                </a:rPr>
                <a:t>facebook.com/</a:t>
              </a:r>
              <a:r>
                <a:rPr lang="en-US" sz="1500" dirty="0" err="1">
                  <a:solidFill>
                    <a:srgbClr val="0070C0"/>
                  </a:solidFill>
                  <a:hlinkClick r:id="rId4"/>
                </a:rPr>
                <a:t>ichildnutrition</a:t>
              </a:r>
              <a:endParaRPr lang="en-US" sz="1500" dirty="0">
                <a:solidFill>
                  <a:srgbClr val="0070C0"/>
                </a:solidFill>
              </a:endParaRPr>
            </a:p>
          </p:txBody>
        </p:sp>
        <p:pic>
          <p:nvPicPr>
            <p:cNvPr id="8" name="Picture 7">
              <a:hlinkClick r:id="rId4"/>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87975" y="4541054"/>
              <a:ext cx="818539" cy="818923"/>
            </a:xfrm>
            <a:prstGeom prst="rect">
              <a:avLst/>
            </a:prstGeom>
          </p:spPr>
        </p:pic>
      </p:grpSp>
      <p:sp>
        <p:nvSpPr>
          <p:cNvPr id="10" name="Rectangle 9"/>
          <p:cNvSpPr/>
          <p:nvPr/>
        </p:nvSpPr>
        <p:spPr>
          <a:xfrm>
            <a:off x="4288791" y="5431891"/>
            <a:ext cx="1473801" cy="300082"/>
          </a:xfrm>
          <a:prstGeom prst="rect">
            <a:avLst/>
          </a:prstGeom>
        </p:spPr>
        <p:txBody>
          <a:bodyPr wrap="none" lIns="68580" tIns="34290" rIns="68580" bIns="34290" anchor="t">
            <a:spAutoFit/>
          </a:bodyPr>
          <a:lstStyle/>
          <a:p>
            <a:pPr defTabSz="685800"/>
            <a:r>
              <a:rPr lang="en-US" sz="1500" dirty="0">
                <a:hlinkClick r:id="rId6"/>
              </a:rPr>
              <a:t>@</a:t>
            </a:r>
            <a:r>
              <a:rPr lang="en-US" sz="1500" dirty="0" err="1">
                <a:hlinkClick r:id="rId6"/>
              </a:rPr>
              <a:t>ichildnutrition</a:t>
            </a:r>
            <a:endParaRPr lang="en-US" sz="1500" dirty="0">
              <a:cs typeface="Calibri"/>
            </a:endParaRPr>
          </a:p>
        </p:txBody>
      </p:sp>
      <p:sp>
        <p:nvSpPr>
          <p:cNvPr id="14" name="Rectangle 13"/>
          <p:cNvSpPr/>
          <p:nvPr/>
        </p:nvSpPr>
        <p:spPr>
          <a:xfrm>
            <a:off x="5927952" y="5431891"/>
            <a:ext cx="1968296" cy="300082"/>
          </a:xfrm>
          <a:prstGeom prst="rect">
            <a:avLst/>
          </a:prstGeom>
        </p:spPr>
        <p:txBody>
          <a:bodyPr wrap="none" lIns="68580" tIns="34290" rIns="68580" bIns="34290" anchor="t">
            <a:spAutoFit/>
          </a:bodyPr>
          <a:lstStyle/>
          <a:p>
            <a:pPr defTabSz="685800"/>
            <a:r>
              <a:rPr lang="en-US" sz="1500" dirty="0">
                <a:hlinkClick r:id="rId7"/>
              </a:rPr>
              <a:t>instagram.com/</a:t>
            </a:r>
            <a:r>
              <a:rPr lang="en-US" sz="1500" dirty="0" err="1">
                <a:hlinkClick r:id="rId7"/>
              </a:rPr>
              <a:t>theicn</a:t>
            </a:r>
            <a:endParaRPr lang="en-US" sz="1500" dirty="0">
              <a:cs typeface="Calibri"/>
            </a:endParaRPr>
          </a:p>
        </p:txBody>
      </p:sp>
      <p:sp>
        <p:nvSpPr>
          <p:cNvPr id="16" name="TextBox 15"/>
          <p:cNvSpPr txBox="1"/>
          <p:nvPr/>
        </p:nvSpPr>
        <p:spPr>
          <a:xfrm>
            <a:off x="1670905" y="3760917"/>
            <a:ext cx="9143999" cy="507831"/>
          </a:xfrm>
          <a:prstGeom prst="rect">
            <a:avLst/>
          </a:prstGeom>
          <a:noFill/>
        </p:spPr>
        <p:txBody>
          <a:bodyPr wrap="square" rtlCol="0">
            <a:spAutoFit/>
          </a:bodyPr>
          <a:lstStyle/>
          <a:p>
            <a:pPr algn="ctr" defTabSz="685800"/>
            <a:r>
              <a:rPr lang="en-US" sz="2700" b="1" dirty="0">
                <a:solidFill>
                  <a:prstClr val="black"/>
                </a:solidFill>
                <a:latin typeface="+mj-lt"/>
                <a:cs typeface="Arial" panose="020B0604020202020204" pitchFamily="34" charset="0"/>
              </a:rPr>
              <a:t>Follow ICN on Social Media!</a:t>
            </a:r>
          </a:p>
        </p:txBody>
      </p:sp>
      <p:sp>
        <p:nvSpPr>
          <p:cNvPr id="15" name="Oval 14">
            <a:extLst>
              <a:ext uri="{FF2B5EF4-FFF2-40B4-BE49-F238E27FC236}">
                <a16:creationId xmlns:a16="http://schemas.microsoft.com/office/drawing/2014/main" id="{E1743F39-F465-E6B8-16F4-DAC5D9553FFE}"/>
              </a:ext>
            </a:extLst>
          </p:cNvPr>
          <p:cNvSpPr/>
          <p:nvPr/>
        </p:nvSpPr>
        <p:spPr>
          <a:xfrm>
            <a:off x="6157407" y="2918434"/>
            <a:ext cx="116123" cy="106802"/>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p:cNvGrpSpPr/>
          <p:nvPr/>
        </p:nvGrpSpPr>
        <p:grpSpPr>
          <a:xfrm>
            <a:off x="7782755" y="4592845"/>
            <a:ext cx="2975492" cy="1144839"/>
            <a:chOff x="8081010" y="4963965"/>
            <a:chExt cx="2731770" cy="1144839"/>
          </a:xfrm>
        </p:grpSpPr>
        <p:pic>
          <p:nvPicPr>
            <p:cNvPr id="18" name="Picture 17">
              <a:hlinkClick r:id="rId8"/>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015605" y="4963965"/>
              <a:ext cx="862580" cy="733532"/>
            </a:xfrm>
            <a:prstGeom prst="rect">
              <a:avLst/>
            </a:prstGeom>
          </p:spPr>
        </p:pic>
        <p:sp>
          <p:nvSpPr>
            <p:cNvPr id="19" name="Rectangle 18"/>
            <p:cNvSpPr/>
            <p:nvPr/>
          </p:nvSpPr>
          <p:spPr>
            <a:xfrm>
              <a:off x="8081010" y="5770250"/>
              <a:ext cx="2731770" cy="338554"/>
            </a:xfrm>
            <a:prstGeom prst="rect">
              <a:avLst/>
            </a:prstGeom>
          </p:spPr>
          <p:txBody>
            <a:bodyPr wrap="square">
              <a:spAutoFit/>
            </a:bodyPr>
            <a:lstStyle/>
            <a:p>
              <a:pPr algn="ctr"/>
              <a:r>
                <a:rPr lang="en-US" sz="1600" dirty="0">
                  <a:hlinkClick r:id="rId8"/>
                </a:rPr>
                <a:t>linkedin.com/company/</a:t>
              </a:r>
              <a:r>
                <a:rPr lang="en-US" sz="1600" dirty="0" err="1">
                  <a:hlinkClick r:id="rId8"/>
                </a:rPr>
                <a:t>theicn</a:t>
              </a:r>
              <a:endParaRPr lang="en-US" sz="2000" dirty="0"/>
            </a:p>
          </p:txBody>
        </p:sp>
      </p:grpSp>
      <p:pic>
        <p:nvPicPr>
          <p:cNvPr id="1026" name="Picture 2">
            <a:extLst>
              <a:ext uri="{FF2B5EF4-FFF2-40B4-BE49-F238E27FC236}">
                <a16:creationId xmlns:a16="http://schemas.microsoft.com/office/drawing/2014/main" id="{16916C71-B0CB-2C2D-55D1-63895D0AA13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54203" y="4525957"/>
            <a:ext cx="807889" cy="87317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Image result for instagram">
            <a:extLst>
              <a:ext uri="{FF2B5EF4-FFF2-40B4-BE49-F238E27FC236}">
                <a16:creationId xmlns:a16="http://schemas.microsoft.com/office/drawing/2014/main" id="{2F95217D-5F8B-8F64-4FF5-5982D853AAF3}"/>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523080" y="4567770"/>
            <a:ext cx="778039" cy="7780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9297336"/>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44E37AA8E3D2C45BC50162E7E7DAD24" ma:contentTypeVersion="8" ma:contentTypeDescription="Create a new document." ma:contentTypeScope="" ma:versionID="b14f49538a60dbd068a256b33b4b7acd">
  <xsd:schema xmlns:xsd="http://www.w3.org/2001/XMLSchema" xmlns:xs="http://www.w3.org/2001/XMLSchema" xmlns:p="http://schemas.microsoft.com/office/2006/metadata/properties" xmlns:ns3="399f57f5-dbed-4c34-9a36-43547801a8b1" targetNamespace="http://schemas.microsoft.com/office/2006/metadata/properties" ma:root="true" ma:fieldsID="bc45e8888743d4f402e600e42fd2eb67" ns3:_="">
    <xsd:import namespace="399f57f5-dbed-4c34-9a36-43547801a8b1"/>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9f57f5-dbed-4c34-9a36-43547801a8b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18583E1-0F90-40D5-8015-0B7D1EDCE0A3}">
  <ds:schemaRefs>
    <ds:schemaRef ds:uri="399f57f5-dbed-4c34-9a36-43547801a8b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C916121-3CAB-4DB7-A693-571ECC43213F}">
  <ds:schemaRefs>
    <ds:schemaRef ds:uri="http://purl.org/dc/elements/1.1/"/>
    <ds:schemaRef ds:uri="http://schemas.microsoft.com/office/2006/metadata/properties"/>
    <ds:schemaRef ds:uri="http://purl.org/dc/dcmitype/"/>
    <ds:schemaRef ds:uri="http://schemas.openxmlformats.org/package/2006/metadata/core-properties"/>
    <ds:schemaRef ds:uri="http://schemas.microsoft.com/office/2006/documentManagement/types"/>
    <ds:schemaRef ds:uri="http://purl.org/dc/terms/"/>
    <ds:schemaRef ds:uri="http://schemas.microsoft.com/office/infopath/2007/PartnerControls"/>
    <ds:schemaRef ds:uri="399f57f5-dbed-4c34-9a36-43547801a8b1"/>
    <ds:schemaRef ds:uri="http://www.w3.org/XML/1998/namespace"/>
  </ds:schemaRefs>
</ds:datastoreItem>
</file>

<file path=customXml/itemProps3.xml><?xml version="1.0" encoding="utf-8"?>
<ds:datastoreItem xmlns:ds="http://schemas.openxmlformats.org/officeDocument/2006/customXml" ds:itemID="{C882533D-878D-45F7-B0A6-F686FD6355E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4725</TotalTime>
  <Words>26604</Words>
  <Application>Microsoft Office PowerPoint</Application>
  <PresentationFormat>Widescreen</PresentationFormat>
  <Paragraphs>2187</Paragraphs>
  <Slides>163</Slides>
  <Notes>163</Notes>
  <HiddenSlides>0</HiddenSlides>
  <MMClips>2</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163</vt:i4>
      </vt:variant>
    </vt:vector>
  </HeadingPairs>
  <TitlesOfParts>
    <vt:vector size="175" baseType="lpstr">
      <vt:lpstr>Meiryo UI</vt:lpstr>
      <vt:lpstr>Arial</vt:lpstr>
      <vt:lpstr>Calibri</vt:lpstr>
      <vt:lpstr>Calibri </vt:lpstr>
      <vt:lpstr>Calibri Light</vt:lpstr>
      <vt:lpstr>Century Gothic</vt:lpstr>
      <vt:lpstr>Courier New</vt:lpstr>
      <vt:lpstr>Lato</vt:lpstr>
      <vt:lpstr>Times New Roman</vt:lpstr>
      <vt:lpstr>Verdana</vt:lpstr>
      <vt:lpstr>Wingdings</vt:lpstr>
      <vt:lpstr>1_Office Theme</vt:lpstr>
      <vt:lpstr>Child and Adult Meal Pattern  Requirements Training </vt:lpstr>
      <vt:lpstr>Child Nutrition Programs: Meal Patterns Consistent with the 2020–2025 Dietary Guidelines for Americans</vt:lpstr>
      <vt:lpstr>Child Nutrition Programs: Meal Patterns Consistent with the 2020–2025 Dietary Guidelines for Americans (cont.)</vt:lpstr>
      <vt:lpstr>PowerPoint Presentation</vt:lpstr>
      <vt:lpstr>Lesson Overview</vt:lpstr>
      <vt:lpstr>PowerPoint Presentation</vt:lpstr>
      <vt:lpstr>Logistics </vt:lpstr>
      <vt:lpstr>CACFP in the Last 50 Years </vt:lpstr>
      <vt:lpstr>Purpose of the Update </vt:lpstr>
      <vt:lpstr>Child &amp; Adult Meal Pattern Requirements Overview </vt:lpstr>
      <vt:lpstr> Meal Patterns  Previous vs. Updated </vt:lpstr>
      <vt:lpstr>How many meal components?  </vt:lpstr>
      <vt:lpstr>Meals &amp; Meal Components </vt:lpstr>
      <vt:lpstr>Grains Component? </vt:lpstr>
      <vt:lpstr>Grains Component</vt:lpstr>
      <vt:lpstr>Age Groups</vt:lpstr>
      <vt:lpstr>Training Overview </vt:lpstr>
      <vt:lpstr>Comprehensive Pre-Assessment </vt:lpstr>
      <vt:lpstr>PowerPoint Presentation</vt:lpstr>
      <vt:lpstr>Fluid Milk Component Overview</vt:lpstr>
      <vt:lpstr>Updates &amp; Benefits</vt:lpstr>
      <vt:lpstr>Lesson Objectives </vt:lpstr>
      <vt:lpstr>PowerPoint Presentation</vt:lpstr>
      <vt:lpstr>PowerPoint Presentation</vt:lpstr>
      <vt:lpstr>Breast Milk Past 12 Months </vt:lpstr>
      <vt:lpstr>Breast Milk Past 12 Months (cont.)</vt:lpstr>
      <vt:lpstr>1 Year Olds </vt:lpstr>
      <vt:lpstr>Transition Period</vt:lpstr>
      <vt:lpstr>2 to 5 Year Olds</vt:lpstr>
      <vt:lpstr>6 Year Olds +</vt:lpstr>
      <vt:lpstr>Yogurt &amp; Adult Participants Only </vt:lpstr>
      <vt:lpstr>PowerPoint Presentation</vt:lpstr>
      <vt:lpstr>Milk Substitutions </vt:lpstr>
      <vt:lpstr>PowerPoint Presentation</vt:lpstr>
      <vt:lpstr>What to Look For</vt:lpstr>
      <vt:lpstr>What to Look For (cont.) </vt:lpstr>
      <vt:lpstr>PowerPoint Presentation</vt:lpstr>
      <vt:lpstr>Water</vt:lpstr>
      <vt:lpstr>Flavoring Water</vt:lpstr>
      <vt:lpstr>Video: Tips for Drinking More Water </vt:lpstr>
      <vt:lpstr>Lesson Conclusion</vt:lpstr>
      <vt:lpstr>PowerPoint Presentation</vt:lpstr>
      <vt:lpstr>Post-Assessment </vt:lpstr>
      <vt:lpstr>PowerPoint Presentation</vt:lpstr>
      <vt:lpstr>Meats/Meat Alternates  (M/MA) Overview </vt:lpstr>
      <vt:lpstr>Lesson Objectives </vt:lpstr>
      <vt:lpstr>PowerPoint Presentation</vt:lpstr>
      <vt:lpstr>PowerPoint Presentation</vt:lpstr>
      <vt:lpstr>M/MA at Breakfast</vt:lpstr>
      <vt:lpstr>Crediting Guidelines</vt:lpstr>
      <vt:lpstr>Ounce Equivalent</vt:lpstr>
      <vt:lpstr>PowerPoint Presentation</vt:lpstr>
      <vt:lpstr>Tofu</vt:lpstr>
      <vt:lpstr>What is Tofu? </vt:lpstr>
      <vt:lpstr>Tofu C.E.F. </vt:lpstr>
      <vt:lpstr>Commercially Prepared</vt:lpstr>
      <vt:lpstr>Recognized as Meat Substitutes</vt:lpstr>
      <vt:lpstr>Five Grams of Protein</vt:lpstr>
      <vt:lpstr>PowerPoint Presentation</vt:lpstr>
      <vt:lpstr>Yogurt</vt:lpstr>
      <vt:lpstr>Nutrition Facts Label</vt:lpstr>
      <vt:lpstr>Key Terms </vt:lpstr>
      <vt:lpstr>Table Method: Yogurt </vt:lpstr>
      <vt:lpstr>Table Method Steps</vt:lpstr>
      <vt:lpstr>PowerPoint Presentation</vt:lpstr>
      <vt:lpstr>Is It Creditable? </vt:lpstr>
      <vt:lpstr>Serving Size in Grams </vt:lpstr>
      <vt:lpstr>PowerPoint Presentation</vt:lpstr>
      <vt:lpstr>Using Yogurt</vt:lpstr>
      <vt:lpstr>Non-Creditable Yogurt Products </vt:lpstr>
      <vt:lpstr>Other M/MA</vt:lpstr>
      <vt:lpstr>Lesson Conclusion</vt:lpstr>
      <vt:lpstr>PowerPoint Presentation</vt:lpstr>
      <vt:lpstr>Post-Assessment </vt:lpstr>
      <vt:lpstr>Lesson: Vegetables &amp; Fruits Components</vt:lpstr>
      <vt:lpstr>Vegetables &amp; Fruits Components Overview </vt:lpstr>
      <vt:lpstr>Lesson Objectives </vt:lpstr>
      <vt:lpstr>PowerPoint Presentation</vt:lpstr>
      <vt:lpstr>Separation of Vegetables &amp; Fruits</vt:lpstr>
      <vt:lpstr>Increase Vegetable Consumption </vt:lpstr>
      <vt:lpstr>PowerPoint Presentation</vt:lpstr>
      <vt:lpstr>Juice Blends &amp; Purees</vt:lpstr>
      <vt:lpstr>PowerPoint Presentation</vt:lpstr>
      <vt:lpstr>Juice</vt:lpstr>
      <vt:lpstr>Juice &amp; Different Groups </vt:lpstr>
      <vt:lpstr>PowerPoint Presentation</vt:lpstr>
      <vt:lpstr>PowerPoint Presentation</vt:lpstr>
      <vt:lpstr>Lesson Conclusion </vt:lpstr>
      <vt:lpstr>PowerPoint Presentation</vt:lpstr>
      <vt:lpstr>Post-Assessment </vt:lpstr>
      <vt:lpstr>Lesson:  Grains Component</vt:lpstr>
      <vt:lpstr>Grains Component Overview </vt:lpstr>
      <vt:lpstr>Ounce Equivalents Requirement</vt:lpstr>
      <vt:lpstr>Lesson Objectives </vt:lpstr>
      <vt:lpstr>PowerPoint Presentation</vt:lpstr>
      <vt:lpstr>PowerPoint Presentation</vt:lpstr>
      <vt:lpstr>Key Terms – Grains </vt:lpstr>
      <vt:lpstr>Whole Grain-Rich Foods at Meals &amp; Snacks</vt:lpstr>
      <vt:lpstr>Documentation &amp; Whole Grain-Rich Foods</vt:lpstr>
      <vt:lpstr>Reviews &amp; Whole Grain-Rich Foods </vt:lpstr>
      <vt:lpstr>Revisit the Whole Grain-Rich Requirement</vt:lpstr>
      <vt:lpstr>Determining Whole Grain-Rich Products Methods </vt:lpstr>
      <vt:lpstr>Use WIC-Approved Grains Food List </vt:lpstr>
      <vt:lpstr>FDA Standard of Identity</vt:lpstr>
      <vt:lpstr>Products Without a Standard of Identify </vt:lpstr>
      <vt:lpstr>Whole Grain Health Claims </vt:lpstr>
      <vt:lpstr>Rule of Three </vt:lpstr>
      <vt:lpstr>PowerPoint Presentation</vt:lpstr>
      <vt:lpstr>PowerPoint Presentation</vt:lpstr>
      <vt:lpstr>Mixed Dishes </vt:lpstr>
      <vt:lpstr>Flour Blends</vt:lpstr>
      <vt:lpstr>Whole Grain-Rich Cereal </vt:lpstr>
      <vt:lpstr>Activity: Rule of Three – Is It Whole Grain-Rich? </vt:lpstr>
      <vt:lpstr>Whole Grain Stamps </vt:lpstr>
      <vt:lpstr>Breakfast Cereals </vt:lpstr>
      <vt:lpstr>Selecting Creditable   Breakfast Cereals</vt:lpstr>
      <vt:lpstr>Use WIC-Approved Breakfast Cereal Lists </vt:lpstr>
      <vt:lpstr>Table Method: Breakfast Cereal </vt:lpstr>
      <vt:lpstr>PowerPoint Presentation</vt:lpstr>
      <vt:lpstr>Grain-Based Desserts </vt:lpstr>
      <vt:lpstr>Exhibit A: Grain Requirements for Child Nutrition Programs </vt:lpstr>
      <vt:lpstr>“Exhibit A is not a complete list of grain-based desserts …” </vt:lpstr>
      <vt:lpstr>Exhibit A (cont.)</vt:lpstr>
      <vt:lpstr>Grain-Based Desserts &amp; Special Occasions </vt:lpstr>
      <vt:lpstr>Activity: Speed Grains </vt:lpstr>
      <vt:lpstr>Lesson Conclusion </vt:lpstr>
      <vt:lpstr>PowerPoint Presentation</vt:lpstr>
      <vt:lpstr>Post-Assessment </vt:lpstr>
      <vt:lpstr>PowerPoint Presentation</vt:lpstr>
      <vt:lpstr>Meal Service Overview </vt:lpstr>
      <vt:lpstr>Lesson Objectives </vt:lpstr>
      <vt:lpstr>PowerPoint Presentation</vt:lpstr>
      <vt:lpstr>Deep-Fat Frying</vt:lpstr>
      <vt:lpstr>Foods Fried Off-Site</vt:lpstr>
      <vt:lpstr>PowerPoint Presentation</vt:lpstr>
      <vt:lpstr>Types of Meal Service in the CACFP</vt:lpstr>
      <vt:lpstr>PowerPoint Presentation</vt:lpstr>
      <vt:lpstr>Benefits of FSMS</vt:lpstr>
      <vt:lpstr>Meal Pattern Requirements &amp; FSMS</vt:lpstr>
      <vt:lpstr>FSMS Guidelines </vt:lpstr>
      <vt:lpstr>Juice &amp; Milk </vt:lpstr>
      <vt:lpstr>Portion Amount </vt:lpstr>
      <vt:lpstr>Supervising Adults &amp; FSMS</vt:lpstr>
      <vt:lpstr>SHOUT IT OUT! FSMS</vt:lpstr>
      <vt:lpstr>Offer Versus Serve</vt:lpstr>
      <vt:lpstr>Benefits of Using OVS</vt:lpstr>
      <vt:lpstr>OVS Key Terms </vt:lpstr>
      <vt:lpstr>Serving Meals OVS </vt:lpstr>
      <vt:lpstr>OVS at Breakfast </vt:lpstr>
      <vt:lpstr>Reimbursable OVS Breakfast </vt:lpstr>
      <vt:lpstr>OVS at Lunch &amp; Supper</vt:lpstr>
      <vt:lpstr>Reimbursable OVS Lunch or Supper </vt:lpstr>
      <vt:lpstr>PowerPoint Presentation</vt:lpstr>
      <vt:lpstr>Reward &amp; Punishment </vt:lpstr>
      <vt:lpstr>Forcing Children to Eat </vt:lpstr>
      <vt:lpstr>PowerPoint Presentation</vt:lpstr>
      <vt:lpstr>Lesson Review</vt:lpstr>
      <vt:lpstr>PowerPoint Presentation</vt:lpstr>
      <vt:lpstr>Post-Assessment </vt:lpstr>
      <vt:lpstr>Training Conclusion </vt:lpstr>
      <vt:lpstr>Training Summary</vt:lpstr>
      <vt:lpstr>PowerPoint Presentation</vt:lpstr>
      <vt:lpstr> www.theicn.org      800-321-3054  Email: helpdesk@theicn.org  </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Lutina Cochran</dc:creator>
  <cp:lastModifiedBy>Molle Polzin</cp:lastModifiedBy>
  <cp:revision>303</cp:revision>
  <cp:lastPrinted>2019-04-11T23:55:17Z</cp:lastPrinted>
  <dcterms:created xsi:type="dcterms:W3CDTF">2018-06-27T16:36:26Z</dcterms:created>
  <dcterms:modified xsi:type="dcterms:W3CDTF">2024-11-05T20:25:28Z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0x010100444E37AA8E3D2C45BC50162E7E7DAD24</vt:lpwstr>
  </property>
</Properties>
</file>